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671" r:id="rId2"/>
    <p:sldId id="676" r:id="rId3"/>
    <p:sldId id="256" r:id="rId4"/>
    <p:sldId id="672" r:id="rId5"/>
    <p:sldId id="679" r:id="rId6"/>
    <p:sldId id="680" r:id="rId7"/>
    <p:sldId id="677" r:id="rId8"/>
    <p:sldId id="683" r:id="rId9"/>
    <p:sldId id="684" r:id="rId10"/>
    <p:sldId id="685" r:id="rId11"/>
    <p:sldId id="686" r:id="rId12"/>
    <p:sldId id="681" r:id="rId13"/>
    <p:sldId id="682" r:id="rId14"/>
    <p:sldId id="687" r:id="rId15"/>
    <p:sldId id="688" r:id="rId16"/>
    <p:sldId id="6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600"/>
    <a:srgbClr val="1DB24E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9" y="93"/>
      </p:cViewPr>
      <p:guideLst/>
    </p:cSldViewPr>
  </p:slideViewPr>
  <p:notesTextViewPr>
    <p:cViewPr>
      <p:scale>
        <a:sx n="1" d="1"/>
        <a:sy n="1" d="1"/>
      </p:scale>
      <p:origin x="0" y="-33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46C-4889-49D1-9DC3-9B1B99A0AA23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31EBA-7414-4135-B80A-DCACE645E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83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Previously we considered the sum of the forces on the object using vector addition (i.e. </a:t>
            </a:r>
            <a:r>
              <a:rPr lang="en-AU" b="1" dirty="0"/>
              <a:t>F</a:t>
            </a:r>
            <a:r>
              <a:rPr lang="en-AU" b="1" baseline="-25000" dirty="0"/>
              <a:t>a</a:t>
            </a:r>
            <a:r>
              <a:rPr lang="en-AU" baseline="0" dirty="0"/>
              <a:t> = </a:t>
            </a:r>
            <a:r>
              <a:rPr lang="en-AU" b="1" baseline="0" dirty="0"/>
              <a:t>F</a:t>
            </a:r>
            <a:r>
              <a:rPr lang="en-AU" b="1" baseline="-25000" dirty="0"/>
              <a:t>W</a:t>
            </a:r>
            <a:r>
              <a:rPr lang="en-AU" baseline="0" dirty="0"/>
              <a:t> + </a:t>
            </a:r>
            <a:r>
              <a:rPr lang="en-AU" b="1" baseline="0" dirty="0"/>
              <a:t>F</a:t>
            </a:r>
            <a:r>
              <a:rPr lang="en-AU" b="1" baseline="-25000" dirty="0"/>
              <a:t>N</a:t>
            </a:r>
            <a:r>
              <a:rPr lang="en-AU" baseline="0" dirty="0"/>
              <a:t>)</a:t>
            </a:r>
            <a:r>
              <a:rPr lang="en-AU" dirty="0"/>
              <a:t>. This is a different approach that comes to the same conclusions.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78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49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AU" dirty="0"/>
              <a:t>6.50 m s</a:t>
            </a:r>
            <a:r>
              <a:rPr lang="en-AU" baseline="30000" dirty="0"/>
              <a:t>-1</a:t>
            </a:r>
            <a:endParaRPr lang="en-AU" baseline="0" dirty="0"/>
          </a:p>
          <a:p>
            <a:pPr marL="228600" indent="-228600">
              <a:buAutoNum type="alphaLcParenR"/>
            </a:pPr>
            <a:r>
              <a:rPr lang="en-AU" baseline="0" dirty="0"/>
              <a:t>3.75 m s</a:t>
            </a:r>
            <a:r>
              <a:rPr lang="en-AU" baseline="30000" dirty="0"/>
              <a:t>-1</a:t>
            </a:r>
            <a:endParaRPr lang="en-A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en-AU" dirty="0"/>
              <a:t>6.50 m s</a:t>
            </a:r>
            <a:r>
              <a:rPr lang="en-AU" baseline="30000" dirty="0"/>
              <a:t>-1</a:t>
            </a:r>
            <a:r>
              <a:rPr lang="en-AU" baseline="0" dirty="0"/>
              <a:t> horizontally</a:t>
            </a:r>
          </a:p>
          <a:p>
            <a:pPr marL="228600" indent="-228600">
              <a:buAutoNum type="alphaLcParenR"/>
            </a:pPr>
            <a:r>
              <a:rPr lang="en-AU" dirty="0"/>
              <a:t>0.717 m</a:t>
            </a:r>
          </a:p>
          <a:p>
            <a:pPr marL="228600" indent="-228600">
              <a:buAutoNum type="alphaLcParenR"/>
            </a:pPr>
            <a:r>
              <a:rPr lang="en-AU" dirty="0"/>
              <a:t>0.765 s</a:t>
            </a:r>
          </a:p>
          <a:p>
            <a:pPr marL="228600" indent="-228600">
              <a:buAutoNum type="alphaLcParenR"/>
            </a:pPr>
            <a:r>
              <a:rPr lang="en-AU" dirty="0"/>
              <a:t>4.97 m</a:t>
            </a:r>
          </a:p>
          <a:p>
            <a:pPr marL="228600" indent="-228600">
              <a:buAutoNum type="alphaLcParenR"/>
            </a:pPr>
            <a:r>
              <a:rPr lang="en-AU" dirty="0"/>
              <a:t>-9.80 m s</a:t>
            </a:r>
            <a:r>
              <a:rPr lang="en-AU" baseline="30000" dirty="0"/>
              <a:t>-2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55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ai) 14.0 m s</a:t>
            </a:r>
            <a:r>
              <a:rPr lang="en-AU" baseline="30000" dirty="0"/>
              <a:t>-1</a:t>
            </a:r>
          </a:p>
          <a:p>
            <a:r>
              <a:rPr lang="en-AU" baseline="0" dirty="0" err="1"/>
              <a:t>aii</a:t>
            </a:r>
            <a:r>
              <a:rPr lang="en-AU" baseline="0" dirty="0"/>
              <a:t>) -5.60 m s</a:t>
            </a:r>
            <a:r>
              <a:rPr lang="en-AU" baseline="30000" dirty="0"/>
              <a:t>-1</a:t>
            </a:r>
            <a:endParaRPr lang="en-AU" baseline="0" dirty="0"/>
          </a:p>
          <a:p>
            <a:r>
              <a:rPr lang="en-AU" baseline="0" dirty="0"/>
              <a:t>b) 1.43 s</a:t>
            </a:r>
          </a:p>
          <a:p>
            <a:r>
              <a:rPr lang="en-AU" baseline="0" dirty="0"/>
              <a:t>c) 24.2 m s</a:t>
            </a:r>
            <a:r>
              <a:rPr lang="en-AU" baseline="30000" dirty="0"/>
              <a:t>-1</a:t>
            </a:r>
            <a:endParaRPr lang="en-AU" baseline="0" dirty="0"/>
          </a:p>
          <a:p>
            <a:r>
              <a:rPr lang="en-AU" baseline="0" dirty="0"/>
              <a:t>d) 69.3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86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55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497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https://archive.org/details/OnBeingTheRightSize-J.B.S.Haldane/page/n3/mode/2up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53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256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77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84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2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9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19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5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72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6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2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824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66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58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5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7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0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470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78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23/11/2022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54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ABCCA9-7E12-A7F5-FB92-2D05E8D3C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8606" r="7244" b="7585"/>
          <a:stretch/>
        </p:blipFill>
        <p:spPr bwMode="auto">
          <a:xfrm>
            <a:off x="7022841" y="3026229"/>
            <a:ext cx="5169159" cy="38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18309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Inclined Planes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178145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Any object on a slope experiences a number of forces in different directions: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Weight </a:t>
            </a:r>
            <a:r>
              <a:rPr kumimoji="0" lang="en-AU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AU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AU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AU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en-AU" sz="2800" b="1" i="1" dirty="0" err="1">
                <a:solidFill>
                  <a:prstClr val="black"/>
                </a:solidFill>
              </a:rPr>
              <a:t>F</a:t>
            </a:r>
            <a:r>
              <a:rPr lang="en-AU" sz="2800" b="1" baseline="-25000" dirty="0" err="1">
                <a:solidFill>
                  <a:prstClr val="black"/>
                </a:solidFill>
              </a:rPr>
              <a:t>g</a:t>
            </a:r>
            <a:r>
              <a:rPr kumimoji="0" lang="en-AU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</a:t>
            </a:r>
            <a:r>
              <a:rPr kumimoji="0" lang="en-AU" sz="2800" b="1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  <a:r>
              <a:rPr kumimoji="0" lang="en-AU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),</a:t>
            </a: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directly downwards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force </a:t>
            </a:r>
            <a:r>
              <a:rPr lang="en-AU" sz="2800" dirty="0">
                <a:solidFill>
                  <a:prstClr val="black"/>
                </a:solidFill>
              </a:rPr>
              <a:t>(</a:t>
            </a:r>
            <a:r>
              <a:rPr lang="en-AU" sz="2800" b="1" i="1" dirty="0">
                <a:solidFill>
                  <a:prstClr val="black"/>
                </a:solidFill>
              </a:rPr>
              <a:t>F</a:t>
            </a:r>
            <a:r>
              <a:rPr lang="en-AU" sz="2800" b="1" baseline="-25000" dirty="0">
                <a:solidFill>
                  <a:prstClr val="black"/>
                </a:solidFill>
              </a:rPr>
              <a:t>N</a:t>
            </a:r>
            <a:r>
              <a:rPr lang="en-AU" sz="2800" dirty="0">
                <a:solidFill>
                  <a:prstClr val="black"/>
                </a:solidFill>
              </a:rPr>
              <a:t> or </a:t>
            </a:r>
            <a:r>
              <a:rPr lang="en-AU" sz="2800" b="1" i="1" dirty="0">
                <a:solidFill>
                  <a:prstClr val="black"/>
                </a:solidFill>
              </a:rPr>
              <a:t>N</a:t>
            </a:r>
            <a:r>
              <a:rPr lang="en-AU" sz="2800" dirty="0">
                <a:solidFill>
                  <a:prstClr val="black"/>
                </a:solidFill>
              </a:rPr>
              <a:t>)</a:t>
            </a: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perpendicular to and away from the slope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  <a:latin typeface="Calibri" panose="020F0502020204030204"/>
              </a:rPr>
              <a:t>Friction </a:t>
            </a:r>
            <a:r>
              <a:rPr lang="en-AU" sz="2800" dirty="0">
                <a:solidFill>
                  <a:prstClr val="black"/>
                </a:solidFill>
              </a:rPr>
              <a:t>(</a:t>
            </a:r>
            <a:r>
              <a:rPr lang="en-AU" sz="2800" b="1" i="1" dirty="0">
                <a:solidFill>
                  <a:prstClr val="black"/>
                </a:solidFill>
              </a:rPr>
              <a:t>F</a:t>
            </a:r>
            <a:r>
              <a:rPr lang="en-AU" sz="2800" b="1" baseline="-25000" dirty="0">
                <a:solidFill>
                  <a:prstClr val="black"/>
                </a:solidFill>
              </a:rPr>
              <a:t>f</a:t>
            </a:r>
            <a:r>
              <a:rPr lang="en-AU" sz="2800" dirty="0">
                <a:solidFill>
                  <a:prstClr val="black"/>
                </a:solidFill>
              </a:rPr>
              <a:t> or </a:t>
            </a:r>
            <a:r>
              <a:rPr lang="en-AU" sz="2800" b="1" i="1" dirty="0">
                <a:solidFill>
                  <a:prstClr val="black"/>
                </a:solidFill>
              </a:rPr>
              <a:t>F</a:t>
            </a:r>
            <a:r>
              <a:rPr lang="en-AU" sz="2800" b="1" baseline="-25000" dirty="0">
                <a:solidFill>
                  <a:prstClr val="black"/>
                </a:solidFill>
              </a:rPr>
              <a:t>s</a:t>
            </a:r>
            <a:r>
              <a:rPr lang="en-AU" sz="2800" dirty="0">
                <a:solidFill>
                  <a:prstClr val="black"/>
                </a:solidFill>
              </a:rPr>
              <a:t>)</a:t>
            </a:r>
            <a:r>
              <a:rPr lang="en-AU" sz="2800" dirty="0">
                <a:solidFill>
                  <a:prstClr val="black"/>
                </a:solidFill>
                <a:latin typeface="Calibri" panose="020F0502020204030204"/>
              </a:rPr>
              <a:t>, parallel to the slope and opposite to the direction of movement (usually up the slope)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weight vector can be resolved into two </a:t>
            </a:r>
            <a:b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helpful components: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noProof="0" dirty="0">
                <a:solidFill>
                  <a:prstClr val="black"/>
                </a:solidFill>
                <a:latin typeface="Calibri" panose="020F0502020204030204"/>
              </a:rPr>
              <a:t>A component parallel to and down the </a:t>
            </a:r>
            <a:br>
              <a:rPr lang="en-AU" sz="2800" noProof="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AU" sz="2800" noProof="0" dirty="0">
                <a:solidFill>
                  <a:prstClr val="black"/>
                </a:solidFill>
                <a:latin typeface="Calibri" panose="020F0502020204030204"/>
              </a:rPr>
              <a:t>slope (</a:t>
            </a:r>
            <a:r>
              <a:rPr lang="en-AU" sz="2800" b="1" i="1" noProof="0" dirty="0">
                <a:solidFill>
                  <a:prstClr val="black"/>
                </a:solidFill>
                <a:latin typeface="Calibri" panose="020F0502020204030204"/>
              </a:rPr>
              <a:t>F</a:t>
            </a:r>
            <a:r>
              <a:rPr lang="en-AU" sz="2800" b="1" baseline="-25000" noProof="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AU" sz="2800" noProof="0" dirty="0">
                <a:solidFill>
                  <a:prstClr val="black"/>
                </a:solidFill>
                <a:latin typeface="Calibri" panose="020F0502020204030204"/>
              </a:rPr>
              <a:t> or </a:t>
            </a:r>
            <a:r>
              <a:rPr lang="en-AU" sz="2800" b="1" i="1" spc="-300" noProof="0" dirty="0">
                <a:solidFill>
                  <a:prstClr val="black"/>
                </a:solidFill>
              </a:rPr>
              <a:t>F</a:t>
            </a:r>
            <a:r>
              <a:rPr lang="en-AU" sz="2800" b="1" i="1" baseline="-25000" dirty="0"/>
              <a:t>∥</a:t>
            </a:r>
            <a:r>
              <a:rPr lang="en-AU" sz="2800" dirty="0"/>
              <a:t>)</a:t>
            </a:r>
            <a:endParaRPr lang="en-AU" sz="2800" baseline="-25000" noProof="0" dirty="0">
              <a:solidFill>
                <a:prstClr val="black"/>
              </a:solidFill>
            </a:endParaRP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kumimoji="0" lang="en-AU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component perpendicular to and into </a:t>
            </a:r>
            <a:br>
              <a:rPr kumimoji="0" lang="en-AU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AU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slope (</a:t>
            </a:r>
            <a:r>
              <a:rPr kumimoji="0" lang="en-AU" sz="2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AU" sz="2800" b="1" i="1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AU" sz="2800" b="1" i="0" u="none" strike="noStrike" kern="1200" cap="none" spc="0" normalizeH="0" baseline="-2500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lang="en-AU" sz="2800" dirty="0">
                <a:solidFill>
                  <a:prstClr val="black"/>
                </a:solidFill>
              </a:rPr>
              <a:t> or </a:t>
            </a:r>
            <a:r>
              <a:rPr lang="en-AU" sz="2800" b="1" i="1" spc="-300" dirty="0">
                <a:solidFill>
                  <a:prstClr val="black"/>
                </a:solidFill>
              </a:rPr>
              <a:t>F</a:t>
            </a:r>
            <a:r>
              <a:rPr lang="en-AU" sz="2800" b="1" baseline="-25000" dirty="0">
                <a:solidFill>
                  <a:prstClr val="black"/>
                </a:solidFill>
              </a:rPr>
              <a:t>⊥</a:t>
            </a:r>
            <a:r>
              <a:rPr lang="en-AU" sz="2800" dirty="0">
                <a:solidFill>
                  <a:prstClr val="black"/>
                </a:solidFill>
              </a:rPr>
              <a:t>)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  <a:latin typeface="Calibri" panose="020F0502020204030204"/>
              </a:rPr>
              <a:t>The triangle formed by resolving the weight </a:t>
            </a:r>
            <a:br>
              <a:rPr lang="en-AU" sz="28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AU" sz="2800" dirty="0">
                <a:solidFill>
                  <a:prstClr val="black"/>
                </a:solidFill>
                <a:latin typeface="Calibri" panose="020F0502020204030204"/>
              </a:rPr>
              <a:t>vector is similar to the triangle formed by the slope.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2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5570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golf ball of mass 64.0 g is hit horizontally from the top of a 40.0 m high cliff with a speed of 25.0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en-AU" sz="2800" dirty="0">
                    <a:solidFill>
                      <a:prstClr val="black"/>
                    </a:solidFill>
                  </a:rPr>
                  <a:t>. Assuming that the acceleration due to gravity is 9.80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-2</a:t>
                </a:r>
                <a:r>
                  <a:rPr lang="en-AU" sz="2800" dirty="0">
                    <a:solidFill>
                      <a:prstClr val="black"/>
                    </a:solidFill>
                  </a:rPr>
                  <a:t> and ignoring air resistance, calculate the:</a:t>
                </a:r>
              </a:p>
              <a:p>
                <a:pPr marL="514350" lvl="0" indent="-514350" defTabSz="914400">
                  <a:buFont typeface="+mj-lt"/>
                  <a:buAutoNum type="alphaLcParenR" startAt="3"/>
                </a:pPr>
                <a:r>
                  <a:rPr lang="en-AU" sz="2800" dirty="0">
                    <a:solidFill>
                      <a:prstClr val="black"/>
                    </a:solidFill>
                  </a:rPr>
                  <a:t>velocity of the ball as it lands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8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800" b="0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=0+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−9.8</m:t>
                        </m:r>
                      </m:e>
                    </m:d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2.857</m:t>
                        </m:r>
                      </m:e>
                    </m:d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=−28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e>
                            </m:d>
                          </m:e>
                          <m:sup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=37.5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28</m:t>
                            </m:r>
                          </m:num>
                          <m:den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25</m:t>
                            </m:r>
                          </m:den>
                        </m:f>
                      </m:e>
                    </m:func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=48.2°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below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horizontal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5570692"/>
              </a:xfrm>
              <a:prstGeom prst="rect">
                <a:avLst/>
              </a:prstGeom>
              <a:blipFill>
                <a:blip r:embed="rId3"/>
                <a:stretch>
                  <a:fillRect l="-1224" t="-1094" r="-1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99D5384-E28F-C893-D81A-50FF0F4E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235" y="2040729"/>
            <a:ext cx="4635137" cy="46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5344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golf ball of mass 64.0 g is hit horizontally from the top of a 40.0 m high cliff with a speed of 25.0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en-AU" sz="2800" dirty="0">
                    <a:solidFill>
                      <a:prstClr val="black"/>
                    </a:solidFill>
                  </a:rPr>
                  <a:t>. Assuming that the acceleration due to gravity is 9.80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-2</a:t>
                </a:r>
                <a:r>
                  <a:rPr lang="en-AU" sz="2800" dirty="0">
                    <a:solidFill>
                      <a:prstClr val="black"/>
                    </a:solidFill>
                  </a:rPr>
                  <a:t> and ignoring air resistance, calculate the:</a:t>
                </a:r>
              </a:p>
              <a:p>
                <a:pPr marL="514350" lvl="0" indent="-514350" defTabSz="914400">
                  <a:buFont typeface="+mj-lt"/>
                  <a:buAutoNum type="alphaLcParenR" startAt="4"/>
                </a:pPr>
                <a:r>
                  <a:rPr lang="en-AU" sz="2800" dirty="0">
                    <a:solidFill>
                      <a:prstClr val="black"/>
                    </a:solidFill>
                  </a:rPr>
                  <a:t>net force acting on the ball at points A and B</a:t>
                </a:r>
              </a:p>
              <a:p>
                <a:pPr marL="514350" lvl="0" indent="-514350" defTabSz="914400">
                  <a:buFont typeface="+mj-lt"/>
                  <a:buAutoNum type="alphaLcParenR" startAt="4"/>
                </a:pPr>
                <a:r>
                  <a:rPr lang="en-AU" sz="2800" dirty="0">
                    <a:solidFill>
                      <a:prstClr val="black"/>
                    </a:solidFill>
                  </a:rPr>
                  <a:t>acceleration of the ball at points A and B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=0.064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−9.8</m:t>
                        </m:r>
                      </m:e>
                    </m:d>
                  </m:oMath>
                </a14:m>
                <a:endParaRPr lang="en-AU" sz="2800" b="0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AU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AU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−0.627 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downwards</m:t>
                    </m:r>
                  </m:oMath>
                </a14:m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−9.8 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AU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5344092"/>
              </a:xfrm>
              <a:prstGeom prst="rect">
                <a:avLst/>
              </a:prstGeom>
              <a:blipFill>
                <a:blip r:embed="rId3"/>
                <a:stretch>
                  <a:fillRect l="-1224" t="-1140" r="-1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397288-361D-1EEF-FC48-8B24FCF4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45" y="3787887"/>
            <a:ext cx="5606955" cy="30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10615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 65.0 kg athlete in a long-jump event leaps with a velocity of 7.50 m s</a:t>
            </a:r>
            <a:r>
              <a:rPr lang="en-AU" sz="2800" baseline="30000" dirty="0">
                <a:solidFill>
                  <a:prstClr val="black"/>
                </a:solidFill>
              </a:rPr>
              <a:t>-1</a:t>
            </a:r>
            <a:r>
              <a:rPr lang="en-AU" sz="2800" dirty="0">
                <a:solidFill>
                  <a:prstClr val="black"/>
                </a:solidFill>
              </a:rPr>
              <a:t> at 30.0° to the horizontal. Treating the athlete as a point mass, ignoring air resistance, and using </a:t>
            </a:r>
            <a:r>
              <a:rPr lang="en-AU" sz="2800" b="1" i="1" dirty="0">
                <a:solidFill>
                  <a:prstClr val="black"/>
                </a:solidFill>
              </a:rPr>
              <a:t>g</a:t>
            </a:r>
            <a:r>
              <a:rPr lang="en-AU" sz="2800" dirty="0">
                <a:solidFill>
                  <a:prstClr val="black"/>
                </a:solidFill>
              </a:rPr>
              <a:t> as −9.80 m s</a:t>
            </a:r>
            <a:r>
              <a:rPr lang="en-AU" sz="2800" baseline="30000" dirty="0">
                <a:solidFill>
                  <a:prstClr val="black"/>
                </a:solidFill>
              </a:rPr>
              <a:t>-2</a:t>
            </a:r>
            <a:r>
              <a:rPr lang="en-AU" sz="2800" dirty="0">
                <a:solidFill>
                  <a:prstClr val="black"/>
                </a:solidFill>
              </a:rPr>
              <a:t>, calculate the: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horizontal component of the initial velocity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vertical component of the initial velocity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velocity when at the highest point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maximum height gained by the athlete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total time for which the athlete is in the air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horizontal distance travelled by the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athlete’s centre of mass (assuming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that it returns to its original height)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athlete’s acceleration at the highest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point of the jump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C10C6-3A40-AAB6-E136-309B8F9E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04" y="4169236"/>
            <a:ext cx="6275696" cy="257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10615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 physics class researching projectile motion constructs a device that can launch a cricket ball. The launching device is designed so that the ball can be launched at ground level with an initial velocity of 28.0 m s</a:t>
            </a:r>
            <a:r>
              <a:rPr lang="en-AU" sz="2800" baseline="30000" dirty="0">
                <a:solidFill>
                  <a:prstClr val="black"/>
                </a:solidFill>
              </a:rPr>
              <a:t>-1</a:t>
            </a:r>
            <a:r>
              <a:rPr lang="en-AU" sz="2800" dirty="0">
                <a:solidFill>
                  <a:prstClr val="black"/>
                </a:solidFill>
              </a:rPr>
              <a:t> at an angle of 30.0° to the horizontal.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Calculate the vertical component of the velocity of the ball:</a:t>
            </a:r>
          </a:p>
          <a:p>
            <a:pPr marL="1028700" lvl="1" indent="-571500" defTabSz="914400">
              <a:buFont typeface="+mj-lt"/>
              <a:buAutoNum type="romanLcPeriod"/>
            </a:pPr>
            <a:r>
              <a:rPr lang="en-AU" sz="2800" dirty="0">
                <a:solidFill>
                  <a:prstClr val="black"/>
                </a:solidFill>
              </a:rPr>
              <a:t>initially</a:t>
            </a:r>
          </a:p>
          <a:p>
            <a:pPr marL="1028700" lvl="1" indent="-571500" defTabSz="914400">
              <a:buFont typeface="+mj-lt"/>
              <a:buAutoNum type="romanLcPeriod"/>
            </a:pPr>
            <a:r>
              <a:rPr lang="en-AU" sz="2800" dirty="0">
                <a:solidFill>
                  <a:prstClr val="black"/>
                </a:solidFill>
              </a:rPr>
              <a:t>after 2.00 s</a:t>
            </a:r>
          </a:p>
          <a:p>
            <a:pPr marL="571500" indent="-57150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At what time will the ball reach its maximum height?</a:t>
            </a:r>
          </a:p>
          <a:p>
            <a:pPr marL="571500" indent="-57150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What is the ball's minimum speed during its flight?</a:t>
            </a:r>
          </a:p>
          <a:p>
            <a:pPr marL="571500" indent="-57150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Calculate the horizontal range of the ball.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35210-9183-E495-1DD9-511C89299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76" y="4985981"/>
            <a:ext cx="7390124" cy="18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0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9057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Resistance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1208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Air resistance (</a:t>
            </a:r>
            <a:r>
              <a:rPr lang="en-AU" sz="2800" b="1" i="1" dirty="0">
                <a:solidFill>
                  <a:prstClr val="black"/>
                </a:solidFill>
              </a:rPr>
              <a:t>F</a:t>
            </a:r>
            <a:r>
              <a:rPr lang="en-AU" sz="2800" b="1" baseline="-25000" dirty="0">
                <a:solidFill>
                  <a:prstClr val="black"/>
                </a:solidFill>
              </a:rPr>
              <a:t>a</a:t>
            </a:r>
            <a:r>
              <a:rPr lang="en-AU" sz="2800" dirty="0">
                <a:solidFill>
                  <a:prstClr val="black"/>
                </a:solidFill>
              </a:rPr>
              <a:t>, also known as drag, </a:t>
            </a:r>
            <a:r>
              <a:rPr lang="en-AU" sz="2800" b="1" i="1" dirty="0" err="1">
                <a:solidFill>
                  <a:prstClr val="black"/>
                </a:solidFill>
              </a:rPr>
              <a:t>F</a:t>
            </a:r>
            <a:r>
              <a:rPr lang="en-AU" sz="2800" baseline="-25000" dirty="0" err="1">
                <a:solidFill>
                  <a:prstClr val="black"/>
                </a:solidFill>
              </a:rPr>
              <a:t>d</a:t>
            </a:r>
            <a:r>
              <a:rPr lang="en-AU" sz="2800" dirty="0">
                <a:solidFill>
                  <a:prstClr val="black"/>
                </a:solidFill>
              </a:rPr>
              <a:t>) alters the flight of a projectile in a number of ways: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The net force on the object is no longer straight down: it has a negative horizontal component (until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b="1" i="1" dirty="0" err="1">
                <a:solidFill>
                  <a:prstClr val="black"/>
                </a:solidFill>
              </a:rPr>
              <a:t>v</a:t>
            </a:r>
            <a:r>
              <a:rPr lang="en-AU" sz="2800" baseline="-25000" dirty="0" err="1">
                <a:solidFill>
                  <a:prstClr val="black"/>
                </a:solidFill>
              </a:rPr>
              <a:t>h</a:t>
            </a:r>
            <a:r>
              <a:rPr lang="en-AU" sz="2800" dirty="0">
                <a:solidFill>
                  <a:prstClr val="black"/>
                </a:solidFill>
              </a:rPr>
              <a:t> = 0).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As a result, </a:t>
            </a:r>
            <a:r>
              <a:rPr lang="en-AU" sz="2800" b="1" i="1" dirty="0">
                <a:solidFill>
                  <a:prstClr val="black"/>
                </a:solidFill>
              </a:rPr>
              <a:t>a</a:t>
            </a:r>
            <a:r>
              <a:rPr lang="en-AU" sz="2800" baseline="-25000" dirty="0">
                <a:solidFill>
                  <a:prstClr val="black"/>
                </a:solidFill>
              </a:rPr>
              <a:t>h</a:t>
            </a:r>
            <a:r>
              <a:rPr lang="en-AU" sz="2800" dirty="0">
                <a:solidFill>
                  <a:prstClr val="black"/>
                </a:solidFill>
              </a:rPr>
              <a:t> is no longer zero: it is now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negative (again, until </a:t>
            </a:r>
            <a:r>
              <a:rPr lang="en-AU" sz="2800" b="1" i="1" dirty="0" err="1">
                <a:solidFill>
                  <a:prstClr val="black"/>
                </a:solidFill>
              </a:rPr>
              <a:t>v</a:t>
            </a:r>
            <a:r>
              <a:rPr lang="en-AU" sz="2800" baseline="-25000" dirty="0" err="1">
                <a:solidFill>
                  <a:prstClr val="black"/>
                </a:solidFill>
              </a:rPr>
              <a:t>h</a:t>
            </a:r>
            <a:r>
              <a:rPr lang="en-AU" sz="2800" dirty="0">
                <a:solidFill>
                  <a:prstClr val="black"/>
                </a:solidFill>
              </a:rPr>
              <a:t> = 0).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The projectile’s flight path and velocity is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no longer parabolic or symmetrical.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272AF-B57F-04B2-F0FC-8798E21D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89" y="4705788"/>
            <a:ext cx="1991299" cy="215221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A68FC9B-D05F-255C-9D55-F12D94E72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566" y="2033606"/>
            <a:ext cx="4915593" cy="48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4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9057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Resistance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84775"/>
            <a:ext cx="104854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If allowed to fall for long enough, an object affected by air resistance will eventually reach terminal velocity: a speed at which </a:t>
            </a:r>
            <a:r>
              <a:rPr lang="en-AU" sz="2800" b="1" i="1" dirty="0" err="1">
                <a:solidFill>
                  <a:prstClr val="black"/>
                </a:solidFill>
              </a:rPr>
              <a:t>v</a:t>
            </a:r>
            <a:r>
              <a:rPr lang="en-AU" sz="2800" baseline="-25000" dirty="0" err="1">
                <a:solidFill>
                  <a:prstClr val="black"/>
                </a:solidFill>
              </a:rPr>
              <a:t>h</a:t>
            </a:r>
            <a:r>
              <a:rPr lang="en-AU" sz="2800" dirty="0">
                <a:solidFill>
                  <a:prstClr val="black"/>
                </a:solidFill>
              </a:rPr>
              <a:t> = 0, </a:t>
            </a:r>
            <a:r>
              <a:rPr lang="en-AU" sz="2800" b="1" i="1" dirty="0">
                <a:solidFill>
                  <a:prstClr val="black"/>
                </a:solidFill>
              </a:rPr>
              <a:t>F</a:t>
            </a:r>
            <a:r>
              <a:rPr lang="en-AU" sz="2800" baseline="-25000" dirty="0">
                <a:solidFill>
                  <a:prstClr val="black"/>
                </a:solidFill>
              </a:rPr>
              <a:t>a</a:t>
            </a:r>
            <a:r>
              <a:rPr lang="en-AU" sz="2800" dirty="0">
                <a:solidFill>
                  <a:prstClr val="black"/>
                </a:solidFill>
              </a:rPr>
              <a:t> = </a:t>
            </a:r>
            <a:r>
              <a:rPr lang="en-AU" sz="2800" b="1" i="1" dirty="0" err="1">
                <a:solidFill>
                  <a:prstClr val="black"/>
                </a:solidFill>
              </a:rPr>
              <a:t>F</a:t>
            </a:r>
            <a:r>
              <a:rPr lang="en-AU" sz="2800" baseline="-25000" dirty="0" err="1">
                <a:solidFill>
                  <a:prstClr val="black"/>
                </a:solidFill>
              </a:rPr>
              <a:t>g</a:t>
            </a:r>
            <a:r>
              <a:rPr lang="en-AU" sz="2800" dirty="0">
                <a:solidFill>
                  <a:prstClr val="black"/>
                </a:solidFill>
              </a:rPr>
              <a:t> and acceleration stops.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endParaRPr lang="en-AU" sz="2800" dirty="0">
              <a:solidFill>
                <a:prstClr val="black"/>
              </a:solidFill>
            </a:endParaRP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Air resistance always acts in the opposite direction to an object’s motion and is affected by: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The object’s speed (greater speed </a:t>
            </a:r>
            <a:r>
              <a:rPr lang="en-AU" sz="2800" dirty="0">
                <a:solidFill>
                  <a:prstClr val="black"/>
                </a:solidFill>
                <a:sym typeface="Wingdings" panose="05000000000000000000" pitchFamily="2" charset="2"/>
              </a:rPr>
              <a:t> more collisions with air particles  more air resistance)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The cross-sectional area of the object in its direction of motion (greater area </a:t>
            </a:r>
            <a:r>
              <a:rPr lang="en-AU" sz="2800" dirty="0">
                <a:solidFill>
                  <a:prstClr val="black"/>
                </a:solidFill>
                <a:sym typeface="Wingdings" panose="05000000000000000000" pitchFamily="2" charset="2"/>
              </a:rPr>
              <a:t> more collisions…)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  <a:sym typeface="Wingdings" panose="05000000000000000000" pitchFamily="2" charset="2"/>
              </a:rPr>
              <a:t>The density of the air (greater density  more collisions…)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  <a:sym typeface="Wingdings" panose="05000000000000000000" pitchFamily="2" charset="2"/>
              </a:rPr>
              <a:t>How streamlined the object is</a:t>
            </a:r>
            <a:endParaRPr lang="en-AU" sz="2800" dirty="0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D2778-A175-3FA4-65EF-7D5F4704C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648" y="148471"/>
            <a:ext cx="1609194" cy="319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35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690576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Air Resistance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584775"/>
            <a:ext cx="10485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AU" sz="2800" dirty="0">
                <a:solidFill>
                  <a:prstClr val="black"/>
                </a:solidFill>
              </a:rPr>
              <a:t>“To the mouse and any smaller animal [gravity] presents practically no dangers. You can drop a mouse down a thousand-yard mine shaft; and, on arriving at the bottom, it gets a slight shock and walks away. A rat is killed, a man is broken, a horse splashes. For the resistance presented to movement by the air is proportional to the surface of the moving object. Divide an animal's length, breadth, and height each by ten; its weight is reduced to a thousandth, but its surface only to a hundredth. So the resistance to falling in the case of the small animal is relatively ten times greater than the driving force.”</a:t>
            </a:r>
          </a:p>
          <a:p>
            <a:pPr defTabSz="914400"/>
            <a:endParaRPr lang="en-AU" sz="2800" dirty="0">
              <a:solidFill>
                <a:prstClr val="black"/>
              </a:solidFill>
            </a:endParaRPr>
          </a:p>
          <a:p>
            <a:pPr algn="r" defTabSz="914400"/>
            <a:r>
              <a:rPr lang="en-AU" sz="2800" dirty="0">
                <a:solidFill>
                  <a:prstClr val="black"/>
                </a:solidFill>
              </a:rPr>
              <a:t>J. B. S. Haldane, </a:t>
            </a:r>
            <a:r>
              <a:rPr lang="en-AU" sz="2800" i="1" dirty="0">
                <a:solidFill>
                  <a:prstClr val="black"/>
                </a:solidFill>
              </a:rPr>
              <a:t>On Being the Right Size</a:t>
            </a:r>
          </a:p>
        </p:txBody>
      </p:sp>
    </p:spTree>
    <p:extLst>
      <p:ext uri="{BB962C8B-B14F-4D97-AF65-F5344CB8AC3E}">
        <p14:creationId xmlns:p14="http://schemas.microsoft.com/office/powerpoint/2010/main" val="8276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836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614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skier of mass 50 kg is skiing down an icy slope that is inclined at 20° to the horizontal. Assume that friction is negligible and that the acceleration due to gravity is 9.8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-2</a:t>
                </a:r>
                <a:r>
                  <a:rPr lang="en-AU" sz="28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Determine the components of the weight of the skier perpendicular to the slope and parallel to the slope.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Determine the normal force that acts on the skier.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Calculate the acceleration of the skier down the slope.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=−490 </m:t>
                      </m:r>
                      <m:r>
                        <m:rPr>
                          <m:nor/>
                        </m:rPr>
                        <a:rPr lang="en-AU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=−490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=−460 </m:t>
                      </m:r>
                      <m:r>
                        <m:rPr>
                          <m:nor/>
                        </m:rPr>
                        <a:rPr lang="en-AU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=−490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20°</m:t>
                          </m:r>
                        </m:e>
                      </m:func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=−168 </m:t>
                      </m:r>
                      <m:r>
                        <m:rPr>
                          <m:nor/>
                        </m:rPr>
                        <a:rPr lang="en-AU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=460 </m:t>
                      </m:r>
                      <m:r>
                        <m:rPr>
                          <m:nor/>
                        </m:rPr>
                        <a:rPr lang="en-AU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AU" sz="2800" b="0" dirty="0">
                  <a:solidFill>
                    <a:prstClr val="black"/>
                  </a:solidFill>
                </a:endParaRPr>
              </a:p>
              <a:p>
                <a:pPr lvl="0"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=−3.35 </m:t>
                      </m:r>
                      <m:r>
                        <m:rPr>
                          <m:nor/>
                        </m:rPr>
                        <a:rPr lang="en-AU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6148927"/>
              </a:xfrm>
              <a:prstGeom prst="rect">
                <a:avLst/>
              </a:prstGeom>
              <a:blipFill>
                <a:blip r:embed="rId3"/>
                <a:stretch>
                  <a:fillRect l="-1224" t="-991" r="-7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86A4AB-0D80-F2A8-0B1C-CA41DE39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547" y="3937169"/>
            <a:ext cx="4161453" cy="2920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EA8ED-DC37-7DE9-7B20-36DAADB17EED}"/>
              </a:ext>
            </a:extLst>
          </p:cNvPr>
          <p:cNvSpPr/>
          <p:nvPr/>
        </p:nvSpPr>
        <p:spPr>
          <a:xfrm>
            <a:off x="10904376" y="6375918"/>
            <a:ext cx="951722" cy="3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/>
              <a:t>Projectile Motion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E97F71-1BAE-1951-1CA6-79899DE7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70" y="584774"/>
            <a:ext cx="5416530" cy="6273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32877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Background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0446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prstClr val="black"/>
                </a:solidFill>
              </a:rPr>
              <a:t>Projectiles are objects that are moving </a:t>
            </a:r>
            <a:br>
              <a:rPr lang="en-AU" sz="2700" dirty="0">
                <a:solidFill>
                  <a:prstClr val="black"/>
                </a:solidFill>
              </a:rPr>
            </a:br>
            <a:r>
              <a:rPr lang="en-AU" sz="2700" dirty="0">
                <a:solidFill>
                  <a:prstClr val="black"/>
                </a:solidFill>
              </a:rPr>
              <a:t>freely through the air.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Air resistance is generally ignored, so the </a:t>
            </a:r>
            <a:b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only force acting on them is gravity, which </a:t>
            </a:r>
            <a:b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pulls them straight down. As a result: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Their horizontal velocity is constant </a:t>
            </a:r>
            <a:br>
              <a:rPr lang="en-AU" sz="27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since there are no horizontal forces </a:t>
            </a:r>
            <a:br>
              <a:rPr lang="en-AU" sz="27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acting on them.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Unless they are launched straight up, </a:t>
            </a:r>
            <a:b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AU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they follow a symmetrical</a:t>
            </a:r>
            <a:r>
              <a:rPr kumimoji="0" lang="en-AU" sz="27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curved path </a:t>
            </a:r>
            <a:br>
              <a:rPr kumimoji="0" lang="en-AU" sz="27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</a:br>
            <a:r>
              <a:rPr kumimoji="0" lang="en-AU" sz="27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called a parabola.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700" baseline="0" dirty="0">
                <a:solidFill>
                  <a:prstClr val="black"/>
                </a:solidFill>
                <a:latin typeface="Calibri" panose="020F0502020204030204"/>
              </a:rPr>
              <a:t>Their</a:t>
            </a: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 vertical velocity at the peak of </a:t>
            </a:r>
            <a:br>
              <a:rPr lang="en-AU" sz="27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this curve is 0 m s</a:t>
            </a:r>
            <a:r>
              <a:rPr lang="en-AU" sz="2700" baseline="30000" dirty="0">
                <a:solidFill>
                  <a:prstClr val="black"/>
                </a:solidFill>
                <a:latin typeface="Calibri" panose="020F0502020204030204"/>
              </a:rPr>
              <a:t>-1</a:t>
            </a: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Their vertical velocity is symmetrical </a:t>
            </a:r>
            <a:br>
              <a:rPr lang="en-AU" sz="27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AU" sz="2700" dirty="0">
                <a:solidFill>
                  <a:prstClr val="black"/>
                </a:solidFill>
                <a:latin typeface="Calibri" panose="020F0502020204030204"/>
              </a:rPr>
              <a:t>(though it changes direction after the peak).</a:t>
            </a:r>
          </a:p>
        </p:txBody>
      </p:sp>
    </p:spTree>
    <p:extLst>
      <p:ext uri="{BB962C8B-B14F-4D97-AF65-F5344CB8AC3E}">
        <p14:creationId xmlns:p14="http://schemas.microsoft.com/office/powerpoint/2010/main" val="27654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054E48-0F45-3C55-B6AA-35B5A192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8899" y="1632629"/>
            <a:ext cx="2371725" cy="2457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5031737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Analysing 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860662" cy="615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Draw a diagram and establish a sign convention (+</a:t>
                </a:r>
                <a:r>
                  <a:rPr lang="en-AU" sz="2800" dirty="0" err="1">
                    <a:solidFill>
                      <a:prstClr val="black"/>
                    </a:solidFill>
                  </a:rPr>
                  <a:t>ve</a:t>
                </a:r>
                <a:r>
                  <a:rPr lang="en-AU" sz="2800" dirty="0">
                    <a:solidFill>
                      <a:prstClr val="black"/>
                    </a:solidFill>
                  </a:rPr>
                  <a:t> = up, forward).</a:t>
                </a: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The vertical and horizontal components of a projectile’s motion must be considered separately. Assuming you know initial velocity (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u</a:t>
                </a:r>
                <a:r>
                  <a:rPr lang="en-AU" sz="2800" dirty="0">
                    <a:solidFill>
                      <a:prstClr val="black"/>
                    </a:solidFill>
                  </a:rPr>
                  <a:t>) and angle of elevation (</a:t>
                </a:r>
                <a:r>
                  <a:rPr lang="el-GR" sz="2800" dirty="0">
                    <a:solidFill>
                      <a:prstClr val="black"/>
                    </a:solidFill>
                  </a:rPr>
                  <a:t>θ</a:t>
                </a:r>
                <a:r>
                  <a:rPr lang="en-AU" sz="2800" dirty="0">
                    <a:solidFill>
                      <a:prstClr val="black"/>
                    </a:solidFill>
                  </a:rPr>
                  <a:t>), resolve the velocity:</a:t>
                </a:r>
              </a:p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func>
                        <m:funcPr>
                          <m:ctrlP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b="0" dirty="0">
                  <a:solidFill>
                    <a:prstClr val="black"/>
                  </a:solidFill>
                </a:endParaRPr>
              </a:p>
              <a:p>
                <a:pPr defTabSz="914400"/>
                <a:endParaRPr lang="en-AU" sz="2800" b="0" dirty="0">
                  <a:solidFill>
                    <a:prstClr val="black"/>
                  </a:solidFill>
                </a:endParaRP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To find:</a:t>
                </a:r>
              </a:p>
              <a:p>
                <a:pPr marL="914400" lvl="1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Max height (</a:t>
                </a:r>
                <a:r>
                  <a:rPr lang="en-AU" sz="2800" b="1" i="1" dirty="0" err="1">
                    <a:solidFill>
                      <a:prstClr val="black"/>
                    </a:solidFill>
                  </a:rPr>
                  <a:t>s</a:t>
                </a:r>
                <a:r>
                  <a:rPr lang="en-AU" sz="2800" baseline="-25000" dirty="0" err="1">
                    <a:solidFill>
                      <a:prstClr val="black"/>
                    </a:solidFill>
                  </a:rPr>
                  <a:t>max</a:t>
                </a:r>
                <a:r>
                  <a:rPr lang="en-AU" sz="2800" dirty="0">
                    <a:solidFill>
                      <a:prstClr val="black"/>
                    </a:solidFill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sSub>
                              <m:sSubPr>
                                <m:ctrlPr>
                                  <a:rPr lang="en-AU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sub>
                            </m:sSub>
                          </m:e>
                        </m:box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sSub>
                              <m:sSubPr>
                                <m:ctrlPr>
                                  <a:rPr lang="en-AU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sub>
                            </m:sSub>
                          </m:e>
                        </m:box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AU" sz="2800" b="1" i="1" dirty="0">
                  <a:solidFill>
                    <a:prstClr val="black"/>
                  </a:solidFill>
                </a:endParaRPr>
              </a:p>
              <a:p>
                <a:pPr marL="914400" lvl="1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Time to max height: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800" b="1" dirty="0">
                  <a:solidFill>
                    <a:prstClr val="black"/>
                  </a:solidFill>
                </a:endParaRPr>
              </a:p>
              <a:p>
                <a:pPr marL="1371600" lvl="2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For both of these, </a:t>
                </a:r>
                <a:r>
                  <a:rPr lang="en-AU" sz="2800" b="1" i="1" dirty="0" err="1">
                    <a:solidFill>
                      <a:prstClr val="black"/>
                    </a:solidFill>
                  </a:rPr>
                  <a:t>v</a:t>
                </a:r>
                <a:r>
                  <a:rPr lang="en-AU" sz="2800" baseline="-25000" dirty="0" err="1">
                    <a:solidFill>
                      <a:prstClr val="black"/>
                    </a:solidFill>
                  </a:rPr>
                  <a:t>v</a:t>
                </a:r>
                <a:r>
                  <a:rPr lang="en-AU" sz="2800" dirty="0">
                    <a:solidFill>
                      <a:prstClr val="black"/>
                    </a:solidFill>
                  </a:rPr>
                  <a:t> = 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en-AU" sz="2800" dirty="0">
                    <a:solidFill>
                      <a:prstClr val="black"/>
                    </a:solidFill>
                  </a:rPr>
                  <a:t> at peak of flight;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 a</a:t>
                </a:r>
                <a:r>
                  <a:rPr lang="en-AU" sz="2800" i="1" dirty="0">
                    <a:solidFill>
                      <a:prstClr val="black"/>
                    </a:solidFill>
                  </a:rPr>
                  <a:t> </a:t>
                </a:r>
                <a:r>
                  <a:rPr lang="en-AU" sz="2800" dirty="0">
                    <a:solidFill>
                      <a:prstClr val="black"/>
                    </a:solidFill>
                  </a:rPr>
                  <a:t>= 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g</a:t>
                </a:r>
                <a:r>
                  <a:rPr lang="en-AU" sz="2800" dirty="0">
                    <a:solidFill>
                      <a:prstClr val="black"/>
                    </a:solidFill>
                  </a:rPr>
                  <a:t> = –9.8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-2</a:t>
                </a:r>
                <a:endParaRPr lang="en-AU" sz="2800" b="1" dirty="0">
                  <a:solidFill>
                    <a:prstClr val="black"/>
                  </a:solidFill>
                </a:endParaRPr>
              </a:p>
              <a:p>
                <a:pPr marL="1371600" lvl="2" indent="-457200" defTabSz="914400">
                  <a:buFont typeface="Arial" panose="020B0604020202020204" pitchFamily="34" charset="0"/>
                  <a:buChar char="•"/>
                </a:pPr>
                <a:endParaRPr lang="en-AU" sz="2800" b="1" dirty="0">
                  <a:solidFill>
                    <a:prstClr val="black"/>
                  </a:solidFill>
                </a:endParaRPr>
              </a:p>
              <a:p>
                <a:pPr marL="914400" lvl="1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Time to any vertical displacement: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AU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sSub>
                              <m:sSubPr>
                                <m:ctrlPr>
                                  <a:rPr lang="en-AU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sub>
                            </m:sSub>
                          </m:e>
                        </m:box>
                      </m:e>
                      <m:sup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ox>
                          <m:boxPr>
                            <m:ctrlPr>
                              <a:rPr lang="en-AU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sSub>
                              <m:sSubPr>
                                <m:ctrlPr>
                                  <a:rPr lang="en-AU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sub>
                            </m:sSub>
                          </m:e>
                        </m:box>
                      </m:e>
                      <m:sup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 to find </a:t>
                </a:r>
                <a:r>
                  <a:rPr lang="en-AU" sz="2800" b="1" i="1" dirty="0" err="1">
                    <a:solidFill>
                      <a:prstClr val="black"/>
                    </a:solidFill>
                  </a:rPr>
                  <a:t>v</a:t>
                </a:r>
                <a:r>
                  <a:rPr lang="en-AU" sz="2800" baseline="-25000" dirty="0" err="1">
                    <a:solidFill>
                      <a:prstClr val="black"/>
                    </a:solidFill>
                  </a:rPr>
                  <a:t>v</a:t>
                </a:r>
                <a:r>
                  <a:rPr lang="en-AU" sz="2800" dirty="0">
                    <a:solidFill>
                      <a:prstClr val="black"/>
                    </a:solidFill>
                  </a:rPr>
                  <a:t>,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marL="1371600" lvl="2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Or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 and the quadratic formula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860662" cy="6152710"/>
              </a:xfrm>
              <a:prstGeom prst="rect">
                <a:avLst/>
              </a:prstGeom>
              <a:blipFill>
                <a:blip r:embed="rId4"/>
                <a:stretch>
                  <a:fillRect l="-1010" t="-991" b="-19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F4673A6-07A7-AF79-2825-AE6EA139C0F9}"/>
              </a:ext>
            </a:extLst>
          </p:cNvPr>
          <p:cNvSpPr txBox="1"/>
          <p:nvPr/>
        </p:nvSpPr>
        <p:spPr>
          <a:xfrm>
            <a:off x="10264985" y="240340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/>
              <a:t>u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22374-FF40-FFA4-86DA-4A994166D1F9}"/>
              </a:ext>
            </a:extLst>
          </p:cNvPr>
          <p:cNvSpPr txBox="1"/>
          <p:nvPr/>
        </p:nvSpPr>
        <p:spPr>
          <a:xfrm>
            <a:off x="10384570" y="3859246"/>
            <a:ext cx="46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>
                <a:solidFill>
                  <a:srgbClr val="F91600"/>
                </a:solidFill>
              </a:rPr>
              <a:t>u</a:t>
            </a:r>
            <a:r>
              <a:rPr lang="en-AU" sz="2400" b="1" baseline="-25000" dirty="0">
                <a:solidFill>
                  <a:srgbClr val="F91600"/>
                </a:solidFill>
              </a:rPr>
              <a:t>h</a:t>
            </a:r>
            <a:endParaRPr lang="en-AU" b="1" dirty="0">
              <a:solidFill>
                <a:srgbClr val="F916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1AB1C-4D8B-0B0A-4175-82469C080FAC}"/>
              </a:ext>
            </a:extLst>
          </p:cNvPr>
          <p:cNvSpPr txBox="1"/>
          <p:nvPr/>
        </p:nvSpPr>
        <p:spPr>
          <a:xfrm>
            <a:off x="11664657" y="2634236"/>
            <a:ext cx="460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b="1" dirty="0" err="1">
                <a:solidFill>
                  <a:srgbClr val="1DB24E"/>
                </a:solidFill>
              </a:rPr>
              <a:t>u</a:t>
            </a:r>
            <a:r>
              <a:rPr lang="en-AU" sz="2400" b="1" baseline="-25000" dirty="0" err="1">
                <a:solidFill>
                  <a:srgbClr val="1DB24E"/>
                </a:solidFill>
              </a:rPr>
              <a:t>v</a:t>
            </a:r>
            <a:endParaRPr lang="en-AU" b="1" dirty="0">
              <a:solidFill>
                <a:srgbClr val="1DB2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31737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Analysing Projectile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67643" cy="314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It is usually assumed that a projectile comes to an immediate stop when it hits the ground, so the time taken for both the horizontal and vertical motion is the same.</a:t>
                </a: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endParaRPr lang="en-AU" sz="2800" dirty="0">
                  <a:solidFill>
                    <a:prstClr val="black"/>
                  </a:solidFill>
                </a:endParaRP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Because of this, you can find total horizontal displacement (also known as range) as long as you know the total flight time:</a:t>
                </a:r>
              </a:p>
              <a:p>
                <a:pPr marL="914400" lvl="1" indent="-457200" defTabSz="9144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  (since 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a</a:t>
                </a:r>
                <a:r>
                  <a:rPr lang="en-AU" sz="2800" baseline="-25000" dirty="0">
                    <a:solidFill>
                      <a:prstClr val="black"/>
                    </a:solidFill>
                  </a:rPr>
                  <a:t>h</a:t>
                </a:r>
                <a:r>
                  <a:rPr lang="en-AU" sz="2800" dirty="0">
                    <a:solidFill>
                      <a:prstClr val="black"/>
                    </a:solidFill>
                  </a:rPr>
                  <a:t> = 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en-AU" sz="28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67643" cy="3145156"/>
              </a:xfrm>
              <a:prstGeom prst="rect">
                <a:avLst/>
              </a:prstGeom>
              <a:blipFill>
                <a:blip r:embed="rId3"/>
                <a:stretch>
                  <a:fillRect l="-1048" t="-1938" b="-3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045325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 golf ball of mass 64.0 g is hit horizontally from the top of a 40.0 m high cliff with a speed of 25.0 m s</a:t>
            </a:r>
            <a:r>
              <a:rPr lang="en-AU" sz="2800" baseline="30000" dirty="0">
                <a:solidFill>
                  <a:prstClr val="black"/>
                </a:solidFill>
              </a:rPr>
              <a:t>-1</a:t>
            </a:r>
            <a:r>
              <a:rPr lang="en-AU" sz="2800" dirty="0">
                <a:solidFill>
                  <a:prstClr val="black"/>
                </a:solidFill>
              </a:rPr>
              <a:t>. Assuming that the acceleration due to gravity is 9.80 m s</a:t>
            </a:r>
            <a:r>
              <a:rPr lang="en-AU" sz="2800" baseline="30000" dirty="0">
                <a:solidFill>
                  <a:prstClr val="black"/>
                </a:solidFill>
              </a:rPr>
              <a:t>-2</a:t>
            </a:r>
            <a:r>
              <a:rPr lang="en-AU" sz="2800" dirty="0">
                <a:solidFill>
                  <a:prstClr val="black"/>
                </a:solidFill>
              </a:rPr>
              <a:t> and ignoring air resistance, calculate the: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time that the ball takes to land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distance that the ball travels from the base of the cliff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velocity of the ball as it lands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net force acting on the ball at points A and B</a:t>
            </a:r>
          </a:p>
          <a:p>
            <a:pPr marL="514350" lvl="0" indent="-514350" defTabSz="914400">
              <a:buFont typeface="+mj-lt"/>
              <a:buAutoNum type="alphaLcParenR"/>
            </a:pPr>
            <a:r>
              <a:rPr lang="en-AU" sz="2800" dirty="0">
                <a:solidFill>
                  <a:prstClr val="black"/>
                </a:solidFill>
              </a:rPr>
              <a:t>acceleration of the ball at points A and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97288-361D-1EEF-FC48-8B24FCF42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5" y="3787887"/>
            <a:ext cx="5606955" cy="30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570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golf ball of mass 64.0 g is hit horizontally from the top of a 40.0 m high cliff with a speed of 25.0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en-AU" sz="2800" dirty="0">
                    <a:solidFill>
                      <a:prstClr val="black"/>
                    </a:solidFill>
                  </a:rPr>
                  <a:t>. Assuming that the acceleration due to gravity is 9.80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-2</a:t>
                </a:r>
                <a:r>
                  <a:rPr lang="en-AU" sz="2800" dirty="0">
                    <a:solidFill>
                      <a:prstClr val="black"/>
                    </a:solidFill>
                  </a:rPr>
                  <a:t> and ignoring air resistance, calculate the: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time that the ball takes to land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=−40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=−9.8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800" b="1" i="1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i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i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defTabSz="914400"/>
                <a:endParaRPr lang="en-AU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 defTabSz="914400"/>
                <a:r>
                  <a:rPr lang="en-AU" sz="2800" b="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−40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−9.8</m:t>
                        </m:r>
                      </m:e>
                    </m:d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b="1" i="1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i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i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−40</m:t>
                            </m:r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AU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AU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−9.8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=2.86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AU" sz="28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5708935"/>
              </a:xfrm>
              <a:prstGeom prst="rect">
                <a:avLst/>
              </a:prstGeom>
              <a:blipFill>
                <a:blip r:embed="rId3"/>
                <a:stretch>
                  <a:fillRect l="-1224" t="-1068" r="-1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397288-361D-1EEF-FC48-8B24FCF4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45" y="3787887"/>
            <a:ext cx="5606955" cy="30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6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443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golf ball of mass 64.0 g is hit horizontally from the top of a 40.0 m high cliff with a speed of 25.0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-1</a:t>
                </a:r>
                <a:r>
                  <a:rPr lang="en-AU" sz="2800" dirty="0">
                    <a:solidFill>
                      <a:prstClr val="black"/>
                    </a:solidFill>
                  </a:rPr>
                  <a:t>. Assuming that the acceleration due to gravity is 9.80 m s</a:t>
                </a:r>
                <a:r>
                  <a:rPr lang="en-AU" sz="2800" baseline="30000" dirty="0">
                    <a:solidFill>
                      <a:prstClr val="black"/>
                    </a:solidFill>
                  </a:rPr>
                  <a:t>-2</a:t>
                </a:r>
                <a:r>
                  <a:rPr lang="en-AU" sz="2800" dirty="0">
                    <a:solidFill>
                      <a:prstClr val="black"/>
                    </a:solidFill>
                  </a:rPr>
                  <a:t> and ignoring air resistance, calculate the:</a:t>
                </a:r>
              </a:p>
              <a:p>
                <a:pPr marL="514350" lvl="0" indent="-514350" defTabSz="914400">
                  <a:buFont typeface="+mj-lt"/>
                  <a:buAutoNum type="alphaLcParenR" startAt="2"/>
                </a:pPr>
                <a:r>
                  <a:rPr lang="en-AU" sz="2800" dirty="0">
                    <a:solidFill>
                      <a:prstClr val="black"/>
                    </a:solidFill>
                  </a:rPr>
                  <a:t>distance that the ball travels from the base of the cliff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=2.857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AU" sz="2800" b="0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type m:val="skw"/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b="0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b="1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b="1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=25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2.857</m:t>
                        </m:r>
                      </m:e>
                    </m:d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=71.4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AU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4437818"/>
              </a:xfrm>
              <a:prstGeom prst="rect">
                <a:avLst/>
              </a:prstGeom>
              <a:blipFill>
                <a:blip r:embed="rId3"/>
                <a:stretch>
                  <a:fillRect l="-1224" t="-1374" r="-1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4397288-361D-1EEF-FC48-8B24FCF4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45" y="3787887"/>
            <a:ext cx="5606955" cy="30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1562</TotalTime>
  <Words>1738</Words>
  <Application>Microsoft Office PowerPoint</Application>
  <PresentationFormat>Widescreen</PresentationFormat>
  <Paragraphs>161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Projectile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Inclined plane</dc:title>
  <dc:creator>JERRY Tressa [Harrisdale Senior High School]</dc:creator>
  <cp:lastModifiedBy>AXTENS Nathan [Harrisdale Senior High School]</cp:lastModifiedBy>
  <cp:revision>32</cp:revision>
  <dcterms:created xsi:type="dcterms:W3CDTF">2022-10-25T06:08:51Z</dcterms:created>
  <dcterms:modified xsi:type="dcterms:W3CDTF">2022-11-23T06:45:36Z</dcterms:modified>
</cp:coreProperties>
</file>