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5" r:id="rId2"/>
    <p:sldId id="680" r:id="rId3"/>
    <p:sldId id="681" r:id="rId4"/>
    <p:sldId id="683" r:id="rId5"/>
    <p:sldId id="682" r:id="rId6"/>
    <p:sldId id="684" r:id="rId7"/>
    <p:sldId id="685" r:id="rId8"/>
    <p:sldId id="686" r:id="rId9"/>
    <p:sldId id="6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9" y="9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39C5FF-CF72-4EEF-B23E-1344121C7532}" type="datetimeFigureOut">
              <a:rPr lang="en-AU" smtClean="0"/>
              <a:t>3/02/2023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92927-68B0-4B99-A164-2C950E9C831C}" type="slidenum">
              <a:rPr lang="en-AU" smtClean="0"/>
              <a:t>‹#›</a:t>
            </a:fld>
            <a:endParaRPr lang="en-AU"/>
          </a:p>
        </p:txBody>
      </p:sp>
    </p:spTree>
    <p:extLst>
      <p:ext uri="{BB962C8B-B14F-4D97-AF65-F5344CB8AC3E}">
        <p14:creationId xmlns:p14="http://schemas.microsoft.com/office/powerpoint/2010/main" val="921959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3: door, table tennis examples</a:t>
            </a:r>
          </a:p>
          <a:p>
            <a:r>
              <a:rPr lang="en-AU" dirty="0"/>
              <a:t>Torque is technically a pseudovector, which is even further beyond the scope of this course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4288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Pearson uses ‘force arm’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6890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Many highly reputable sources</a:t>
            </a:r>
            <a:r>
              <a:rPr lang="en-AU" b="0" i="0" dirty="0"/>
              <a:t> (e.g. </a:t>
            </a:r>
            <a:r>
              <a:rPr lang="en-AU" b="0" i="0" dirty="0" err="1"/>
              <a:t>Serway</a:t>
            </a:r>
            <a:r>
              <a:rPr lang="en-AU" b="0" i="0" dirty="0"/>
              <a:t>, Tipler, </a:t>
            </a:r>
            <a:r>
              <a:rPr lang="en-AU" b="0" i="0" dirty="0" err="1"/>
              <a:t>HyperPhysics</a:t>
            </a:r>
            <a:r>
              <a:rPr lang="en-AU" b="0" i="0" dirty="0"/>
              <a:t>, Merriam-Webster) define lever arm as perpendicular distance. Only a handful of other sources </a:t>
            </a:r>
            <a:r>
              <a:rPr lang="en-AU" dirty="0"/>
              <a:t>(formula sheet, STAWA, Heinemann) define it as per point 1. Pearson sidesteps the whole issue by never using the term.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441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27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7536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9250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7929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29ABA3-72B8-441F-AA9B-D3737D2CB9D9}" type="slidenum">
              <a:rPr kumimoji="0" lang="en-AU"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U"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117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890B5-6507-4E16-BFC9-A4E4448BA9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E4A0973-729C-4D12-83A1-E89148A7D0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4F633C8-D0C9-4912-B897-2345B4017C43}"/>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5" name="Footer Placeholder 4">
            <a:extLst>
              <a:ext uri="{FF2B5EF4-FFF2-40B4-BE49-F238E27FC236}">
                <a16:creationId xmlns:a16="http://schemas.microsoft.com/office/drawing/2014/main" id="{05CF4204-4FF1-43F0-AD22-CA41A319690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A63B74F-B20B-47C1-B671-4E0F6A2F1055}"/>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47962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B48D-57C3-4282-8978-C9F63299C41E}"/>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8078C3E-394A-496D-A4FA-00F04DC563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EE7B1B8-6E4C-47FF-8AF6-7CF9DB15E2C3}"/>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5" name="Footer Placeholder 4">
            <a:extLst>
              <a:ext uri="{FF2B5EF4-FFF2-40B4-BE49-F238E27FC236}">
                <a16:creationId xmlns:a16="http://schemas.microsoft.com/office/drawing/2014/main" id="{FB272417-E356-4440-BB10-CCA523645FE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C747BBA-C865-4C9A-AE98-2BC8DE89EBF3}"/>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100475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1CF7C9-FE91-4684-BCFA-B2B74D9ECE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BEFE180-5F40-4D0F-A818-042D6B0964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C8BBC49-3461-4996-A5D0-0FCDF8DD199F}"/>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5" name="Footer Placeholder 4">
            <a:extLst>
              <a:ext uri="{FF2B5EF4-FFF2-40B4-BE49-F238E27FC236}">
                <a16:creationId xmlns:a16="http://schemas.microsoft.com/office/drawing/2014/main" id="{B5874D36-0B3C-455D-B896-894244A3F1D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5644656-2B47-447E-B280-6D31CD849A55}"/>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1763706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65C9A-4BB3-49D3-B765-AFA583AEA6C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D8CB8AE-BB82-40DD-B4EE-02A1BFC33A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542BA4-9CF7-46EA-9971-3FFDE7F18819}"/>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5" name="Footer Placeholder 4">
            <a:extLst>
              <a:ext uri="{FF2B5EF4-FFF2-40B4-BE49-F238E27FC236}">
                <a16:creationId xmlns:a16="http://schemas.microsoft.com/office/drawing/2014/main" id="{2386EBEE-4C04-4E4F-8413-07518C3A5DD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426701D-8726-4DEF-97DE-044F6E41BA87}"/>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58416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ADE3-4ED7-401D-8B88-2F9F8FEDC0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B352032-C037-47A2-AC67-FC0CCF5E4B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85D48-4474-4761-BE58-1921756470A1}"/>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5" name="Footer Placeholder 4">
            <a:extLst>
              <a:ext uri="{FF2B5EF4-FFF2-40B4-BE49-F238E27FC236}">
                <a16:creationId xmlns:a16="http://schemas.microsoft.com/office/drawing/2014/main" id="{F72DEDBD-21CE-4D73-969D-9BBD90083E7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9579932-7916-4C4A-A040-D2B4CDB72B1D}"/>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306523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A50E-9A01-431E-8B55-CD68E16DCB2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F99D8DC-490E-4056-AE37-299064E90E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37D8606E-E822-4491-95E9-8CF89B815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B84E3606-1C6D-4ABD-AEF7-565213CEA0BC}"/>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6" name="Footer Placeholder 5">
            <a:extLst>
              <a:ext uri="{FF2B5EF4-FFF2-40B4-BE49-F238E27FC236}">
                <a16:creationId xmlns:a16="http://schemas.microsoft.com/office/drawing/2014/main" id="{46C0BFA2-71FC-425B-9376-AF3B25E2395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6FAEAF4-11E2-46A9-B3C5-F7326B824D76}"/>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275101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FAB89-FFF0-42D3-B2EF-00389C0229C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28F61A5-D220-4C73-9D8C-54FD8630F4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864CAE-8B61-49F4-B854-37F5394B5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6ECF882-A095-468B-9131-409D7F8955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A66F5C-D676-47B7-ABE1-2ADDB87C40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ED1A60A-B275-4A8B-836C-0841CAC4E36D}"/>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8" name="Footer Placeholder 7">
            <a:extLst>
              <a:ext uri="{FF2B5EF4-FFF2-40B4-BE49-F238E27FC236}">
                <a16:creationId xmlns:a16="http://schemas.microsoft.com/office/drawing/2014/main" id="{225246F2-4071-4F4B-A326-EF45ACE265D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AF80B38-C23D-4E19-AC12-1E654A459B56}"/>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2100079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9CE0-0D9D-49F8-9357-5A3F1E5CBAC4}"/>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C9ED0F8-E385-4B87-92ED-85BD6135648A}"/>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4" name="Footer Placeholder 3">
            <a:extLst>
              <a:ext uri="{FF2B5EF4-FFF2-40B4-BE49-F238E27FC236}">
                <a16:creationId xmlns:a16="http://schemas.microsoft.com/office/drawing/2014/main" id="{E03AA33B-E911-49C2-8040-F6955242B451}"/>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DFE5B193-1A65-4148-B16E-765D1EEE9F0C}"/>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1596607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A728C-4BE9-464B-9B9F-14B3AED850B0}"/>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3" name="Footer Placeholder 2">
            <a:extLst>
              <a:ext uri="{FF2B5EF4-FFF2-40B4-BE49-F238E27FC236}">
                <a16:creationId xmlns:a16="http://schemas.microsoft.com/office/drawing/2014/main" id="{D509010E-4B48-4A98-8ECC-1F1637054F2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62BB559C-7B01-4233-A95F-1A54FA031BE6}"/>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92823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14B0-28BF-41BB-B6A5-A62880C2C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41CD84B-2521-40D5-8891-DF85CFC95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7E30264-FA9A-4740-ADA5-3545E11862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2E63B-D3D6-4886-9B3E-1E1A99B87B1B}"/>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6" name="Footer Placeholder 5">
            <a:extLst>
              <a:ext uri="{FF2B5EF4-FFF2-40B4-BE49-F238E27FC236}">
                <a16:creationId xmlns:a16="http://schemas.microsoft.com/office/drawing/2014/main" id="{AD86E87B-1E08-4062-8DB7-7BCB4BE63B8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CFBAAD46-B0A2-4AFA-91B3-BB0C20249A05}"/>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129563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54013-3317-4B54-AF01-496530703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9281B7B-970E-48B9-A263-E807AEB0E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792CC8FB-9801-49FF-8A5A-8B128A4B80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600D1-927A-4912-B20F-90F0C8510FE2}"/>
              </a:ext>
            </a:extLst>
          </p:cNvPr>
          <p:cNvSpPr>
            <a:spLocks noGrp="1"/>
          </p:cNvSpPr>
          <p:nvPr>
            <p:ph type="dt" sz="half" idx="10"/>
          </p:nvPr>
        </p:nvSpPr>
        <p:spPr/>
        <p:txBody>
          <a:bodyPr/>
          <a:lstStyle/>
          <a:p>
            <a:fld id="{FD62E8BD-DA5F-4662-98E0-E2333D7F78AE}" type="datetimeFigureOut">
              <a:rPr lang="en-AU" smtClean="0"/>
              <a:t>3/02/2023</a:t>
            </a:fld>
            <a:endParaRPr lang="en-AU"/>
          </a:p>
        </p:txBody>
      </p:sp>
      <p:sp>
        <p:nvSpPr>
          <p:cNvPr id="6" name="Footer Placeholder 5">
            <a:extLst>
              <a:ext uri="{FF2B5EF4-FFF2-40B4-BE49-F238E27FC236}">
                <a16:creationId xmlns:a16="http://schemas.microsoft.com/office/drawing/2014/main" id="{A8357CD4-8374-4928-98A1-E1C4581B129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18FFB2-E2BF-4FBD-B0D5-DD0DD6756E7B}"/>
              </a:ext>
            </a:extLst>
          </p:cNvPr>
          <p:cNvSpPr>
            <a:spLocks noGrp="1"/>
          </p:cNvSpPr>
          <p:nvPr>
            <p:ph type="sldNum" sz="quarter" idx="12"/>
          </p:nvPr>
        </p:nvSpPr>
        <p:spPr/>
        <p:txBody>
          <a:bodyPr/>
          <a:lstStyle/>
          <a:p>
            <a:fld id="{5D5B55D1-94CB-45B4-B8AC-C93F86070A46}" type="slidenum">
              <a:rPr lang="en-AU" smtClean="0"/>
              <a:t>‹#›</a:t>
            </a:fld>
            <a:endParaRPr lang="en-AU"/>
          </a:p>
        </p:txBody>
      </p:sp>
    </p:spTree>
    <p:extLst>
      <p:ext uri="{BB962C8B-B14F-4D97-AF65-F5344CB8AC3E}">
        <p14:creationId xmlns:p14="http://schemas.microsoft.com/office/powerpoint/2010/main" val="33003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B00CCD-A099-4A67-B931-B52C22280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61EA271-6C59-4AB6-AB12-3B4610E79E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508809-32A9-44B4-B004-8509876DA6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62E8BD-DA5F-4662-98E0-E2333D7F78AE}" type="datetimeFigureOut">
              <a:rPr lang="en-AU" smtClean="0"/>
              <a:t>3/02/2023</a:t>
            </a:fld>
            <a:endParaRPr lang="en-AU"/>
          </a:p>
        </p:txBody>
      </p:sp>
      <p:sp>
        <p:nvSpPr>
          <p:cNvPr id="5" name="Footer Placeholder 4">
            <a:extLst>
              <a:ext uri="{FF2B5EF4-FFF2-40B4-BE49-F238E27FC236}">
                <a16:creationId xmlns:a16="http://schemas.microsoft.com/office/drawing/2014/main" id="{3AE587A2-F96B-4127-84EA-CA2311EB98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765B841D-F71E-46C8-8DA1-9FB5C88EF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B55D1-94CB-45B4-B8AC-C93F86070A46}" type="slidenum">
              <a:rPr lang="en-AU" smtClean="0"/>
              <a:t>‹#›</a:t>
            </a:fld>
            <a:endParaRPr lang="en-AU"/>
          </a:p>
        </p:txBody>
      </p:sp>
    </p:spTree>
    <p:extLst>
      <p:ext uri="{BB962C8B-B14F-4D97-AF65-F5344CB8AC3E}">
        <p14:creationId xmlns:p14="http://schemas.microsoft.com/office/powerpoint/2010/main" val="354014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35200"/>
            <a:ext cx="9144000" cy="2387600"/>
          </a:xfrm>
          <a:ln w="38100">
            <a:solidFill>
              <a:schemeClr val="accent4"/>
            </a:solidFill>
          </a:ln>
        </p:spPr>
        <p:txBody>
          <a:bodyPr anchor="ctr"/>
          <a:lstStyle/>
          <a:p>
            <a:r>
              <a:rPr lang="en-AU" dirty="0"/>
              <a:t>Torque</a:t>
            </a:r>
            <a:br>
              <a:rPr lang="en-AU" dirty="0"/>
            </a:br>
            <a:r>
              <a:rPr lang="en-AU" sz="2000" dirty="0"/>
              <a:t>(pronounced just like ‘talk’)</a:t>
            </a:r>
            <a:endParaRPr lang="en-AU" dirty="0"/>
          </a:p>
        </p:txBody>
      </p:sp>
    </p:spTree>
    <p:extLst>
      <p:ext uri="{BB962C8B-B14F-4D97-AF65-F5344CB8AC3E}">
        <p14:creationId xmlns:p14="http://schemas.microsoft.com/office/powerpoint/2010/main" val="358284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505660"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Torque</a:t>
            </a:r>
          </a:p>
        </p:txBody>
      </p:sp>
      <p:sp>
        <p:nvSpPr>
          <p:cNvPr id="2" name="TextBox 1"/>
          <p:cNvSpPr txBox="1"/>
          <p:nvPr/>
        </p:nvSpPr>
        <p:spPr>
          <a:xfrm>
            <a:off x="-1" y="584775"/>
            <a:ext cx="10803062" cy="6186309"/>
          </a:xfrm>
          <a:prstGeom prst="rect">
            <a:avLst/>
          </a:prstGeom>
          <a:noFill/>
        </p:spPr>
        <p:txBody>
          <a:bodyPr wrap="square" rtlCol="0">
            <a:spAutoFit/>
          </a:bodyPr>
          <a:lstStyle/>
          <a:p>
            <a:pPr marL="457200" indent="-457200" defTabSz="914400">
              <a:buFont typeface="Arial" panose="020B0604020202020204" pitchFamily="34" charset="0"/>
              <a:buChar char="•"/>
            </a:pPr>
            <a:r>
              <a:rPr lang="en-AU" sz="2800" dirty="0">
                <a:solidFill>
                  <a:prstClr val="black"/>
                </a:solidFill>
              </a:rPr>
              <a:t>Torque is a force that causes an object to rotate – more simply, it is a turning or twisting force.</a:t>
            </a:r>
          </a:p>
          <a:p>
            <a:pPr marL="914400" lvl="1" indent="-457200">
              <a:buFont typeface="Arial" panose="020B0604020202020204" pitchFamily="34" charset="0"/>
              <a:buChar char="•"/>
            </a:pPr>
            <a:r>
              <a:rPr lang="en-AU" sz="2800" dirty="0">
                <a:solidFill>
                  <a:prstClr val="black"/>
                </a:solidFill>
              </a:rPr>
              <a:t>Its symbol is the Greek letter tau (</a:t>
            </a:r>
            <a:r>
              <a:rPr lang="el-GR" sz="2800" b="1" dirty="0">
                <a:solidFill>
                  <a:prstClr val="black"/>
                </a:solidFill>
              </a:rPr>
              <a:t>τ</a:t>
            </a:r>
            <a:r>
              <a:rPr lang="en-AU" sz="2800" dirty="0">
                <a:solidFill>
                  <a:prstClr val="black"/>
                </a:solidFill>
              </a:rPr>
              <a:t>), and it is </a:t>
            </a:r>
            <a:br>
              <a:rPr lang="en-AU" sz="2800" dirty="0">
                <a:solidFill>
                  <a:prstClr val="black"/>
                </a:solidFill>
              </a:rPr>
            </a:br>
            <a:r>
              <a:rPr lang="en-AU" sz="2800" dirty="0">
                <a:solidFill>
                  <a:prstClr val="black"/>
                </a:solidFill>
              </a:rPr>
              <a:t>measured in newton‑metres (N m or </a:t>
            </a:r>
            <a:r>
              <a:rPr lang="en-AU" sz="2800" dirty="0" err="1">
                <a:solidFill>
                  <a:prstClr val="black"/>
                </a:solidFill>
              </a:rPr>
              <a:t>N·m</a:t>
            </a:r>
            <a:r>
              <a:rPr lang="en-AU" sz="2800" dirty="0">
                <a:solidFill>
                  <a:prstClr val="black"/>
                </a:solidFill>
              </a:rPr>
              <a:t>)</a:t>
            </a:r>
          </a:p>
          <a:p>
            <a:pPr marL="914400" lvl="1" indent="-457200">
              <a:buFont typeface="Arial" panose="020B0604020202020204" pitchFamily="34" charset="0"/>
              <a:buChar char="•"/>
            </a:pPr>
            <a:r>
              <a:rPr lang="en-AU" sz="2800" dirty="0">
                <a:solidFill>
                  <a:prstClr val="black"/>
                </a:solidFill>
              </a:rPr>
              <a:t>It is also known as the </a:t>
            </a:r>
            <a:r>
              <a:rPr lang="en-AU" sz="2800" b="1" dirty="0">
                <a:solidFill>
                  <a:prstClr val="black"/>
                </a:solidFill>
              </a:rPr>
              <a:t>moment</a:t>
            </a:r>
            <a:r>
              <a:rPr lang="en-AU" sz="2800" dirty="0">
                <a:solidFill>
                  <a:prstClr val="black"/>
                </a:solidFill>
              </a:rPr>
              <a:t> of a force.</a:t>
            </a:r>
          </a:p>
          <a:p>
            <a:pPr marL="457200" indent="-457200">
              <a:buFont typeface="Arial" panose="020B0604020202020204" pitchFamily="34" charset="0"/>
              <a:buChar char="•"/>
            </a:pPr>
            <a:r>
              <a:rPr lang="en-AU" sz="2800" dirty="0">
                <a:solidFill>
                  <a:prstClr val="black"/>
                </a:solidFill>
              </a:rPr>
              <a:t>Unlike linear force, torque does not produce </a:t>
            </a:r>
            <a:br>
              <a:rPr lang="en-AU" sz="2800" dirty="0">
                <a:solidFill>
                  <a:prstClr val="black"/>
                </a:solidFill>
              </a:rPr>
            </a:br>
            <a:r>
              <a:rPr lang="en-AU" sz="2800" dirty="0">
                <a:solidFill>
                  <a:prstClr val="black"/>
                </a:solidFill>
              </a:rPr>
              <a:t>translational motion (</a:t>
            </a:r>
            <a:r>
              <a:rPr lang="el-GR" sz="2800" dirty="0">
                <a:solidFill>
                  <a:prstClr val="black"/>
                </a:solidFill>
              </a:rPr>
              <a:t>Δ</a:t>
            </a:r>
            <a:r>
              <a:rPr lang="en-AU" sz="2800" i="1" dirty="0">
                <a:solidFill>
                  <a:prstClr val="black"/>
                </a:solidFill>
              </a:rPr>
              <a:t>x</a:t>
            </a:r>
            <a:r>
              <a:rPr lang="en-AU" sz="2800" dirty="0">
                <a:solidFill>
                  <a:prstClr val="black"/>
                </a:solidFill>
              </a:rPr>
              <a:t>, </a:t>
            </a:r>
            <a:r>
              <a:rPr lang="el-GR" sz="2800" dirty="0">
                <a:solidFill>
                  <a:prstClr val="black"/>
                </a:solidFill>
              </a:rPr>
              <a:t>Δ</a:t>
            </a:r>
            <a:r>
              <a:rPr lang="en-AU" sz="2800" i="1" dirty="0">
                <a:solidFill>
                  <a:prstClr val="black"/>
                </a:solidFill>
              </a:rPr>
              <a:t>y</a:t>
            </a:r>
            <a:r>
              <a:rPr lang="en-AU" sz="2800" dirty="0">
                <a:solidFill>
                  <a:prstClr val="black"/>
                </a:solidFill>
              </a:rPr>
              <a:t>, or </a:t>
            </a:r>
            <a:r>
              <a:rPr lang="el-GR" sz="2800" dirty="0">
                <a:solidFill>
                  <a:prstClr val="black"/>
                </a:solidFill>
              </a:rPr>
              <a:t>Δ</a:t>
            </a:r>
            <a:r>
              <a:rPr lang="en-AU" sz="2800" i="1" dirty="0">
                <a:solidFill>
                  <a:prstClr val="black"/>
                </a:solidFill>
              </a:rPr>
              <a:t>z</a:t>
            </a:r>
            <a:r>
              <a:rPr lang="en-AU" sz="2800" dirty="0">
                <a:solidFill>
                  <a:prstClr val="black"/>
                </a:solidFill>
              </a:rPr>
              <a:t>, mathematically </a:t>
            </a:r>
            <a:br>
              <a:rPr lang="en-AU" sz="2800" dirty="0">
                <a:solidFill>
                  <a:prstClr val="black"/>
                </a:solidFill>
              </a:rPr>
            </a:br>
            <a:r>
              <a:rPr lang="en-AU" sz="2800" dirty="0">
                <a:solidFill>
                  <a:prstClr val="black"/>
                </a:solidFill>
              </a:rPr>
              <a:t>speaking), but rather rotational motion (</a:t>
            </a:r>
            <a:r>
              <a:rPr lang="el-GR" sz="2800" dirty="0">
                <a:solidFill>
                  <a:prstClr val="black"/>
                </a:solidFill>
              </a:rPr>
              <a:t>Δ</a:t>
            </a:r>
            <a:r>
              <a:rPr lang="el-GR" sz="2800" i="1" dirty="0">
                <a:solidFill>
                  <a:prstClr val="black"/>
                </a:solidFill>
                <a:latin typeface="Arial" panose="020B0604020202020204" pitchFamily="34" charset="0"/>
                <a:cs typeface="Arial" panose="020B0604020202020204" pitchFamily="34" charset="0"/>
              </a:rPr>
              <a:t>θ</a:t>
            </a:r>
            <a:r>
              <a:rPr lang="en-AU" sz="2800" dirty="0">
                <a:solidFill>
                  <a:prstClr val="black"/>
                </a:solidFill>
              </a:rPr>
              <a:t>).</a:t>
            </a:r>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endParaRPr lang="en-AU" sz="2800" dirty="0"/>
          </a:p>
          <a:p>
            <a:pPr marL="457200" indent="-457200">
              <a:buFont typeface="Arial" panose="020B0604020202020204" pitchFamily="34" charset="0"/>
              <a:buChar char="•"/>
            </a:pPr>
            <a:r>
              <a:rPr lang="en-AU" sz="2000" dirty="0"/>
              <a:t>Note: torque is a vector, but determining its direction is beyond the scope of this course. You may, however, be required to determine the direction of rotation (CW or CCW) caused by one or more torques acting on an object.</a:t>
            </a:r>
          </a:p>
        </p:txBody>
      </p:sp>
      <p:pic>
        <p:nvPicPr>
          <p:cNvPr id="1028" name="Picture 4">
            <a:extLst>
              <a:ext uri="{FF2B5EF4-FFF2-40B4-BE49-F238E27FC236}">
                <a16:creationId xmlns:a16="http://schemas.microsoft.com/office/drawing/2014/main" id="{204B8639-A879-3621-D325-F7945A1B1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4098" y="1499021"/>
            <a:ext cx="4094117" cy="2304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4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69773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Torque Terminology</a:t>
            </a:r>
          </a:p>
        </p:txBody>
      </p:sp>
      <mc:AlternateContent xmlns:mc="http://schemas.openxmlformats.org/markup-compatibility/2006" xmlns:a14="http://schemas.microsoft.com/office/drawing/2010/main">
        <mc:Choice Requires="a14">
          <p:sp>
            <p:nvSpPr>
              <p:cNvPr id="2" name="TextBox 1"/>
              <p:cNvSpPr txBox="1"/>
              <p:nvPr/>
            </p:nvSpPr>
            <p:spPr>
              <a:xfrm>
                <a:off x="-1" y="584775"/>
                <a:ext cx="10803062" cy="5632311"/>
              </a:xfrm>
              <a:prstGeom prst="rect">
                <a:avLst/>
              </a:prstGeom>
              <a:noFill/>
            </p:spPr>
            <p:txBody>
              <a:bodyPr wrap="square" rtlCol="0">
                <a:spAutoFit/>
              </a:bodyPr>
              <a:lstStyle/>
              <a:p>
                <a:pPr marL="457200" indent="-457200" defTabSz="914400">
                  <a:buFont typeface="Arial" panose="020B0604020202020204" pitchFamily="34" charset="0"/>
                  <a:buChar char="•"/>
                </a:pPr>
                <a:r>
                  <a:rPr lang="en-AU" sz="2800" dirty="0">
                    <a:solidFill>
                      <a:prstClr val="black"/>
                    </a:solidFill>
                  </a:rPr>
                  <a:t>Axis of rotation (a.k.a. pivot, pivot point, fulcrum): the </a:t>
                </a:r>
                <a:br>
                  <a:rPr lang="en-AU" sz="2800" dirty="0">
                    <a:solidFill>
                      <a:prstClr val="black"/>
                    </a:solidFill>
                  </a:rPr>
                </a:br>
                <a:r>
                  <a:rPr lang="en-AU" sz="2800" dirty="0">
                    <a:solidFill>
                      <a:prstClr val="black"/>
                    </a:solidFill>
                  </a:rPr>
                  <a:t>line around which an object rotates</a:t>
                </a:r>
              </a:p>
              <a:p>
                <a:pPr marL="914400" lvl="1" indent="-457200">
                  <a:buFont typeface="Arial" panose="020B0604020202020204" pitchFamily="34" charset="0"/>
                  <a:buChar char="•"/>
                </a:pPr>
                <a:r>
                  <a:rPr lang="en-AU" sz="2600" dirty="0">
                    <a:solidFill>
                      <a:prstClr val="black"/>
                    </a:solidFill>
                  </a:rPr>
                  <a:t>e.g. the line formed by a door’s hinges, a wheel’s axle</a:t>
                </a:r>
              </a:p>
              <a:p>
                <a:pPr marL="914400" lvl="1" indent="-457200">
                  <a:buFont typeface="Arial" panose="020B0604020202020204" pitchFamily="34" charset="0"/>
                  <a:buChar char="•"/>
                </a:pPr>
                <a:r>
                  <a:rPr lang="en-AU" sz="2600" dirty="0">
                    <a:solidFill>
                      <a:prstClr val="black"/>
                    </a:solidFill>
                  </a:rPr>
                  <a:t>Where is a seesaw’s axis of rotation?</a:t>
                </a:r>
              </a:p>
              <a:p>
                <a:pPr marL="457200" indent="-457200">
                  <a:buFont typeface="Arial" panose="020B0604020202020204" pitchFamily="34" charset="0"/>
                  <a:buChar char="•"/>
                </a:pPr>
                <a:endParaRPr lang="en-AU" sz="2800" dirty="0">
                  <a:solidFill>
                    <a:prstClr val="black"/>
                  </a:solidFill>
                </a:endParaRPr>
              </a:p>
              <a:p>
                <a:pPr marL="457200" indent="-457200">
                  <a:buFont typeface="Arial" panose="020B0604020202020204" pitchFamily="34" charset="0"/>
                  <a:buChar char="•"/>
                </a:pPr>
                <a:r>
                  <a:rPr lang="en-AU" sz="2800" dirty="0">
                    <a:solidFill>
                      <a:prstClr val="black"/>
                    </a:solidFill>
                  </a:rPr>
                  <a:t>Radius, </a:t>
                </a:r>
                <a14:m>
                  <m:oMath xmlns:m="http://schemas.openxmlformats.org/officeDocument/2006/math">
                    <m:r>
                      <a:rPr lang="en-AU" sz="2800" b="1" i="1" smtClean="0">
                        <a:solidFill>
                          <a:prstClr val="black"/>
                        </a:solidFill>
                        <a:latin typeface="Cambria Math" panose="02040503050406030204" pitchFamily="18" charset="0"/>
                      </a:rPr>
                      <m:t>𝒓</m:t>
                    </m:r>
                  </m:oMath>
                </a14:m>
                <a:r>
                  <a:rPr lang="en-AU" sz="2800" dirty="0">
                    <a:solidFill>
                      <a:prstClr val="black"/>
                    </a:solidFill>
                  </a:rPr>
                  <a:t>: the position vector from the pivot to the point where the force is being applied</a:t>
                </a:r>
              </a:p>
              <a:p>
                <a:pPr marL="457200" indent="-457200">
                  <a:buFont typeface="Arial" panose="020B0604020202020204" pitchFamily="34" charset="0"/>
                  <a:buChar char="•"/>
                </a:pPr>
                <a:endParaRPr lang="en-AU" sz="2800" dirty="0">
                  <a:solidFill>
                    <a:prstClr val="black"/>
                  </a:solidFill>
                </a:endParaRPr>
              </a:p>
              <a:p>
                <a:pPr marL="457200" indent="-457200">
                  <a:buFont typeface="Arial" panose="020B0604020202020204" pitchFamily="34" charset="0"/>
                  <a:buChar char="•"/>
                </a:pPr>
                <a:r>
                  <a:rPr lang="en-AU" sz="2800" dirty="0">
                    <a:solidFill>
                      <a:prstClr val="black"/>
                    </a:solidFill>
                  </a:rPr>
                  <a:t>Line of action: an imaginary line extending out both ends of the force vector. It is used to determine…</a:t>
                </a:r>
              </a:p>
              <a:p>
                <a:pPr marL="457200" indent="-457200">
                  <a:buFont typeface="Arial" panose="020B0604020202020204" pitchFamily="34" charset="0"/>
                  <a:buChar char="•"/>
                </a:pPr>
                <a:endParaRPr lang="en-AU" sz="2800" dirty="0">
                  <a:solidFill>
                    <a:prstClr val="black"/>
                  </a:solidFill>
                </a:endParaRPr>
              </a:p>
              <a:p>
                <a:pPr marL="457200" indent="-457200">
                  <a:buFont typeface="Arial" panose="020B0604020202020204" pitchFamily="34" charset="0"/>
                  <a:buChar char="•"/>
                </a:pPr>
                <a:r>
                  <a:rPr lang="en-AU" sz="2800" dirty="0">
                    <a:solidFill>
                      <a:prstClr val="black"/>
                    </a:solidFill>
                  </a:rPr>
                  <a:t>Perpendicular distance (a.k.a. force arm), </a:t>
                </a:r>
                <a14:m>
                  <m:oMath xmlns:m="http://schemas.openxmlformats.org/officeDocument/2006/math">
                    <m:sSub>
                      <m:sSubPr>
                        <m:ctrlPr>
                          <a:rPr lang="en-AU" sz="2800" b="0" i="1" smtClean="0">
                            <a:solidFill>
                              <a:prstClr val="black"/>
                            </a:solidFill>
                            <a:latin typeface="Cambria Math" panose="02040503050406030204" pitchFamily="18" charset="0"/>
                          </a:rPr>
                        </m:ctrlPr>
                      </m:sSubPr>
                      <m:e>
                        <m:r>
                          <a:rPr lang="en-AU" sz="2800" b="0" i="1" smtClean="0">
                            <a:solidFill>
                              <a:prstClr val="black"/>
                            </a:solidFill>
                            <a:latin typeface="Cambria Math" panose="02040503050406030204" pitchFamily="18" charset="0"/>
                          </a:rPr>
                          <m:t>𝑟</m:t>
                        </m:r>
                      </m:e>
                      <m:sub>
                        <m:r>
                          <a:rPr lang="en-AU" sz="2800" b="0" i="1" smtClean="0">
                            <a:solidFill>
                              <a:prstClr val="black"/>
                            </a:solidFill>
                            <a:latin typeface="Cambria Math" panose="02040503050406030204" pitchFamily="18" charset="0"/>
                          </a:rPr>
                          <m:t>⊥</m:t>
                        </m:r>
                      </m:sub>
                    </m:sSub>
                  </m:oMath>
                </a14:m>
                <a:r>
                  <a:rPr lang="en-AU" sz="2800" dirty="0">
                    <a:solidFill>
                      <a:prstClr val="black"/>
                    </a:solidFill>
                  </a:rPr>
                  <a:t> or </a:t>
                </a:r>
                <a14:m>
                  <m:oMath xmlns:m="http://schemas.openxmlformats.org/officeDocument/2006/math">
                    <m:r>
                      <a:rPr lang="en-AU" sz="2800" b="0" i="1" smtClean="0">
                        <a:solidFill>
                          <a:prstClr val="black"/>
                        </a:solidFill>
                        <a:latin typeface="Cambria Math" panose="02040503050406030204" pitchFamily="18" charset="0"/>
                      </a:rPr>
                      <m:t>𝑑</m:t>
                    </m:r>
                  </m:oMath>
                </a14:m>
                <a:r>
                  <a:rPr lang="en-AU" sz="2800" dirty="0">
                    <a:solidFill>
                      <a:prstClr val="black"/>
                    </a:solidFill>
                  </a:rPr>
                  <a:t>: the shortest distance between the pivot point and the line of action.</a:t>
                </a:r>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10803062" cy="5632311"/>
              </a:xfrm>
              <a:prstGeom prst="rect">
                <a:avLst/>
              </a:prstGeom>
              <a:blipFill>
                <a:blip r:embed="rId3"/>
                <a:stretch>
                  <a:fillRect l="-1016" t="-1082" r="-56" b="-2165"/>
                </a:stretch>
              </a:blipFill>
            </p:spPr>
            <p:txBody>
              <a:bodyPr/>
              <a:lstStyle/>
              <a:p>
                <a:r>
                  <a:rPr lang="en-AU">
                    <a:noFill/>
                  </a:rPr>
                  <a:t> </a:t>
                </a:r>
              </a:p>
            </p:txBody>
          </p:sp>
        </mc:Fallback>
      </mc:AlternateContent>
      <p:pic>
        <p:nvPicPr>
          <p:cNvPr id="3074" name="Picture 2">
            <a:extLst>
              <a:ext uri="{FF2B5EF4-FFF2-40B4-BE49-F238E27FC236}">
                <a16:creationId xmlns:a16="http://schemas.microsoft.com/office/drawing/2014/main" id="{A74460BA-0888-5B6A-2A96-90105777AF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0834" y="1"/>
            <a:ext cx="3411166" cy="2275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882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697732"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Torque Terminology</a:t>
            </a:r>
          </a:p>
        </p:txBody>
      </p:sp>
      <p:sp>
        <p:nvSpPr>
          <p:cNvPr id="2" name="TextBox 1"/>
          <p:cNvSpPr txBox="1"/>
          <p:nvPr/>
        </p:nvSpPr>
        <p:spPr>
          <a:xfrm>
            <a:off x="-1" y="584775"/>
            <a:ext cx="11019866" cy="3539430"/>
          </a:xfrm>
          <a:prstGeom prst="rect">
            <a:avLst/>
          </a:prstGeom>
          <a:noFill/>
        </p:spPr>
        <p:txBody>
          <a:bodyPr wrap="square" rtlCol="0">
            <a:spAutoFit/>
          </a:bodyPr>
          <a:lstStyle/>
          <a:p>
            <a:pPr marL="457200" indent="-457200" defTabSz="914400">
              <a:buFont typeface="Arial" panose="020B0604020202020204" pitchFamily="34" charset="0"/>
              <a:buChar char="•"/>
            </a:pPr>
            <a:r>
              <a:rPr lang="en-AU" sz="2800" b="1" dirty="0"/>
              <a:t>Lever arm / moment arm</a:t>
            </a:r>
            <a:r>
              <a:rPr lang="en-AU" sz="2800" dirty="0"/>
              <a:t>: different sources disagree on what this means.</a:t>
            </a:r>
          </a:p>
          <a:p>
            <a:pPr marL="914400" lvl="1" indent="-457200">
              <a:buFont typeface="Arial" panose="020B0604020202020204" pitchFamily="34" charset="0"/>
              <a:buChar char="•"/>
            </a:pPr>
            <a:r>
              <a:rPr lang="en-AU" sz="2800" dirty="0"/>
              <a:t>Your formula sheet and some textbooks see it as roughly equivalent to </a:t>
            </a:r>
            <a:r>
              <a:rPr lang="en-AU" sz="2800" b="1" i="1" dirty="0"/>
              <a:t>r</a:t>
            </a:r>
            <a:r>
              <a:rPr lang="en-AU" sz="2800" dirty="0"/>
              <a:t>, as if it’s the actual physical ‘arm’ of a lever. This is the definition we’ll be using and the one you should learn, even though…</a:t>
            </a:r>
          </a:p>
          <a:p>
            <a:pPr marL="914400" lvl="1" indent="-457200">
              <a:buFont typeface="Arial" panose="020B0604020202020204" pitchFamily="34" charset="0"/>
              <a:buChar char="•"/>
            </a:pPr>
            <a:r>
              <a:rPr lang="en-AU" sz="2800" dirty="0"/>
              <a:t>Most other sources use the term interchangeably with (or instead of) perpendicular distance. Watch out for this if you’re using diagrams or other resources from the internet.</a:t>
            </a:r>
          </a:p>
        </p:txBody>
      </p:sp>
    </p:spTree>
    <p:extLst>
      <p:ext uri="{BB962C8B-B14F-4D97-AF65-F5344CB8AC3E}">
        <p14:creationId xmlns:p14="http://schemas.microsoft.com/office/powerpoint/2010/main" val="131848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713116"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Determining Torque</a:t>
            </a:r>
          </a:p>
        </p:txBody>
      </p:sp>
      <mc:AlternateContent xmlns:mc="http://schemas.openxmlformats.org/markup-compatibility/2006" xmlns:a14="http://schemas.microsoft.com/office/drawing/2010/main">
        <mc:Choice Requires="a14">
          <p:sp>
            <p:nvSpPr>
              <p:cNvPr id="2" name="TextBox 1"/>
              <p:cNvSpPr txBox="1"/>
              <p:nvPr/>
            </p:nvSpPr>
            <p:spPr>
              <a:xfrm>
                <a:off x="-1" y="584775"/>
                <a:ext cx="9863419" cy="3970318"/>
              </a:xfrm>
              <a:prstGeom prst="rect">
                <a:avLst/>
              </a:prstGeom>
              <a:noFill/>
            </p:spPr>
            <p:txBody>
              <a:bodyPr wrap="square" rtlCol="0">
                <a:spAutoFit/>
              </a:bodyPr>
              <a:lstStyle/>
              <a:p>
                <a:pPr marL="457200" indent="-457200" defTabSz="914400">
                  <a:buFont typeface="Arial" panose="020B0604020202020204" pitchFamily="34" charset="0"/>
                  <a:buChar char="•"/>
                </a:pPr>
                <a:r>
                  <a:rPr lang="en-AU" sz="2800" dirty="0">
                    <a:solidFill>
                      <a:prstClr val="black"/>
                    </a:solidFill>
                  </a:rPr>
                  <a:t>The magnitude of a torque is affected by three factors:</a:t>
                </a:r>
              </a:p>
              <a:p>
                <a:pPr marL="914400" lvl="1" indent="-457200">
                  <a:buFont typeface="Arial" panose="020B0604020202020204" pitchFamily="34" charset="0"/>
                  <a:buChar char="•"/>
                </a:pPr>
                <a:r>
                  <a:rPr lang="en-AU" sz="2800" dirty="0"/>
                  <a:t>The magnitude of the applied force, </a:t>
                </a:r>
                <a14:m>
                  <m:oMath xmlns:m="http://schemas.openxmlformats.org/officeDocument/2006/math">
                    <m:d>
                      <m:dPr>
                        <m:begChr m:val="|"/>
                        <m:endChr m:val="|"/>
                        <m:ctrlPr>
                          <a:rPr lang="en-AU" sz="2800" i="1" smtClean="0">
                            <a:latin typeface="Cambria Math" panose="02040503050406030204" pitchFamily="18" charset="0"/>
                          </a:rPr>
                        </m:ctrlPr>
                      </m:dPr>
                      <m:e>
                        <m:r>
                          <a:rPr lang="en-AU" sz="2800" b="1" i="1" smtClean="0">
                            <a:latin typeface="Cambria Math" panose="02040503050406030204" pitchFamily="18" charset="0"/>
                          </a:rPr>
                          <m:t>𝑭</m:t>
                        </m:r>
                      </m:e>
                    </m:d>
                  </m:oMath>
                </a14:m>
                <a:r>
                  <a:rPr lang="en-AU" sz="2800" dirty="0"/>
                  <a:t>: ↑ force = ↑ torque</a:t>
                </a:r>
              </a:p>
              <a:p>
                <a:pPr marL="914400" lvl="1" indent="-457200">
                  <a:buFont typeface="Arial" panose="020B0604020202020204" pitchFamily="34" charset="0"/>
                  <a:buChar char="•"/>
                </a:pPr>
                <a:r>
                  <a:rPr lang="en-AU" sz="2800" dirty="0"/>
                  <a:t>The perpendicular distance: ↑ distance = ↑ torque</a:t>
                </a:r>
              </a:p>
              <a:p>
                <a:pPr marL="914400" lvl="1" indent="-457200">
                  <a:buFont typeface="Arial" panose="020B0604020202020204" pitchFamily="34" charset="0"/>
                  <a:buChar char="•"/>
                </a:pPr>
                <a:r>
                  <a:rPr lang="en-AU" sz="2800" dirty="0"/>
                  <a:t>The angle between the applied force and the lever arm, </a:t>
                </a:r>
                <a14:m>
                  <m:oMath xmlns:m="http://schemas.openxmlformats.org/officeDocument/2006/math">
                    <m:r>
                      <a:rPr lang="en-AU" sz="2800" b="0" i="1" smtClean="0">
                        <a:latin typeface="Cambria Math" panose="02040503050406030204" pitchFamily="18" charset="0"/>
                      </a:rPr>
                      <m:t>𝜃</m:t>
                    </m:r>
                  </m:oMath>
                </a14:m>
                <a:r>
                  <a:rPr lang="en-AU" sz="2800" dirty="0"/>
                  <a:t> (or sometimes </a:t>
                </a:r>
                <a14:m>
                  <m:oMath xmlns:m="http://schemas.openxmlformats.org/officeDocument/2006/math">
                    <m:r>
                      <a:rPr lang="en-AU" sz="2800" b="0" i="1" smtClean="0">
                        <a:latin typeface="Cambria Math" panose="02040503050406030204" pitchFamily="18" charset="0"/>
                      </a:rPr>
                      <m:t>𝜙</m:t>
                    </m:r>
                  </m:oMath>
                </a14:m>
                <a:r>
                  <a:rPr lang="en-AU" sz="2800" dirty="0"/>
                  <a:t>): ↑ </a:t>
                </a:r>
                <a14:m>
                  <m:oMath xmlns:m="http://schemas.openxmlformats.org/officeDocument/2006/math">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𝜃</m:t>
                        </m:r>
                      </m:e>
                    </m:func>
                  </m:oMath>
                </a14:m>
                <a:r>
                  <a:rPr lang="en-AU" sz="2800" dirty="0"/>
                  <a:t> = ↑ torque</a:t>
                </a:r>
              </a:p>
              <a:p>
                <a:pPr marL="1371600" lvl="2" indent="-457200">
                  <a:buFont typeface="Arial" panose="020B0604020202020204" pitchFamily="34" charset="0"/>
                  <a:buChar char="•"/>
                </a:pPr>
                <a:r>
                  <a:rPr lang="en-AU" sz="2800" dirty="0"/>
                  <a:t>This is why a force pushing directly towards the pivot / centre of mass (</a:t>
                </a:r>
                <a14:m>
                  <m:oMath xmlns:m="http://schemas.openxmlformats.org/officeDocument/2006/math">
                    <m:r>
                      <a:rPr lang="en-AU" sz="2800" b="0" i="1" smtClean="0">
                        <a:latin typeface="Cambria Math" panose="02040503050406030204" pitchFamily="18" charset="0"/>
                      </a:rPr>
                      <m:t>𝜃</m:t>
                    </m:r>
                  </m:oMath>
                </a14:m>
                <a:r>
                  <a:rPr lang="en-AU" sz="2800" dirty="0"/>
                  <a:t> = 180°) or pulling directly away from it (</a:t>
                </a:r>
                <a14:m>
                  <m:oMath xmlns:m="http://schemas.openxmlformats.org/officeDocument/2006/math">
                    <m:r>
                      <a:rPr lang="en-AU" sz="2800" i="1">
                        <a:latin typeface="Cambria Math" panose="02040503050406030204" pitchFamily="18" charset="0"/>
                      </a:rPr>
                      <m:t>𝜃</m:t>
                    </m:r>
                  </m:oMath>
                </a14:m>
                <a:r>
                  <a:rPr lang="en-AU" sz="2800" dirty="0"/>
                  <a:t> = 0°) produces no torque, and why a 90° angle maximises torque</a:t>
                </a:r>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9863419" cy="3970318"/>
              </a:xfrm>
              <a:prstGeom prst="rect">
                <a:avLst/>
              </a:prstGeom>
              <a:blipFill>
                <a:blip r:embed="rId3"/>
                <a:stretch>
                  <a:fillRect l="-1112" t="-1536" r="-742" b="-3533"/>
                </a:stretch>
              </a:blipFill>
            </p:spPr>
            <p:txBody>
              <a:bodyPr/>
              <a:lstStyle/>
              <a:p>
                <a:r>
                  <a:rPr lang="en-AU">
                    <a:noFill/>
                  </a:rPr>
                  <a:t> </a:t>
                </a:r>
              </a:p>
            </p:txBody>
          </p:sp>
        </mc:Fallback>
      </mc:AlternateContent>
      <p:pic>
        <p:nvPicPr>
          <p:cNvPr id="3" name="Picture 2">
            <a:extLst>
              <a:ext uri="{FF2B5EF4-FFF2-40B4-BE49-F238E27FC236}">
                <a16:creationId xmlns:a16="http://schemas.microsoft.com/office/drawing/2014/main" id="{6C800C32-7774-52DD-FB09-701646905850}"/>
              </a:ext>
            </a:extLst>
          </p:cNvPr>
          <p:cNvPicPr>
            <a:picLocks noChangeAspect="1"/>
          </p:cNvPicPr>
          <p:nvPr/>
        </p:nvPicPr>
        <p:blipFill>
          <a:blip r:embed="rId4"/>
          <a:stretch>
            <a:fillRect/>
          </a:stretch>
        </p:blipFill>
        <p:spPr>
          <a:xfrm>
            <a:off x="7754842" y="4495267"/>
            <a:ext cx="4437158" cy="1240129"/>
          </a:xfrm>
          <a:prstGeom prst="rect">
            <a:avLst/>
          </a:prstGeom>
        </p:spPr>
      </p:pic>
      <p:pic>
        <p:nvPicPr>
          <p:cNvPr id="5" name="Picture 4">
            <a:extLst>
              <a:ext uri="{FF2B5EF4-FFF2-40B4-BE49-F238E27FC236}">
                <a16:creationId xmlns:a16="http://schemas.microsoft.com/office/drawing/2014/main" id="{363E23B1-2907-2F79-5E25-15440CE05F46}"/>
              </a:ext>
            </a:extLst>
          </p:cNvPr>
          <p:cNvPicPr>
            <a:picLocks noChangeAspect="1"/>
          </p:cNvPicPr>
          <p:nvPr/>
        </p:nvPicPr>
        <p:blipFill>
          <a:blip r:embed="rId5"/>
          <a:stretch>
            <a:fillRect/>
          </a:stretch>
        </p:blipFill>
        <p:spPr>
          <a:xfrm>
            <a:off x="1" y="4495267"/>
            <a:ext cx="5748618" cy="1482451"/>
          </a:xfrm>
          <a:prstGeom prst="rect">
            <a:avLst/>
          </a:prstGeom>
        </p:spPr>
      </p:pic>
    </p:spTree>
    <p:extLst>
      <p:ext uri="{BB962C8B-B14F-4D97-AF65-F5344CB8AC3E}">
        <p14:creationId xmlns:p14="http://schemas.microsoft.com/office/powerpoint/2010/main" val="396940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3713116"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Determining Torque</a:t>
            </a:r>
          </a:p>
        </p:txBody>
      </p:sp>
      <mc:AlternateContent xmlns:mc="http://schemas.openxmlformats.org/markup-compatibility/2006" xmlns:a14="http://schemas.microsoft.com/office/drawing/2010/main">
        <mc:Choice Requires="a14">
          <p:sp>
            <p:nvSpPr>
              <p:cNvPr id="2" name="TextBox 1"/>
              <p:cNvSpPr txBox="1"/>
              <p:nvPr/>
            </p:nvSpPr>
            <p:spPr>
              <a:xfrm>
                <a:off x="-1" y="584775"/>
                <a:ext cx="9863419" cy="954107"/>
              </a:xfrm>
              <a:prstGeom prst="rect">
                <a:avLst/>
              </a:prstGeom>
              <a:noFill/>
            </p:spPr>
            <p:txBody>
              <a:bodyPr wrap="square" rtlCol="0">
                <a:spAutoFit/>
              </a:bodyPr>
              <a:lstStyle/>
              <a:p>
                <a:pPr marL="457200" indent="-457200" defTabSz="914400">
                  <a:buFont typeface="Arial" panose="020B0604020202020204" pitchFamily="34" charset="0"/>
                  <a:buChar char="•"/>
                </a:pPr>
                <a:r>
                  <a:rPr lang="en-AU" sz="2800" dirty="0">
                    <a:solidFill>
                      <a:prstClr val="black"/>
                    </a:solidFill>
                  </a:rPr>
                  <a:t>Mathematically:</a:t>
                </a:r>
              </a:p>
              <a:p>
                <a:pPr defTabSz="914400"/>
                <a14:m>
                  <m:oMathPara xmlns:m="http://schemas.openxmlformats.org/officeDocument/2006/math">
                    <m:oMathParaPr>
                      <m:jc m:val="centerGroup"/>
                    </m:oMathParaPr>
                    <m:oMath xmlns:m="http://schemas.openxmlformats.org/officeDocument/2006/math">
                      <m:r>
                        <a:rPr lang="en-AU" sz="2800" b="0" i="1" smtClean="0">
                          <a:latin typeface="Cambria Math" panose="02040503050406030204" pitchFamily="18" charset="0"/>
                        </a:rPr>
                        <m:t>𝜏</m:t>
                      </m:r>
                      <m:r>
                        <a:rPr lang="en-AU" sz="2800" b="0" i="1" smtClean="0">
                          <a:latin typeface="Cambria Math" panose="02040503050406030204" pitchFamily="18" charset="0"/>
                        </a:rPr>
                        <m:t>=</m:t>
                      </m:r>
                      <m:r>
                        <a:rPr lang="en-AU" sz="2800" b="0" i="1" smtClean="0">
                          <a:latin typeface="Cambria Math" panose="02040503050406030204" pitchFamily="18" charset="0"/>
                        </a:rPr>
                        <m:t>𝑟𝐹</m:t>
                      </m:r>
                      <m:func>
                        <m:funcPr>
                          <m:ctrlPr>
                            <a:rPr lang="en-AU" sz="2800" b="0" i="1" smtClean="0">
                              <a:latin typeface="Cambria Math" panose="02040503050406030204" pitchFamily="18" charset="0"/>
                            </a:rPr>
                          </m:ctrlPr>
                        </m:funcPr>
                        <m:fName>
                          <m:r>
                            <m:rPr>
                              <m:sty m:val="p"/>
                            </m:rPr>
                            <a:rPr lang="en-AU" sz="2800" b="0" i="0" smtClean="0">
                              <a:latin typeface="Cambria Math" panose="02040503050406030204" pitchFamily="18" charset="0"/>
                            </a:rPr>
                            <m:t>sin</m:t>
                          </m:r>
                        </m:fName>
                        <m:e>
                          <m:r>
                            <a:rPr lang="en-AU" sz="2800" b="0" i="1" smtClean="0">
                              <a:latin typeface="Cambria Math" panose="02040503050406030204" pitchFamily="18" charset="0"/>
                            </a:rPr>
                            <m:t>𝜃</m:t>
                          </m:r>
                        </m:e>
                      </m:func>
                      <m:r>
                        <a:rPr lang="en-AU" sz="2800" b="0" i="1" smtClean="0">
                          <a:latin typeface="Cambria Math" panose="02040503050406030204" pitchFamily="18" charset="0"/>
                        </a:rPr>
                        <m:t>=</m:t>
                      </m:r>
                      <m:r>
                        <a:rPr lang="en-AU" sz="2800" b="0" i="1" smtClean="0">
                          <a:latin typeface="Cambria Math" panose="02040503050406030204" pitchFamily="18" charset="0"/>
                        </a:rPr>
                        <m:t>𝑟</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𝐹</m:t>
                          </m:r>
                        </m:e>
                        <m:sub>
                          <m:r>
                            <a:rPr lang="en-AU" sz="2800" b="0" i="1" smtClean="0">
                              <a:latin typeface="Cambria Math" panose="02040503050406030204" pitchFamily="18" charset="0"/>
                            </a:rPr>
                            <m:t>⊥</m:t>
                          </m:r>
                        </m:sub>
                      </m:sSub>
                      <m:r>
                        <a:rPr lang="en-AU" sz="2800" b="0" i="1" smtClean="0">
                          <a:latin typeface="Cambria Math" panose="02040503050406030204" pitchFamily="18" charset="0"/>
                        </a:rPr>
                        <m:t>=</m:t>
                      </m:r>
                      <m:sSub>
                        <m:sSubPr>
                          <m:ctrlPr>
                            <a:rPr lang="en-AU" sz="2800" b="0" i="1" smtClean="0">
                              <a:latin typeface="Cambria Math" panose="02040503050406030204" pitchFamily="18" charset="0"/>
                            </a:rPr>
                          </m:ctrlPr>
                        </m:sSubPr>
                        <m:e>
                          <m:r>
                            <a:rPr lang="en-AU" sz="2800" b="0" i="1" smtClean="0">
                              <a:latin typeface="Cambria Math" panose="02040503050406030204" pitchFamily="18" charset="0"/>
                            </a:rPr>
                            <m:t>𝑟</m:t>
                          </m:r>
                        </m:e>
                        <m:sub>
                          <m:r>
                            <a:rPr lang="en-AU" sz="2800" b="0" i="1" smtClean="0">
                              <a:latin typeface="Cambria Math" panose="02040503050406030204" pitchFamily="18" charset="0"/>
                            </a:rPr>
                            <m:t>⊥</m:t>
                          </m:r>
                        </m:sub>
                      </m:sSub>
                      <m:r>
                        <a:rPr lang="en-AU" sz="2800" b="0" i="1" smtClean="0">
                          <a:latin typeface="Cambria Math" panose="02040503050406030204" pitchFamily="18" charset="0"/>
                        </a:rPr>
                        <m:t>𝐹</m:t>
                      </m:r>
                    </m:oMath>
                  </m:oMathPara>
                </a14:m>
                <a:endParaRPr lang="en-AU"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1" y="584775"/>
                <a:ext cx="9863419" cy="954107"/>
              </a:xfrm>
              <a:prstGeom prst="rect">
                <a:avLst/>
              </a:prstGeom>
              <a:blipFill>
                <a:blip r:embed="rId3"/>
                <a:stretch>
                  <a:fillRect l="-1112" t="-6410"/>
                </a:stretch>
              </a:blipFill>
            </p:spPr>
            <p:txBody>
              <a:bodyPr/>
              <a:lstStyle/>
              <a:p>
                <a:r>
                  <a:rPr lang="en-AU">
                    <a:noFill/>
                  </a:rPr>
                  <a:t> </a:t>
                </a:r>
              </a:p>
            </p:txBody>
          </p:sp>
        </mc:Fallback>
      </mc:AlternateContent>
      <p:pic>
        <p:nvPicPr>
          <p:cNvPr id="2050" name="Picture 2">
            <a:extLst>
              <a:ext uri="{FF2B5EF4-FFF2-40B4-BE49-F238E27FC236}">
                <a16:creationId xmlns:a16="http://schemas.microsoft.com/office/drawing/2014/main" id="{06FD4873-AD11-1DFA-FDAA-B310B36D0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281" y="2330204"/>
            <a:ext cx="4163438" cy="3122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017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#1</a:t>
            </a:r>
          </a:p>
        </p:txBody>
      </p:sp>
      <p:sp>
        <p:nvSpPr>
          <p:cNvPr id="2" name="TextBox 1"/>
          <p:cNvSpPr txBox="1"/>
          <p:nvPr/>
        </p:nvSpPr>
        <p:spPr>
          <a:xfrm>
            <a:off x="-1" y="584775"/>
            <a:ext cx="9863419" cy="3539430"/>
          </a:xfrm>
          <a:prstGeom prst="rect">
            <a:avLst/>
          </a:prstGeom>
          <a:noFill/>
        </p:spPr>
        <p:txBody>
          <a:bodyPr wrap="square" rtlCol="0">
            <a:spAutoFit/>
          </a:bodyPr>
          <a:lstStyle/>
          <a:p>
            <a:r>
              <a:rPr lang="en-AU" sz="2800" dirty="0"/>
              <a:t>A woman whose car has a flat tyre has two wheel-nut spanners in the boot of her car. One wheel spanner is 15.0 cm long and the other is 75.0 cm long.</a:t>
            </a:r>
          </a:p>
          <a:p>
            <a:pPr marL="514350" indent="-514350">
              <a:buFont typeface="+mj-lt"/>
              <a:buAutoNum type="alphaLcParenR"/>
            </a:pPr>
            <a:r>
              <a:rPr lang="en-AU" sz="2800" dirty="0"/>
              <a:t>In order to undo the wheel nuts with a minimum amount of effort, which wheel spanner should the woman select?</a:t>
            </a:r>
          </a:p>
          <a:p>
            <a:pPr marL="514350" indent="-514350">
              <a:buFont typeface="+mj-lt"/>
              <a:buAutoNum type="alphaLcParenR"/>
            </a:pPr>
            <a:r>
              <a:rPr lang="en-AU" sz="2800" dirty="0"/>
              <a:t>If the maximum force that the woman can apply is 45.0 N, determine the maximum torque that can be delivered to a wheel nut.</a:t>
            </a:r>
          </a:p>
        </p:txBody>
      </p:sp>
    </p:spTree>
    <p:extLst>
      <p:ext uri="{BB962C8B-B14F-4D97-AF65-F5344CB8AC3E}">
        <p14:creationId xmlns:p14="http://schemas.microsoft.com/office/powerpoint/2010/main" val="140804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#2</a:t>
            </a:r>
          </a:p>
        </p:txBody>
      </p:sp>
      <p:sp>
        <p:nvSpPr>
          <p:cNvPr id="2" name="TextBox 1"/>
          <p:cNvSpPr txBox="1"/>
          <p:nvPr/>
        </p:nvSpPr>
        <p:spPr>
          <a:xfrm>
            <a:off x="-1" y="584775"/>
            <a:ext cx="9863419" cy="2677656"/>
          </a:xfrm>
          <a:prstGeom prst="rect">
            <a:avLst/>
          </a:prstGeom>
          <a:noFill/>
        </p:spPr>
        <p:txBody>
          <a:bodyPr wrap="square" rtlCol="0">
            <a:spAutoFit/>
          </a:bodyPr>
          <a:lstStyle/>
          <a:p>
            <a:r>
              <a:rPr lang="en-AU" sz="2800" dirty="0"/>
              <a:t>A force of 810 N directly up is applied to the handles of a wheelbarrow. The handles are 1.6 m long and make an angle of 25 degrees with the ground. </a:t>
            </a:r>
          </a:p>
          <a:p>
            <a:pPr marL="514350" indent="-514350">
              <a:buFont typeface="+mj-lt"/>
              <a:buAutoNum type="alphaLcParenR"/>
            </a:pPr>
            <a:r>
              <a:rPr lang="en-AU" sz="2800" dirty="0"/>
              <a:t>Calculate the torque.</a:t>
            </a:r>
          </a:p>
          <a:p>
            <a:pPr marL="514350" indent="-514350">
              <a:buFont typeface="+mj-lt"/>
              <a:buAutoNum type="alphaLcParenR"/>
            </a:pPr>
            <a:r>
              <a:rPr lang="en-AU" sz="2800" dirty="0"/>
              <a:t>What is the maximum torque that can be achieved by using this force?</a:t>
            </a:r>
          </a:p>
        </p:txBody>
      </p:sp>
    </p:spTree>
    <p:extLst>
      <p:ext uri="{BB962C8B-B14F-4D97-AF65-F5344CB8AC3E}">
        <p14:creationId xmlns:p14="http://schemas.microsoft.com/office/powerpoint/2010/main" val="165394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281803" cy="584775"/>
          </a:xfrm>
          <a:prstGeom prst="homePlate">
            <a:avLst/>
          </a:prstGeom>
          <a:solidFill>
            <a:schemeClr val="accent4"/>
          </a:solidFill>
        </p:spPr>
        <p:style>
          <a:lnRef idx="0">
            <a:schemeClr val="accent6"/>
          </a:lnRef>
          <a:fillRef idx="3">
            <a:schemeClr val="accent6"/>
          </a:fillRef>
          <a:effectRef idx="3">
            <a:schemeClr val="accent6"/>
          </a:effectRef>
          <a:fontRef idx="minor">
            <a:schemeClr val="lt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3200" b="1" i="0" u="none" strike="noStrike" kern="1200" cap="none" spc="0" normalizeH="0" baseline="0" noProof="0" dirty="0">
                <a:ln>
                  <a:noFill/>
                </a:ln>
                <a:solidFill>
                  <a:prstClr val="white"/>
                </a:solidFill>
                <a:effectLst/>
                <a:uLnTx/>
                <a:uFillTx/>
                <a:latin typeface="Calibri" panose="020F0502020204030204"/>
                <a:ea typeface="+mn-ea"/>
                <a:cs typeface="+mn-cs"/>
              </a:rPr>
              <a:t>Example #3</a:t>
            </a:r>
          </a:p>
        </p:txBody>
      </p:sp>
      <p:sp>
        <p:nvSpPr>
          <p:cNvPr id="2" name="TextBox 1"/>
          <p:cNvSpPr txBox="1"/>
          <p:nvPr/>
        </p:nvSpPr>
        <p:spPr>
          <a:xfrm>
            <a:off x="-1" y="584775"/>
            <a:ext cx="9863419" cy="4401205"/>
          </a:xfrm>
          <a:prstGeom prst="rect">
            <a:avLst/>
          </a:prstGeom>
          <a:noFill/>
        </p:spPr>
        <p:txBody>
          <a:bodyPr wrap="square" rtlCol="0">
            <a:spAutoFit/>
          </a:bodyPr>
          <a:lstStyle/>
          <a:p>
            <a:r>
              <a:rPr lang="en-AU" sz="2800" dirty="0"/>
              <a:t>A crane is being used to lift a skip of concrete with a total mass of 3.50 tonnes. The lever arm of the crane is 25.0 m long and makes an angle of 37.0° with the vertical. Ignore the mass of the cable when answering these questions.</a:t>
            </a:r>
          </a:p>
          <a:p>
            <a:pPr marL="514350" indent="-514350">
              <a:buFont typeface="+mj-lt"/>
              <a:buAutoNum type="alphaLcParenR"/>
            </a:pPr>
            <a:r>
              <a:rPr lang="en-AU" sz="2800" dirty="0"/>
              <a:t>What is the total weight of the skip?</a:t>
            </a:r>
          </a:p>
          <a:p>
            <a:pPr marL="514350" indent="-514350">
              <a:buFont typeface="+mj-lt"/>
              <a:buAutoNum type="alphaLcParenR"/>
            </a:pPr>
            <a:r>
              <a:rPr lang="en-AU" sz="2800" dirty="0"/>
              <a:t>The skip is lifted so that it is near the top of the crane. How does the torque created by the skip about the pivot change as the skip is lifted to this height?</a:t>
            </a:r>
          </a:p>
          <a:p>
            <a:pPr marL="514350" indent="-514350">
              <a:buFont typeface="+mj-lt"/>
              <a:buAutoNum type="alphaLcParenR"/>
            </a:pPr>
            <a:r>
              <a:rPr lang="en-AU" sz="2800" dirty="0"/>
              <a:t>Calculate the magnitude of the torque about the pivot that the skip exerts on the crane when the skip is at the highest point.</a:t>
            </a:r>
          </a:p>
        </p:txBody>
      </p:sp>
    </p:spTree>
    <p:extLst>
      <p:ext uri="{BB962C8B-B14F-4D97-AF65-F5344CB8AC3E}">
        <p14:creationId xmlns:p14="http://schemas.microsoft.com/office/powerpoint/2010/main" val="209760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832</Words>
  <Application>Microsoft Office PowerPoint</Application>
  <PresentationFormat>Widescreen</PresentationFormat>
  <Paragraphs>59</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Cambria Math</vt:lpstr>
      <vt:lpstr>Office Theme</vt:lpstr>
      <vt:lpstr>Torque (pronounced just like ‘talk’)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Torque</dc:title>
  <dc:creator>JERRY Tressa [Harrisdale Senior High School]</dc:creator>
  <cp:lastModifiedBy>AXTENS Nathan [Harrisdale Senior High School]</cp:lastModifiedBy>
  <cp:revision>18</cp:revision>
  <dcterms:created xsi:type="dcterms:W3CDTF">2022-02-13T15:59:07Z</dcterms:created>
  <dcterms:modified xsi:type="dcterms:W3CDTF">2023-02-03T04:13:03Z</dcterms:modified>
</cp:coreProperties>
</file>