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685" r:id="rId2"/>
    <p:sldId id="687" r:id="rId3"/>
    <p:sldId id="688" r:id="rId4"/>
    <p:sldId id="686" r:id="rId5"/>
    <p:sldId id="690" r:id="rId6"/>
    <p:sldId id="286" r:id="rId7"/>
    <p:sldId id="680" r:id="rId8"/>
    <p:sldId id="691" r:id="rId9"/>
    <p:sldId id="692" r:id="rId10"/>
    <p:sldId id="693" r:id="rId11"/>
    <p:sldId id="694" r:id="rId12"/>
    <p:sldId id="695" r:id="rId13"/>
    <p:sldId id="696" r:id="rId14"/>
    <p:sldId id="700" r:id="rId15"/>
    <p:sldId id="701" r:id="rId16"/>
    <p:sldId id="697" r:id="rId17"/>
    <p:sldId id="698" r:id="rId18"/>
    <p:sldId id="699" r:id="rId19"/>
    <p:sldId id="702" r:id="rId20"/>
    <p:sldId id="703" r:id="rId21"/>
    <p:sldId id="704" r:id="rId22"/>
    <p:sldId id="705" r:id="rId23"/>
    <p:sldId id="706" r:id="rId24"/>
    <p:sldId id="707" r:id="rId25"/>
    <p:sldId id="70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93" autoAdjust="0"/>
    <p:restoredTop sz="94660"/>
  </p:normalViewPr>
  <p:slideViewPr>
    <p:cSldViewPr snapToGrid="0">
      <p:cViewPr>
        <p:scale>
          <a:sx n="66" d="100"/>
          <a:sy n="66" d="100"/>
        </p:scale>
        <p:origin x="75" y="5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F5D888-4825-41EB-A3FE-CFF9C7813384}" type="datetimeFigureOut">
              <a:rPr lang="en-AU" smtClean="0"/>
              <a:t>8/02/2023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84F7B-9A6B-4EB1-A821-DB6EB43AD65E}" type="slidenum">
              <a:rPr lang="en-AU" smtClean="0"/>
              <a:t>‹#›</a:t>
            </a:fld>
            <a:endParaRPr lang="en-AU"/>
          </a:p>
        </p:txBody>
      </p:sp>
    </p:spTree>
    <p:extLst>
      <p:ext uri="{BB962C8B-B14F-4D97-AF65-F5344CB8AC3E}">
        <p14:creationId xmlns:p14="http://schemas.microsoft.com/office/powerpoint/2010/main" val="3403269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9250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7407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8227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AU" b="0" u="none"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3563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AU" b="0" u="none"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9124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AU" b="0" u="none"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6758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u="none" baseline="-250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71839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u="none" baseline="-250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3502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u="none" baseline="-250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8455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u="none" baseline="-250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10935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u="none" baseline="-250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8516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87440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u="none"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58858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u="none" baseline="-250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09216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u="none" baseline="-250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55422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u="none" baseline="-250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34808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u="none" baseline="-250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1155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4563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6002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3457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4288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Note that objects in rightmost diagrams are </a:t>
            </a:r>
            <a:r>
              <a:rPr lang="en-AU" i="1" dirty="0"/>
              <a:t>not</a:t>
            </a:r>
            <a:r>
              <a:rPr lang="en-AU" i="0" dirty="0"/>
              <a:t> in equilibrium (</a:t>
            </a:r>
            <a:r>
              <a:rPr lang="el-GR" i="0" dirty="0"/>
              <a:t>Στ</a:t>
            </a:r>
            <a:r>
              <a:rPr lang="en-AU" i="0" dirty="0"/>
              <a:t> </a:t>
            </a:r>
            <a:r>
              <a:rPr lang="el-GR" i="0" dirty="0"/>
              <a:t>≠</a:t>
            </a:r>
            <a:r>
              <a:rPr lang="en-AU" i="0" dirty="0"/>
              <a:t> 0)</a:t>
            </a:r>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5575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0039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7961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4015F-A8B7-4998-A7D6-AA74E3EF16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87E1AF5F-AF37-424D-817C-99DD82F573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2ECF6EF5-7F6C-4580-AD56-7F1A93367408}"/>
              </a:ext>
            </a:extLst>
          </p:cNvPr>
          <p:cNvSpPr>
            <a:spLocks noGrp="1"/>
          </p:cNvSpPr>
          <p:nvPr>
            <p:ph type="dt" sz="half" idx="10"/>
          </p:nvPr>
        </p:nvSpPr>
        <p:spPr/>
        <p:txBody>
          <a:bodyPr/>
          <a:lstStyle/>
          <a:p>
            <a:fld id="{B7774DE9-EA36-48F0-8BEE-46EFB7BE0761}" type="datetimeFigureOut">
              <a:rPr lang="en-AU" smtClean="0"/>
              <a:t>8/02/2023</a:t>
            </a:fld>
            <a:endParaRPr lang="en-AU"/>
          </a:p>
        </p:txBody>
      </p:sp>
      <p:sp>
        <p:nvSpPr>
          <p:cNvPr id="5" name="Footer Placeholder 4">
            <a:extLst>
              <a:ext uri="{FF2B5EF4-FFF2-40B4-BE49-F238E27FC236}">
                <a16:creationId xmlns:a16="http://schemas.microsoft.com/office/drawing/2014/main" id="{F5904921-586D-458E-914F-30C459F2418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8FC75FD-C881-4700-ABED-0721F17A69C4}"/>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224691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8243D-6216-4E9A-8367-586C67BA6FBB}"/>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61E407E-19DB-401B-9571-B372FC258E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C40866C-A626-47C5-B122-D88AAF64B1AD}"/>
              </a:ext>
            </a:extLst>
          </p:cNvPr>
          <p:cNvSpPr>
            <a:spLocks noGrp="1"/>
          </p:cNvSpPr>
          <p:nvPr>
            <p:ph type="dt" sz="half" idx="10"/>
          </p:nvPr>
        </p:nvSpPr>
        <p:spPr/>
        <p:txBody>
          <a:bodyPr/>
          <a:lstStyle/>
          <a:p>
            <a:fld id="{B7774DE9-EA36-48F0-8BEE-46EFB7BE0761}" type="datetimeFigureOut">
              <a:rPr lang="en-AU" smtClean="0"/>
              <a:t>8/02/2023</a:t>
            </a:fld>
            <a:endParaRPr lang="en-AU"/>
          </a:p>
        </p:txBody>
      </p:sp>
      <p:sp>
        <p:nvSpPr>
          <p:cNvPr id="5" name="Footer Placeholder 4">
            <a:extLst>
              <a:ext uri="{FF2B5EF4-FFF2-40B4-BE49-F238E27FC236}">
                <a16:creationId xmlns:a16="http://schemas.microsoft.com/office/drawing/2014/main" id="{6FA8C90D-D4FA-4789-976D-1DFCA6C5038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1F8DE5-1D24-4ECA-977F-ECBABC9055F5}"/>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3957829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CB905F-E873-42E1-A5CF-FA9D4E2CC3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2C1CA2E-0DE0-48ED-B534-53B1571E8D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02BC864-C3F4-4F36-AC97-9BA57B73059A}"/>
              </a:ext>
            </a:extLst>
          </p:cNvPr>
          <p:cNvSpPr>
            <a:spLocks noGrp="1"/>
          </p:cNvSpPr>
          <p:nvPr>
            <p:ph type="dt" sz="half" idx="10"/>
          </p:nvPr>
        </p:nvSpPr>
        <p:spPr/>
        <p:txBody>
          <a:bodyPr/>
          <a:lstStyle/>
          <a:p>
            <a:fld id="{B7774DE9-EA36-48F0-8BEE-46EFB7BE0761}" type="datetimeFigureOut">
              <a:rPr lang="en-AU" smtClean="0"/>
              <a:t>8/02/2023</a:t>
            </a:fld>
            <a:endParaRPr lang="en-AU"/>
          </a:p>
        </p:txBody>
      </p:sp>
      <p:sp>
        <p:nvSpPr>
          <p:cNvPr id="5" name="Footer Placeholder 4">
            <a:extLst>
              <a:ext uri="{FF2B5EF4-FFF2-40B4-BE49-F238E27FC236}">
                <a16:creationId xmlns:a16="http://schemas.microsoft.com/office/drawing/2014/main" id="{7D6AE39E-30BE-4414-AC38-1DB0AD8CA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6771FE4-C57E-435C-9720-771F2DB5EC43}"/>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3612621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4CFE2-EECD-48A0-9DC6-0387FCA90D3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4E49A88-8F3C-49B2-BB49-0205AC2B1E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43FBF8A-4786-4E73-9F0E-8F7DC4E30BF7}"/>
              </a:ext>
            </a:extLst>
          </p:cNvPr>
          <p:cNvSpPr>
            <a:spLocks noGrp="1"/>
          </p:cNvSpPr>
          <p:nvPr>
            <p:ph type="dt" sz="half" idx="10"/>
          </p:nvPr>
        </p:nvSpPr>
        <p:spPr/>
        <p:txBody>
          <a:bodyPr/>
          <a:lstStyle/>
          <a:p>
            <a:fld id="{B7774DE9-EA36-48F0-8BEE-46EFB7BE0761}" type="datetimeFigureOut">
              <a:rPr lang="en-AU" smtClean="0"/>
              <a:t>8/02/2023</a:t>
            </a:fld>
            <a:endParaRPr lang="en-AU"/>
          </a:p>
        </p:txBody>
      </p:sp>
      <p:sp>
        <p:nvSpPr>
          <p:cNvPr id="5" name="Footer Placeholder 4">
            <a:extLst>
              <a:ext uri="{FF2B5EF4-FFF2-40B4-BE49-F238E27FC236}">
                <a16:creationId xmlns:a16="http://schemas.microsoft.com/office/drawing/2014/main" id="{69950AB1-BA88-4D3A-A007-FA45E02BAC4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EB6BDA7-61AC-4F06-92EE-7F320BC4511C}"/>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304011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A6BE5-D8CE-4D16-86D9-54D8806DC5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ECCFF89D-43E2-404E-9B4A-FEB997AC00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1BAA8C-0392-471D-9BCA-7125FDC96364}"/>
              </a:ext>
            </a:extLst>
          </p:cNvPr>
          <p:cNvSpPr>
            <a:spLocks noGrp="1"/>
          </p:cNvSpPr>
          <p:nvPr>
            <p:ph type="dt" sz="half" idx="10"/>
          </p:nvPr>
        </p:nvSpPr>
        <p:spPr/>
        <p:txBody>
          <a:bodyPr/>
          <a:lstStyle/>
          <a:p>
            <a:fld id="{B7774DE9-EA36-48F0-8BEE-46EFB7BE0761}" type="datetimeFigureOut">
              <a:rPr lang="en-AU" smtClean="0"/>
              <a:t>8/02/2023</a:t>
            </a:fld>
            <a:endParaRPr lang="en-AU"/>
          </a:p>
        </p:txBody>
      </p:sp>
      <p:sp>
        <p:nvSpPr>
          <p:cNvPr id="5" name="Footer Placeholder 4">
            <a:extLst>
              <a:ext uri="{FF2B5EF4-FFF2-40B4-BE49-F238E27FC236}">
                <a16:creationId xmlns:a16="http://schemas.microsoft.com/office/drawing/2014/main" id="{CA8926E3-29DB-4D0B-8471-702CEC9DFCF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A71B152-8622-4D82-947F-91201579301C}"/>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2468402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18931-E05D-481E-A042-656F760D38A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D958A7F-CB72-4CCE-961A-F9962E1BDD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803364C0-27B5-4CF2-B79B-2874B02A75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B4FA3C00-5067-422A-A99F-20AA85B15975}"/>
              </a:ext>
            </a:extLst>
          </p:cNvPr>
          <p:cNvSpPr>
            <a:spLocks noGrp="1"/>
          </p:cNvSpPr>
          <p:nvPr>
            <p:ph type="dt" sz="half" idx="10"/>
          </p:nvPr>
        </p:nvSpPr>
        <p:spPr/>
        <p:txBody>
          <a:bodyPr/>
          <a:lstStyle/>
          <a:p>
            <a:fld id="{B7774DE9-EA36-48F0-8BEE-46EFB7BE0761}" type="datetimeFigureOut">
              <a:rPr lang="en-AU" smtClean="0"/>
              <a:t>8/02/2023</a:t>
            </a:fld>
            <a:endParaRPr lang="en-AU"/>
          </a:p>
        </p:txBody>
      </p:sp>
      <p:sp>
        <p:nvSpPr>
          <p:cNvPr id="6" name="Footer Placeholder 5">
            <a:extLst>
              <a:ext uri="{FF2B5EF4-FFF2-40B4-BE49-F238E27FC236}">
                <a16:creationId xmlns:a16="http://schemas.microsoft.com/office/drawing/2014/main" id="{1DBF2EB3-530F-4675-B6EC-CBFBD60AAA7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C5620B2-161D-4913-8C31-13E033D1FD83}"/>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396764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BBD2E-FEB0-4503-A614-E3397B90BA9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0C07FDF-B4B1-4034-909F-8BDE548E36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07E5B0-D732-4242-AFB6-3881395B16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A825D780-9CDD-4A92-9D69-23C65BF93F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1CE987-52B3-4F99-BAF7-8C99A82A8B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5689A780-4A0A-4E9E-A6F4-9BB8D4B22C7C}"/>
              </a:ext>
            </a:extLst>
          </p:cNvPr>
          <p:cNvSpPr>
            <a:spLocks noGrp="1"/>
          </p:cNvSpPr>
          <p:nvPr>
            <p:ph type="dt" sz="half" idx="10"/>
          </p:nvPr>
        </p:nvSpPr>
        <p:spPr/>
        <p:txBody>
          <a:bodyPr/>
          <a:lstStyle/>
          <a:p>
            <a:fld id="{B7774DE9-EA36-48F0-8BEE-46EFB7BE0761}" type="datetimeFigureOut">
              <a:rPr lang="en-AU" smtClean="0"/>
              <a:t>8/02/2023</a:t>
            </a:fld>
            <a:endParaRPr lang="en-AU"/>
          </a:p>
        </p:txBody>
      </p:sp>
      <p:sp>
        <p:nvSpPr>
          <p:cNvPr id="8" name="Footer Placeholder 7">
            <a:extLst>
              <a:ext uri="{FF2B5EF4-FFF2-40B4-BE49-F238E27FC236}">
                <a16:creationId xmlns:a16="http://schemas.microsoft.com/office/drawing/2014/main" id="{6B75F552-44FA-460A-A32A-41E324A915E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097EFCF-D27C-452E-944F-F530868AEC3E}"/>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486722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C886D-C591-4455-B4AC-6C84334E574D}"/>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70195F87-01A6-4CDD-981C-CAD218B7A6CF}"/>
              </a:ext>
            </a:extLst>
          </p:cNvPr>
          <p:cNvSpPr>
            <a:spLocks noGrp="1"/>
          </p:cNvSpPr>
          <p:nvPr>
            <p:ph type="dt" sz="half" idx="10"/>
          </p:nvPr>
        </p:nvSpPr>
        <p:spPr/>
        <p:txBody>
          <a:bodyPr/>
          <a:lstStyle/>
          <a:p>
            <a:fld id="{B7774DE9-EA36-48F0-8BEE-46EFB7BE0761}" type="datetimeFigureOut">
              <a:rPr lang="en-AU" smtClean="0"/>
              <a:t>8/02/2023</a:t>
            </a:fld>
            <a:endParaRPr lang="en-AU"/>
          </a:p>
        </p:txBody>
      </p:sp>
      <p:sp>
        <p:nvSpPr>
          <p:cNvPr id="4" name="Footer Placeholder 3">
            <a:extLst>
              <a:ext uri="{FF2B5EF4-FFF2-40B4-BE49-F238E27FC236}">
                <a16:creationId xmlns:a16="http://schemas.microsoft.com/office/drawing/2014/main" id="{69713C85-D3CA-4772-9C71-C414D66B7E35}"/>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3663447-0218-43A4-8285-D46AE59A961A}"/>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112472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BE2A3F-623D-4662-BF3D-2BF67F70AEF3}"/>
              </a:ext>
            </a:extLst>
          </p:cNvPr>
          <p:cNvSpPr>
            <a:spLocks noGrp="1"/>
          </p:cNvSpPr>
          <p:nvPr>
            <p:ph type="dt" sz="half" idx="10"/>
          </p:nvPr>
        </p:nvSpPr>
        <p:spPr/>
        <p:txBody>
          <a:bodyPr/>
          <a:lstStyle/>
          <a:p>
            <a:fld id="{B7774DE9-EA36-48F0-8BEE-46EFB7BE0761}" type="datetimeFigureOut">
              <a:rPr lang="en-AU" smtClean="0"/>
              <a:t>8/02/2023</a:t>
            </a:fld>
            <a:endParaRPr lang="en-AU"/>
          </a:p>
        </p:txBody>
      </p:sp>
      <p:sp>
        <p:nvSpPr>
          <p:cNvPr id="3" name="Footer Placeholder 2">
            <a:extLst>
              <a:ext uri="{FF2B5EF4-FFF2-40B4-BE49-F238E27FC236}">
                <a16:creationId xmlns:a16="http://schemas.microsoft.com/office/drawing/2014/main" id="{F1224E95-209E-4EA0-A986-D8EEA340D63C}"/>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3DF00AB0-ECE0-4690-BAD3-B8B01B267518}"/>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3801333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092E1-6937-4796-B3BD-CE521074FD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435B899E-710A-41F8-9B3D-D7D2F3CCF3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85115EDA-C8EA-4BB9-8F87-E0489B4F2C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F091CF-FB2E-467A-865E-DDF1AF7723CF}"/>
              </a:ext>
            </a:extLst>
          </p:cNvPr>
          <p:cNvSpPr>
            <a:spLocks noGrp="1"/>
          </p:cNvSpPr>
          <p:nvPr>
            <p:ph type="dt" sz="half" idx="10"/>
          </p:nvPr>
        </p:nvSpPr>
        <p:spPr/>
        <p:txBody>
          <a:bodyPr/>
          <a:lstStyle/>
          <a:p>
            <a:fld id="{B7774DE9-EA36-48F0-8BEE-46EFB7BE0761}" type="datetimeFigureOut">
              <a:rPr lang="en-AU" smtClean="0"/>
              <a:t>8/02/2023</a:t>
            </a:fld>
            <a:endParaRPr lang="en-AU"/>
          </a:p>
        </p:txBody>
      </p:sp>
      <p:sp>
        <p:nvSpPr>
          <p:cNvPr id="6" name="Footer Placeholder 5">
            <a:extLst>
              <a:ext uri="{FF2B5EF4-FFF2-40B4-BE49-F238E27FC236}">
                <a16:creationId xmlns:a16="http://schemas.microsoft.com/office/drawing/2014/main" id="{7EF024D2-0806-4DE5-A405-012D0A7933E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A17C89A-2C21-4C4B-926D-08B02AF9F700}"/>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2975475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6550C-38CD-4C70-8029-8D39130C39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FED9A3B1-CDFA-48DD-B66C-EBB468F769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24CE721-A176-494C-82C0-C6DF4B737D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8EEB60-8BC9-48BD-BDB9-4A382F0EC293}"/>
              </a:ext>
            </a:extLst>
          </p:cNvPr>
          <p:cNvSpPr>
            <a:spLocks noGrp="1"/>
          </p:cNvSpPr>
          <p:nvPr>
            <p:ph type="dt" sz="half" idx="10"/>
          </p:nvPr>
        </p:nvSpPr>
        <p:spPr/>
        <p:txBody>
          <a:bodyPr/>
          <a:lstStyle/>
          <a:p>
            <a:fld id="{B7774DE9-EA36-48F0-8BEE-46EFB7BE0761}" type="datetimeFigureOut">
              <a:rPr lang="en-AU" smtClean="0"/>
              <a:t>8/02/2023</a:t>
            </a:fld>
            <a:endParaRPr lang="en-AU"/>
          </a:p>
        </p:txBody>
      </p:sp>
      <p:sp>
        <p:nvSpPr>
          <p:cNvPr id="6" name="Footer Placeholder 5">
            <a:extLst>
              <a:ext uri="{FF2B5EF4-FFF2-40B4-BE49-F238E27FC236}">
                <a16:creationId xmlns:a16="http://schemas.microsoft.com/office/drawing/2014/main" id="{30ED909E-D072-4067-9904-6D95A27D511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75CF3F4-84B5-4253-9393-A8D121974BBF}"/>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1551331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38D7EC-A8DB-47D3-81AB-5C95AF3B5E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72AB8DD-80EE-4DC9-82DA-7B8B0CAC66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EC35878-2D90-4382-A4EB-BAA90918B2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774DE9-EA36-48F0-8BEE-46EFB7BE0761}" type="datetimeFigureOut">
              <a:rPr lang="en-AU" smtClean="0"/>
              <a:t>8/02/2023</a:t>
            </a:fld>
            <a:endParaRPr lang="en-AU"/>
          </a:p>
        </p:txBody>
      </p:sp>
      <p:sp>
        <p:nvSpPr>
          <p:cNvPr id="5" name="Footer Placeholder 4">
            <a:extLst>
              <a:ext uri="{FF2B5EF4-FFF2-40B4-BE49-F238E27FC236}">
                <a16:creationId xmlns:a16="http://schemas.microsoft.com/office/drawing/2014/main" id="{3407957A-C215-45B9-9F9D-569807387A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1276F536-37FD-4975-8031-DAC265E211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79920A-8877-4084-AD20-C977D9AFDB36}" type="slidenum">
              <a:rPr lang="en-AU" smtClean="0"/>
              <a:t>‹#›</a:t>
            </a:fld>
            <a:endParaRPr lang="en-AU"/>
          </a:p>
        </p:txBody>
      </p:sp>
    </p:spTree>
    <p:extLst>
      <p:ext uri="{BB962C8B-B14F-4D97-AF65-F5344CB8AC3E}">
        <p14:creationId xmlns:p14="http://schemas.microsoft.com/office/powerpoint/2010/main" val="3091646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sv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sv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4.sv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6.sv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9.sv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9.sv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2.sv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5.sv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0.sv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0.svg"/><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3.svg"/></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6.svg"/><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6.svg"/><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6.svg"/><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51.svg"/><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075817"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Review #1</a:t>
            </a:r>
          </a:p>
        </p:txBody>
      </p:sp>
      <p:sp>
        <p:nvSpPr>
          <p:cNvPr id="2" name="TextBox 1"/>
          <p:cNvSpPr txBox="1"/>
          <p:nvPr/>
        </p:nvSpPr>
        <p:spPr>
          <a:xfrm>
            <a:off x="-1" y="584775"/>
            <a:ext cx="10186738" cy="954107"/>
          </a:xfrm>
          <a:prstGeom prst="rect">
            <a:avLst/>
          </a:prstGeom>
          <a:noFill/>
        </p:spPr>
        <p:txBody>
          <a:bodyPr wrap="square" rtlCol="0">
            <a:spAutoFit/>
          </a:bodyPr>
          <a:lstStyle/>
          <a:p>
            <a:r>
              <a:rPr lang="en-AU" sz="2800" dirty="0"/>
              <a:t>A street lamp weighing 50 kg hangs from two poles as shown below. Calculate the magnitude of the tension in each wire.</a:t>
            </a:r>
          </a:p>
        </p:txBody>
      </p:sp>
      <p:pic>
        <p:nvPicPr>
          <p:cNvPr id="7" name="Graphic 6">
            <a:extLst>
              <a:ext uri="{FF2B5EF4-FFF2-40B4-BE49-F238E27FC236}">
                <a16:creationId xmlns:a16="http://schemas.microsoft.com/office/drawing/2014/main" id="{65AB42D3-DE48-FCFC-E635-9A76406ECD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52800" y="1210235"/>
            <a:ext cx="5486400" cy="5647765"/>
          </a:xfrm>
          <a:prstGeom prst="rect">
            <a:avLst/>
          </a:prstGeom>
        </p:spPr>
      </p:pic>
    </p:spTree>
    <p:extLst>
      <p:ext uri="{BB962C8B-B14F-4D97-AF65-F5344CB8AC3E}">
        <p14:creationId xmlns:p14="http://schemas.microsoft.com/office/powerpoint/2010/main" val="1408043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281803"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3200" b="1" dirty="0">
                <a:solidFill>
                  <a:prstClr val="white"/>
                </a:solidFill>
                <a:latin typeface="Calibri" panose="020F0502020204030204"/>
              </a:rPr>
              <a:t>Example #1</a:t>
            </a:r>
            <a:endPar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2" name="TextBox 1"/>
              <p:cNvSpPr txBox="1"/>
              <p:nvPr/>
            </p:nvSpPr>
            <p:spPr>
              <a:xfrm>
                <a:off x="-1" y="584775"/>
                <a:ext cx="11115474" cy="6114494"/>
              </a:xfrm>
              <a:prstGeom prst="rect">
                <a:avLst/>
              </a:prstGeom>
              <a:noFill/>
            </p:spPr>
            <p:txBody>
              <a:bodyPr wrap="square" rtlCol="0">
                <a:spAutoFit/>
              </a:bodyPr>
              <a:lstStyle/>
              <a:p>
                <a:r>
                  <a:rPr lang="en-AU" sz="2800" dirty="0"/>
                  <a:t>A boy of mass 45.0 kg sits 1.50 m from the pivot point of a seesaw on the right hand side. Where must a girl of mass 38.0 kg sit in order for the seesaw to balance?</a:t>
                </a:r>
              </a:p>
              <a:p>
                <a:endParaRPr lang="en-AU" sz="2800" dirty="0"/>
              </a:p>
              <a:p>
                <a:r>
                  <a:rPr lang="en-AU" sz="2800" dirty="0"/>
                  <a:t>Always start with a diagram!</a:t>
                </a:r>
              </a:p>
              <a:p>
                <a:endParaRPr lang="en-AU" sz="2800" dirty="0"/>
              </a:p>
              <a:p>
                <a:r>
                  <a:rPr lang="en-AU" sz="2800" dirty="0"/>
                  <a:t>Seesaw must balance, so:</a:t>
                </a:r>
              </a:p>
              <a:p>
                <a:pPr lvl="1"/>
                <a14:m>
                  <m:oMathPara xmlns:m="http://schemas.openxmlformats.org/officeDocument/2006/math">
                    <m:oMathParaPr>
                      <m:jc m:val="left"/>
                    </m:oMathParaPr>
                    <m:oMath xmlns:m="http://schemas.openxmlformats.org/officeDocument/2006/math">
                      <m:r>
                        <m:rPr>
                          <m:sty m:val="p"/>
                        </m:rPr>
                        <a:rPr lang="en-AU" sz="2800">
                          <a:latin typeface="Cambria Math" panose="02040503050406030204" pitchFamily="18" charset="0"/>
                        </a:rPr>
                        <m:t>Σ</m:t>
                      </m:r>
                      <m:sSub>
                        <m:sSubPr>
                          <m:ctrlPr>
                            <a:rPr lang="en-AU" sz="2800" i="1">
                              <a:latin typeface="Cambria Math" panose="02040503050406030204" pitchFamily="18" charset="0"/>
                            </a:rPr>
                          </m:ctrlPr>
                        </m:sSubPr>
                        <m:e>
                          <m:r>
                            <a:rPr lang="en-AU" sz="2800" i="1">
                              <a:latin typeface="Cambria Math" panose="02040503050406030204" pitchFamily="18" charset="0"/>
                            </a:rPr>
                            <m:t>𝜏</m:t>
                          </m:r>
                        </m:e>
                        <m:sub>
                          <m:r>
                            <m:rPr>
                              <m:nor/>
                            </m:rPr>
                            <a:rPr lang="en-AU" sz="2800">
                              <a:latin typeface="Cambria Math" panose="02040503050406030204" pitchFamily="18" charset="0"/>
                            </a:rPr>
                            <m:t>cw</m:t>
                          </m:r>
                        </m:sub>
                      </m:sSub>
                      <m:r>
                        <a:rPr lang="en-AU" sz="2800" i="1">
                          <a:latin typeface="Cambria Math" panose="02040503050406030204" pitchFamily="18" charset="0"/>
                        </a:rPr>
                        <m:t>=</m:t>
                      </m:r>
                      <m:r>
                        <m:rPr>
                          <m:sty m:val="p"/>
                        </m:rPr>
                        <a:rPr lang="en-AU" sz="2800">
                          <a:latin typeface="Cambria Math" panose="02040503050406030204" pitchFamily="18" charset="0"/>
                        </a:rPr>
                        <m:t>Σ</m:t>
                      </m:r>
                      <m:sSub>
                        <m:sSubPr>
                          <m:ctrlPr>
                            <a:rPr lang="en-AU" sz="2800" i="1">
                              <a:latin typeface="Cambria Math" panose="02040503050406030204" pitchFamily="18" charset="0"/>
                            </a:rPr>
                          </m:ctrlPr>
                        </m:sSubPr>
                        <m:e>
                          <m:r>
                            <a:rPr lang="en-AU" sz="2800" i="1">
                              <a:latin typeface="Cambria Math" panose="02040503050406030204" pitchFamily="18" charset="0"/>
                            </a:rPr>
                            <m:t>𝜏</m:t>
                          </m:r>
                        </m:e>
                        <m:sub>
                          <m:r>
                            <m:rPr>
                              <m:nor/>
                            </m:rPr>
                            <a:rPr lang="en-AU" sz="2800">
                              <a:latin typeface="Cambria Math" panose="02040503050406030204" pitchFamily="18" charset="0"/>
                            </a:rPr>
                            <m:t>acw</m:t>
                          </m:r>
                        </m:sub>
                      </m:sSub>
                    </m:oMath>
                  </m:oMathPara>
                </a14:m>
                <a:endParaRPr lang="en-AU" sz="2800" dirty="0"/>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𝜏</m:t>
                          </m:r>
                        </m:e>
                        <m:sub>
                          <m:r>
                            <m:rPr>
                              <m:nor/>
                            </m:rPr>
                            <a:rPr lang="en-AU" sz="2800" b="0" i="0" smtClean="0">
                              <a:latin typeface="Cambria Math" panose="02040503050406030204" pitchFamily="18" charset="0"/>
                            </a:rPr>
                            <m:t>girl</m:t>
                          </m:r>
                        </m:sub>
                      </m:sSub>
                      <m:r>
                        <a:rPr lang="en-AU" sz="2800" b="0" i="1" smtClean="0">
                          <a:latin typeface="Cambria Math" panose="02040503050406030204" pitchFamily="18" charset="0"/>
                        </a:rPr>
                        <m:t>=</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𝜏</m:t>
                          </m:r>
                        </m:e>
                        <m:sub>
                          <m:r>
                            <m:rPr>
                              <m:nor/>
                            </m:rPr>
                            <a:rPr lang="en-AU" sz="2800" b="0" i="0" smtClean="0">
                              <a:latin typeface="Cambria Math" panose="02040503050406030204" pitchFamily="18" charset="0"/>
                            </a:rPr>
                            <m:t>boy</m:t>
                          </m:r>
                        </m:sub>
                      </m:sSub>
                    </m:oMath>
                  </m:oMathPara>
                </a14:m>
                <a:endParaRPr lang="en-AU" sz="2800" dirty="0"/>
              </a:p>
              <a:p>
                <a:endParaRPr lang="en-AU" sz="2800" dirty="0"/>
              </a:p>
              <a:p>
                <a:r>
                  <a:rPr lang="en-AU" sz="2800" dirty="0"/>
                  <a:t>Find </a:t>
                </a:r>
                <a14:m>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𝜏</m:t>
                        </m:r>
                      </m:e>
                      <m:sub>
                        <m:r>
                          <m:rPr>
                            <m:nor/>
                          </m:rPr>
                          <a:rPr lang="en-AU" sz="2800" b="0" i="0" smtClean="0">
                            <a:latin typeface="Cambria Math" panose="02040503050406030204" pitchFamily="18" charset="0"/>
                          </a:rPr>
                          <m:t>boy</m:t>
                        </m:r>
                      </m:sub>
                    </m:sSub>
                  </m:oMath>
                </a14:m>
                <a:r>
                  <a:rPr lang="en-AU" sz="2800" dirty="0"/>
                  <a:t>:</a:t>
                </a:r>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boy</m:t>
                          </m:r>
                        </m:sub>
                      </m:sSub>
                      <m:r>
                        <a:rPr lang="en-AU" sz="2800" b="0" i="1" smtClean="0">
                          <a:latin typeface="Cambria Math" panose="02040503050406030204" pitchFamily="18" charset="0"/>
                        </a:rPr>
                        <m:t>=</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𝑚</m:t>
                          </m:r>
                        </m:e>
                        <m:sub>
                          <m:r>
                            <m:rPr>
                              <m:nor/>
                            </m:rPr>
                            <a:rPr lang="en-AU" sz="2800" b="0" i="0" smtClean="0">
                              <a:latin typeface="Cambria Math" panose="02040503050406030204" pitchFamily="18" charset="0"/>
                            </a:rPr>
                            <m:t>boy</m:t>
                          </m:r>
                        </m:sub>
                      </m:sSub>
                      <m:r>
                        <a:rPr lang="en-AU" sz="2800" b="0" i="1" smtClean="0">
                          <a:latin typeface="Cambria Math" panose="02040503050406030204" pitchFamily="18" charset="0"/>
                        </a:rPr>
                        <m:t>𝑔</m:t>
                      </m:r>
                      <m:r>
                        <a:rPr lang="en-AU" sz="2800" b="0" i="1" smtClean="0">
                          <a:latin typeface="Cambria Math" panose="02040503050406030204" pitchFamily="18" charset="0"/>
                        </a:rPr>
                        <m:t>=45</m:t>
                      </m:r>
                      <m:d>
                        <m:dPr>
                          <m:ctrlPr>
                            <a:rPr lang="en-AU" sz="2800" b="0" i="1" smtClean="0">
                              <a:latin typeface="Cambria Math" panose="02040503050406030204" pitchFamily="18" charset="0"/>
                            </a:rPr>
                          </m:ctrlPr>
                        </m:dPr>
                        <m:e>
                          <m:r>
                            <a:rPr lang="en-AU" sz="2800" b="0" i="1" smtClean="0">
                              <a:latin typeface="Cambria Math" panose="02040503050406030204" pitchFamily="18" charset="0"/>
                            </a:rPr>
                            <m:t>9.8</m:t>
                          </m:r>
                        </m:e>
                      </m:d>
                      <m:r>
                        <a:rPr lang="en-AU" sz="2800" b="0" i="1" smtClean="0">
                          <a:latin typeface="Cambria Math" panose="02040503050406030204" pitchFamily="18" charset="0"/>
                        </a:rPr>
                        <m:t>=441 </m:t>
                      </m:r>
                      <m:r>
                        <m:rPr>
                          <m:nor/>
                        </m:rPr>
                        <a:rPr lang="en-AU" sz="2800" b="0" i="0" smtClean="0">
                          <a:latin typeface="Cambria Math" panose="02040503050406030204" pitchFamily="18" charset="0"/>
                        </a:rPr>
                        <m:t>N</m:t>
                      </m:r>
                    </m:oMath>
                  </m:oMathPara>
                </a14:m>
                <a:endParaRPr lang="en-AU" sz="2800" dirty="0"/>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𝜏</m:t>
                          </m:r>
                        </m:e>
                        <m:sub>
                          <m:r>
                            <m:rPr>
                              <m:nor/>
                            </m:rPr>
                            <a:rPr lang="en-AU" sz="2800" b="0" i="0" smtClean="0">
                              <a:latin typeface="Cambria Math" panose="02040503050406030204" pitchFamily="18" charset="0"/>
                            </a:rPr>
                            <m:t>boy</m:t>
                          </m:r>
                        </m:sub>
                      </m:sSub>
                      <m:r>
                        <a:rPr lang="en-AU" sz="2800" b="0" i="1" smtClean="0">
                          <a:latin typeface="Cambria Math" panose="02040503050406030204" pitchFamily="18" charset="0"/>
                        </a:rPr>
                        <m:t>=</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𝑟</m:t>
                          </m:r>
                        </m:e>
                        <m:sub>
                          <m:r>
                            <m:rPr>
                              <m:nor/>
                            </m:rPr>
                            <a:rPr lang="en-AU" sz="2800" b="0" i="0" smtClean="0">
                              <a:latin typeface="Cambria Math" panose="02040503050406030204" pitchFamily="18" charset="0"/>
                            </a:rPr>
                            <m:t>boy</m:t>
                          </m:r>
                        </m:sub>
                      </m:sSub>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boy</m:t>
                          </m:r>
                        </m:sub>
                      </m:sSub>
                      <m:r>
                        <a:rPr lang="en-AU" sz="2800" b="0" i="1" smtClean="0">
                          <a:latin typeface="Cambria Math" panose="02040503050406030204" pitchFamily="18" charset="0"/>
                        </a:rPr>
                        <m:t>=1.5</m:t>
                      </m:r>
                      <m:d>
                        <m:dPr>
                          <m:ctrlPr>
                            <a:rPr lang="en-AU" sz="2800" b="0" i="1" smtClean="0">
                              <a:latin typeface="Cambria Math" panose="02040503050406030204" pitchFamily="18" charset="0"/>
                            </a:rPr>
                          </m:ctrlPr>
                        </m:dPr>
                        <m:e>
                          <m:r>
                            <a:rPr lang="en-AU" sz="2800" b="0" i="1" smtClean="0">
                              <a:latin typeface="Cambria Math" panose="02040503050406030204" pitchFamily="18" charset="0"/>
                            </a:rPr>
                            <m:t>441</m:t>
                          </m:r>
                        </m:e>
                      </m:d>
                      <m:r>
                        <a:rPr lang="en-AU" sz="2800" b="0" i="1" smtClean="0">
                          <a:latin typeface="Cambria Math" panose="02040503050406030204" pitchFamily="18" charset="0"/>
                        </a:rPr>
                        <m:t>=661.5 </m:t>
                      </m:r>
                      <m:r>
                        <m:rPr>
                          <m:nor/>
                        </m:rPr>
                        <a:rPr lang="en-AU" sz="2800" b="0" i="0" smtClean="0">
                          <a:latin typeface="Cambria Math" panose="02040503050406030204" pitchFamily="18" charset="0"/>
                        </a:rPr>
                        <m:t>N</m:t>
                      </m:r>
                      <m:r>
                        <m:rPr>
                          <m:nor/>
                        </m:rPr>
                        <a:rPr lang="en-AU" sz="2800" b="0" i="0" smtClean="0">
                          <a:latin typeface="Cambria Math" panose="02040503050406030204" pitchFamily="18" charset="0"/>
                        </a:rPr>
                        <m:t> </m:t>
                      </m:r>
                      <m:r>
                        <m:rPr>
                          <m:nor/>
                        </m:rPr>
                        <a:rPr lang="en-AU" sz="2800" b="0" i="0" smtClean="0">
                          <a:latin typeface="Cambria Math" panose="02040503050406030204" pitchFamily="18" charset="0"/>
                        </a:rPr>
                        <m:t>m</m:t>
                      </m:r>
                    </m:oMath>
                  </m:oMathPara>
                </a14:m>
                <a:endParaRPr lang="en-AU" sz="2800" dirty="0"/>
              </a:p>
            </p:txBody>
          </p:sp>
        </mc:Choice>
        <mc:Fallback xmlns="">
          <p:sp>
            <p:nvSpPr>
              <p:cNvPr id="2" name="TextBox 1"/>
              <p:cNvSpPr txBox="1">
                <a:spLocks noRot="1" noChangeAspect="1" noMove="1" noResize="1" noEditPoints="1" noAdjustHandles="1" noChangeArrowheads="1" noChangeShapeType="1" noTextEdit="1"/>
              </p:cNvSpPr>
              <p:nvPr/>
            </p:nvSpPr>
            <p:spPr>
              <a:xfrm>
                <a:off x="-1" y="584775"/>
                <a:ext cx="11115474" cy="6114494"/>
              </a:xfrm>
              <a:prstGeom prst="rect">
                <a:avLst/>
              </a:prstGeom>
              <a:blipFill>
                <a:blip r:embed="rId3"/>
                <a:stretch>
                  <a:fillRect l="-1097" t="-997"/>
                </a:stretch>
              </a:blipFill>
            </p:spPr>
            <p:txBody>
              <a:bodyPr/>
              <a:lstStyle/>
              <a:p>
                <a:r>
                  <a:rPr lang="en-AU">
                    <a:noFill/>
                  </a:rPr>
                  <a:t> </a:t>
                </a:r>
              </a:p>
            </p:txBody>
          </p:sp>
        </mc:Fallback>
      </mc:AlternateContent>
      <p:pic>
        <p:nvPicPr>
          <p:cNvPr id="5" name="Graphic 4">
            <a:extLst>
              <a:ext uri="{FF2B5EF4-FFF2-40B4-BE49-F238E27FC236}">
                <a16:creationId xmlns:a16="http://schemas.microsoft.com/office/drawing/2014/main" id="{D93ADBEE-06B8-FECE-B8F9-53DDD27E90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900153" y="1586524"/>
            <a:ext cx="5215097" cy="2490543"/>
          </a:xfrm>
          <a:prstGeom prst="rect">
            <a:avLst/>
          </a:prstGeom>
        </p:spPr>
      </p:pic>
    </p:spTree>
    <p:extLst>
      <p:ext uri="{BB962C8B-B14F-4D97-AF65-F5344CB8AC3E}">
        <p14:creationId xmlns:p14="http://schemas.microsoft.com/office/powerpoint/2010/main" val="722474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281803"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3200" b="1" dirty="0">
                <a:solidFill>
                  <a:prstClr val="white"/>
                </a:solidFill>
                <a:latin typeface="Calibri" panose="020F0502020204030204"/>
              </a:rPr>
              <a:t>Example #1</a:t>
            </a:r>
            <a:endPar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2" name="TextBox 1"/>
              <p:cNvSpPr txBox="1"/>
              <p:nvPr/>
            </p:nvSpPr>
            <p:spPr>
              <a:xfrm>
                <a:off x="-1" y="584775"/>
                <a:ext cx="11115474" cy="6181885"/>
              </a:xfrm>
              <a:prstGeom prst="rect">
                <a:avLst/>
              </a:prstGeom>
              <a:noFill/>
            </p:spPr>
            <p:txBody>
              <a:bodyPr wrap="square" rtlCol="0">
                <a:spAutoFit/>
              </a:bodyPr>
              <a:lstStyle/>
              <a:p>
                <a:r>
                  <a:rPr lang="en-AU" sz="2800" dirty="0"/>
                  <a:t>A boy of mass 45.0 kg sits 1.50 m from the pivot point of a seesaw on the right hand side. Where must a girl of mass 38.0 kg sit in order for the seesaw to balance?</a:t>
                </a:r>
              </a:p>
              <a:p>
                <a:endParaRPr lang="en-AU" sz="2800" dirty="0"/>
              </a:p>
              <a:p>
                <a:r>
                  <a:rPr lang="en-AU" sz="2800" dirty="0"/>
                  <a:t>Find </a:t>
                </a:r>
                <a14:m>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girl</m:t>
                        </m:r>
                      </m:sub>
                    </m:sSub>
                  </m:oMath>
                </a14:m>
                <a:r>
                  <a:rPr lang="en-AU" sz="2800" dirty="0"/>
                  <a:t>:</a:t>
                </a:r>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girl</m:t>
                          </m:r>
                        </m:sub>
                      </m:sSub>
                      <m:r>
                        <a:rPr lang="en-AU" sz="2800" b="0" i="1" smtClean="0">
                          <a:latin typeface="Cambria Math" panose="02040503050406030204" pitchFamily="18" charset="0"/>
                        </a:rPr>
                        <m:t>=</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𝑚</m:t>
                          </m:r>
                        </m:e>
                        <m:sub>
                          <m:r>
                            <m:rPr>
                              <m:nor/>
                            </m:rPr>
                            <a:rPr lang="en-AU" sz="2800" b="0" i="0" smtClean="0">
                              <a:latin typeface="Cambria Math" panose="02040503050406030204" pitchFamily="18" charset="0"/>
                            </a:rPr>
                            <m:t>girl</m:t>
                          </m:r>
                        </m:sub>
                      </m:sSub>
                      <m:r>
                        <a:rPr lang="en-AU" sz="2800" b="0" i="1" smtClean="0">
                          <a:latin typeface="Cambria Math" panose="02040503050406030204" pitchFamily="18" charset="0"/>
                        </a:rPr>
                        <m:t>𝑔</m:t>
                      </m:r>
                      <m:r>
                        <a:rPr lang="en-AU" sz="2800" b="0" i="1" smtClean="0">
                          <a:latin typeface="Cambria Math" panose="02040503050406030204" pitchFamily="18" charset="0"/>
                        </a:rPr>
                        <m:t>=38</m:t>
                      </m:r>
                      <m:d>
                        <m:dPr>
                          <m:ctrlPr>
                            <a:rPr lang="en-AU" sz="2800" b="0" i="1" smtClean="0">
                              <a:latin typeface="Cambria Math" panose="02040503050406030204" pitchFamily="18" charset="0"/>
                            </a:rPr>
                          </m:ctrlPr>
                        </m:dPr>
                        <m:e>
                          <m:r>
                            <a:rPr lang="en-AU" sz="2800" b="0" i="1" smtClean="0">
                              <a:latin typeface="Cambria Math" panose="02040503050406030204" pitchFamily="18" charset="0"/>
                            </a:rPr>
                            <m:t>9.8</m:t>
                          </m:r>
                        </m:e>
                      </m:d>
                      <m:r>
                        <a:rPr lang="en-AU" sz="2800" b="0" i="1" smtClean="0">
                          <a:latin typeface="Cambria Math" panose="02040503050406030204" pitchFamily="18" charset="0"/>
                        </a:rPr>
                        <m:t>=372.4 </m:t>
                      </m:r>
                      <m:r>
                        <m:rPr>
                          <m:nor/>
                        </m:rPr>
                        <a:rPr lang="en-AU" sz="2800" b="0" i="0" smtClean="0">
                          <a:latin typeface="Cambria Math" panose="02040503050406030204" pitchFamily="18" charset="0"/>
                        </a:rPr>
                        <m:t>N</m:t>
                      </m:r>
                    </m:oMath>
                  </m:oMathPara>
                </a14:m>
                <a:endParaRPr lang="en-AU" sz="2800" dirty="0"/>
              </a:p>
              <a:p>
                <a:pPr lvl="1"/>
                <a:endParaRPr lang="en-AU" sz="2800" dirty="0"/>
              </a:p>
              <a:p>
                <a:r>
                  <a:rPr lang="en-AU" sz="2800" dirty="0"/>
                  <a:t>As previously stated:</a:t>
                </a:r>
              </a:p>
              <a:p>
                <a:pPr lvl="1"/>
                <a14:m>
                  <m:oMathPara xmlns:m="http://schemas.openxmlformats.org/officeDocument/2006/math">
                    <m:oMathParaPr>
                      <m:jc m:val="left"/>
                    </m:oMathParaPr>
                    <m:oMath xmlns:m="http://schemas.openxmlformats.org/officeDocument/2006/math">
                      <m:sSub>
                        <m:sSubPr>
                          <m:ctrlPr>
                            <a:rPr lang="en-AU" sz="2800" i="1">
                              <a:latin typeface="Cambria Math" panose="02040503050406030204" pitchFamily="18" charset="0"/>
                            </a:rPr>
                          </m:ctrlPr>
                        </m:sSubPr>
                        <m:e>
                          <m:r>
                            <a:rPr lang="en-AU" sz="2800" i="1">
                              <a:latin typeface="Cambria Math" panose="02040503050406030204" pitchFamily="18" charset="0"/>
                            </a:rPr>
                            <m:t>𝜏</m:t>
                          </m:r>
                        </m:e>
                        <m:sub>
                          <m:r>
                            <m:rPr>
                              <m:nor/>
                            </m:rPr>
                            <a:rPr lang="en-AU" sz="2800">
                              <a:latin typeface="Cambria Math" panose="02040503050406030204" pitchFamily="18" charset="0"/>
                            </a:rPr>
                            <m:t>girl</m:t>
                          </m:r>
                        </m:sub>
                      </m:sSub>
                      <m:r>
                        <a:rPr lang="en-AU" sz="2800" i="1">
                          <a:latin typeface="Cambria Math" panose="02040503050406030204" pitchFamily="18" charset="0"/>
                        </a:rPr>
                        <m:t>=</m:t>
                      </m:r>
                      <m:sSub>
                        <m:sSubPr>
                          <m:ctrlPr>
                            <a:rPr lang="en-AU" sz="2800" i="1">
                              <a:latin typeface="Cambria Math" panose="02040503050406030204" pitchFamily="18" charset="0"/>
                            </a:rPr>
                          </m:ctrlPr>
                        </m:sSubPr>
                        <m:e>
                          <m:r>
                            <a:rPr lang="en-AU" sz="2800" i="1">
                              <a:latin typeface="Cambria Math" panose="02040503050406030204" pitchFamily="18" charset="0"/>
                            </a:rPr>
                            <m:t>𝜏</m:t>
                          </m:r>
                        </m:e>
                        <m:sub>
                          <m:r>
                            <m:rPr>
                              <m:nor/>
                            </m:rPr>
                            <a:rPr lang="en-AU" sz="2800">
                              <a:latin typeface="Cambria Math" panose="02040503050406030204" pitchFamily="18" charset="0"/>
                            </a:rPr>
                            <m:t>boy</m:t>
                          </m:r>
                        </m:sub>
                      </m:sSub>
                    </m:oMath>
                  </m:oMathPara>
                </a14:m>
                <a:endParaRPr lang="en-AU" sz="2800" dirty="0"/>
              </a:p>
              <a:p>
                <a:pPr lvl="1"/>
                <a14:m>
                  <m:oMathPara xmlns:m="http://schemas.openxmlformats.org/officeDocument/2006/math">
                    <m:oMathParaPr>
                      <m:jc m:val="left"/>
                    </m:oMathParaPr>
                    <m:oMath xmlns:m="http://schemas.openxmlformats.org/officeDocument/2006/math">
                      <m:sSub>
                        <m:sSubPr>
                          <m:ctrlPr>
                            <a:rPr lang="en-AU" sz="2800" i="1">
                              <a:latin typeface="Cambria Math" panose="02040503050406030204" pitchFamily="18" charset="0"/>
                            </a:rPr>
                          </m:ctrlPr>
                        </m:sSubPr>
                        <m:e>
                          <m:r>
                            <a:rPr lang="en-AU" sz="2800" i="1">
                              <a:latin typeface="Cambria Math" panose="02040503050406030204" pitchFamily="18" charset="0"/>
                            </a:rPr>
                            <m:t>𝑟</m:t>
                          </m:r>
                        </m:e>
                        <m:sub>
                          <m:r>
                            <m:rPr>
                              <m:nor/>
                            </m:rPr>
                            <a:rPr lang="en-AU" sz="2800">
                              <a:latin typeface="Cambria Math" panose="02040503050406030204" pitchFamily="18" charset="0"/>
                            </a:rPr>
                            <m:t>girl</m:t>
                          </m:r>
                        </m:sub>
                      </m:sSub>
                      <m:sSub>
                        <m:sSubPr>
                          <m:ctrlPr>
                            <a:rPr lang="en-AU" sz="2800" i="1">
                              <a:latin typeface="Cambria Math" panose="02040503050406030204" pitchFamily="18" charset="0"/>
                            </a:rPr>
                          </m:ctrlPr>
                        </m:sSubPr>
                        <m:e>
                          <m:r>
                            <a:rPr lang="en-AU" sz="2800" i="1">
                              <a:latin typeface="Cambria Math" panose="02040503050406030204" pitchFamily="18" charset="0"/>
                            </a:rPr>
                            <m:t>𝐹</m:t>
                          </m:r>
                        </m:e>
                        <m:sub>
                          <m:r>
                            <m:rPr>
                              <m:nor/>
                            </m:rPr>
                            <a:rPr lang="en-AU" sz="2800">
                              <a:latin typeface="Cambria Math" panose="02040503050406030204" pitchFamily="18" charset="0"/>
                            </a:rPr>
                            <m:t>girl</m:t>
                          </m:r>
                        </m:sub>
                      </m:sSub>
                      <m:r>
                        <a:rPr lang="en-AU" sz="2800" b="0" i="1" smtClean="0">
                          <a:latin typeface="Cambria Math" panose="02040503050406030204" pitchFamily="18" charset="0"/>
                        </a:rPr>
                        <m:t>=661.5</m:t>
                      </m:r>
                    </m:oMath>
                  </m:oMathPara>
                </a14:m>
                <a:endParaRPr lang="en-AU" sz="2800" dirty="0"/>
              </a:p>
              <a:p>
                <a:pPr lvl="1"/>
                <a14:m>
                  <m:oMathPara xmlns:m="http://schemas.openxmlformats.org/officeDocument/2006/math">
                    <m:oMathParaPr>
                      <m:jc m:val="left"/>
                    </m:oMathParaPr>
                    <m:oMath xmlns:m="http://schemas.openxmlformats.org/officeDocument/2006/math">
                      <m:r>
                        <a:rPr lang="en-AU" sz="2800" b="0" i="1" smtClean="0">
                          <a:latin typeface="Cambria Math" panose="02040503050406030204" pitchFamily="18" charset="0"/>
                        </a:rPr>
                        <m:t>372.4</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𝑟</m:t>
                          </m:r>
                        </m:e>
                        <m:sub>
                          <m:r>
                            <m:rPr>
                              <m:nor/>
                            </m:rPr>
                            <a:rPr lang="en-AU" sz="2800" b="0" i="0" smtClean="0">
                              <a:latin typeface="Cambria Math" panose="02040503050406030204" pitchFamily="18" charset="0"/>
                            </a:rPr>
                            <m:t>girl</m:t>
                          </m:r>
                        </m:sub>
                      </m:sSub>
                      <m:r>
                        <a:rPr lang="en-AU" sz="2800" i="1">
                          <a:latin typeface="Cambria Math" panose="02040503050406030204" pitchFamily="18" charset="0"/>
                        </a:rPr>
                        <m:t>=661.5</m:t>
                      </m:r>
                    </m:oMath>
                  </m:oMathPara>
                </a14:m>
                <a:endParaRPr lang="en-AU" sz="2800" dirty="0"/>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𝑟</m:t>
                          </m:r>
                        </m:e>
                        <m:sub>
                          <m:r>
                            <m:rPr>
                              <m:nor/>
                            </m:rPr>
                            <a:rPr lang="en-AU" sz="2800" b="0" i="0" smtClean="0">
                              <a:latin typeface="Cambria Math" panose="02040503050406030204" pitchFamily="18" charset="0"/>
                            </a:rPr>
                            <m:t>girl</m:t>
                          </m:r>
                        </m:sub>
                      </m:sSub>
                      <m:r>
                        <a:rPr lang="en-AU" sz="2800" b="0" i="1" smtClean="0">
                          <a:latin typeface="Cambria Math" panose="02040503050406030204" pitchFamily="18" charset="0"/>
                        </a:rPr>
                        <m:t>=</m:t>
                      </m:r>
                      <m:f>
                        <m:fPr>
                          <m:ctrlPr>
                            <a:rPr lang="en-AU" sz="2800" b="0" i="1" smtClean="0">
                              <a:latin typeface="Cambria Math" panose="02040503050406030204" pitchFamily="18" charset="0"/>
                            </a:rPr>
                          </m:ctrlPr>
                        </m:fPr>
                        <m:num>
                          <m:r>
                            <a:rPr lang="en-AU" sz="2800" b="0" i="1" smtClean="0">
                              <a:latin typeface="Cambria Math" panose="02040503050406030204" pitchFamily="18" charset="0"/>
                            </a:rPr>
                            <m:t>661.5</m:t>
                          </m:r>
                        </m:num>
                        <m:den>
                          <m:r>
                            <a:rPr lang="en-AU" sz="2800" b="0" i="1" smtClean="0">
                              <a:latin typeface="Cambria Math" panose="02040503050406030204" pitchFamily="18" charset="0"/>
                            </a:rPr>
                            <m:t>372.4</m:t>
                          </m:r>
                        </m:den>
                      </m:f>
                      <m:r>
                        <a:rPr lang="en-AU" sz="2800" b="0" i="1" smtClean="0">
                          <a:latin typeface="Cambria Math" panose="02040503050406030204" pitchFamily="18" charset="0"/>
                        </a:rPr>
                        <m:t>=1.78 </m:t>
                      </m:r>
                      <m:r>
                        <m:rPr>
                          <m:nor/>
                        </m:rPr>
                        <a:rPr lang="en-AU" sz="2800" b="0" i="0" smtClean="0">
                          <a:latin typeface="Cambria Math" panose="02040503050406030204" pitchFamily="18" charset="0"/>
                        </a:rPr>
                        <m:t>m</m:t>
                      </m:r>
                      <m:r>
                        <m:rPr>
                          <m:nor/>
                        </m:rPr>
                        <a:rPr lang="en-AU" sz="2800" b="0" i="0" smtClean="0">
                          <a:latin typeface="Cambria Math" panose="02040503050406030204" pitchFamily="18" charset="0"/>
                        </a:rPr>
                        <m:t> </m:t>
                      </m:r>
                      <m:r>
                        <m:rPr>
                          <m:nor/>
                        </m:rPr>
                        <a:rPr lang="en-AU" sz="2800" b="0" i="0" smtClean="0">
                          <a:latin typeface="Cambria Math" panose="02040503050406030204" pitchFamily="18" charset="0"/>
                        </a:rPr>
                        <m:t>from</m:t>
                      </m:r>
                      <m:r>
                        <m:rPr>
                          <m:nor/>
                        </m:rPr>
                        <a:rPr lang="en-AU" sz="2800" b="0" i="0" smtClean="0">
                          <a:latin typeface="Cambria Math" panose="02040503050406030204" pitchFamily="18" charset="0"/>
                        </a:rPr>
                        <m:t> </m:t>
                      </m:r>
                      <m:r>
                        <m:rPr>
                          <m:nor/>
                        </m:rPr>
                        <a:rPr lang="en-AU" sz="2800" b="0" i="0" smtClean="0">
                          <a:latin typeface="Cambria Math" panose="02040503050406030204" pitchFamily="18" charset="0"/>
                        </a:rPr>
                        <m:t>the</m:t>
                      </m:r>
                      <m:r>
                        <m:rPr>
                          <m:nor/>
                        </m:rPr>
                        <a:rPr lang="en-AU" sz="2800" b="0" i="0" smtClean="0">
                          <a:latin typeface="Cambria Math" panose="02040503050406030204" pitchFamily="18" charset="0"/>
                        </a:rPr>
                        <m:t> </m:t>
                      </m:r>
                      <m:r>
                        <m:rPr>
                          <m:nor/>
                        </m:rPr>
                        <a:rPr lang="en-AU" sz="2800" b="0" i="0" smtClean="0">
                          <a:latin typeface="Cambria Math" panose="02040503050406030204" pitchFamily="18" charset="0"/>
                        </a:rPr>
                        <m:t>pivot</m:t>
                      </m:r>
                      <m:r>
                        <m:rPr>
                          <m:nor/>
                        </m:rPr>
                        <a:rPr lang="en-AU" sz="2800" b="0" i="0" smtClean="0">
                          <a:latin typeface="Cambria Math" panose="02040503050406030204" pitchFamily="18" charset="0"/>
                        </a:rPr>
                        <m:t> </m:t>
                      </m:r>
                      <m:r>
                        <m:rPr>
                          <m:nor/>
                        </m:rPr>
                        <a:rPr lang="en-AU" sz="2800" b="0" i="0" smtClean="0">
                          <a:latin typeface="Cambria Math" panose="02040503050406030204" pitchFamily="18" charset="0"/>
                        </a:rPr>
                        <m:t>point</m:t>
                      </m:r>
                      <m:r>
                        <m:rPr>
                          <m:nor/>
                        </m:rPr>
                        <a:rPr lang="en-AU" sz="2800" b="0" i="0" smtClean="0">
                          <a:latin typeface="Cambria Math" panose="02040503050406030204" pitchFamily="18" charset="0"/>
                        </a:rPr>
                        <m:t>, </m:t>
                      </m:r>
                      <m:r>
                        <m:rPr>
                          <m:nor/>
                        </m:rPr>
                        <a:rPr lang="en-AU" sz="2800" b="0" i="0" smtClean="0">
                          <a:latin typeface="Cambria Math" panose="02040503050406030204" pitchFamily="18" charset="0"/>
                        </a:rPr>
                        <m:t>opposite</m:t>
                      </m:r>
                      <m:r>
                        <m:rPr>
                          <m:nor/>
                        </m:rPr>
                        <a:rPr lang="en-AU" sz="2800" b="0" i="0" smtClean="0">
                          <a:latin typeface="Cambria Math" panose="02040503050406030204" pitchFamily="18" charset="0"/>
                        </a:rPr>
                        <m:t> </m:t>
                      </m:r>
                      <m:r>
                        <m:rPr>
                          <m:nor/>
                        </m:rPr>
                        <a:rPr lang="en-AU" sz="2800" b="0" i="0" smtClean="0">
                          <a:latin typeface="Cambria Math" panose="02040503050406030204" pitchFamily="18" charset="0"/>
                        </a:rPr>
                        <m:t>the</m:t>
                      </m:r>
                      <m:r>
                        <m:rPr>
                          <m:nor/>
                        </m:rPr>
                        <a:rPr lang="en-AU" sz="2800" b="0" i="0" smtClean="0">
                          <a:latin typeface="Cambria Math" panose="02040503050406030204" pitchFamily="18" charset="0"/>
                        </a:rPr>
                        <m:t> </m:t>
                      </m:r>
                      <m:r>
                        <m:rPr>
                          <m:nor/>
                        </m:rPr>
                        <a:rPr lang="en-AU" sz="2800" b="0" i="0" smtClean="0">
                          <a:latin typeface="Cambria Math" panose="02040503050406030204" pitchFamily="18" charset="0"/>
                        </a:rPr>
                        <m:t>boy</m:t>
                      </m:r>
                    </m:oMath>
                  </m:oMathPara>
                </a14:m>
                <a:endParaRPr lang="en-AU" sz="2800" dirty="0"/>
              </a:p>
            </p:txBody>
          </p:sp>
        </mc:Choice>
        <mc:Fallback xmlns="">
          <p:sp>
            <p:nvSpPr>
              <p:cNvPr id="2" name="TextBox 1"/>
              <p:cNvSpPr txBox="1">
                <a:spLocks noRot="1" noChangeAspect="1" noMove="1" noResize="1" noEditPoints="1" noAdjustHandles="1" noChangeArrowheads="1" noChangeShapeType="1" noTextEdit="1"/>
              </p:cNvSpPr>
              <p:nvPr/>
            </p:nvSpPr>
            <p:spPr>
              <a:xfrm>
                <a:off x="-1" y="584775"/>
                <a:ext cx="11115474" cy="6181885"/>
              </a:xfrm>
              <a:prstGeom prst="rect">
                <a:avLst/>
              </a:prstGeom>
              <a:blipFill>
                <a:blip r:embed="rId3"/>
                <a:stretch>
                  <a:fillRect l="-1097" t="-986"/>
                </a:stretch>
              </a:blipFill>
            </p:spPr>
            <p:txBody>
              <a:bodyPr/>
              <a:lstStyle/>
              <a:p>
                <a:r>
                  <a:rPr lang="en-AU">
                    <a:noFill/>
                  </a:rPr>
                  <a:t> </a:t>
                </a:r>
              </a:p>
            </p:txBody>
          </p:sp>
        </mc:Fallback>
      </mc:AlternateContent>
      <p:pic>
        <p:nvPicPr>
          <p:cNvPr id="3" name="Graphic 2">
            <a:extLst>
              <a:ext uri="{FF2B5EF4-FFF2-40B4-BE49-F238E27FC236}">
                <a16:creationId xmlns:a16="http://schemas.microsoft.com/office/drawing/2014/main" id="{C68308CD-2E7B-AEB1-CACC-430CC17710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900153" y="1586524"/>
            <a:ext cx="5215097" cy="2490543"/>
          </a:xfrm>
          <a:prstGeom prst="rect">
            <a:avLst/>
          </a:prstGeom>
        </p:spPr>
      </p:pic>
    </p:spTree>
    <p:extLst>
      <p:ext uri="{BB962C8B-B14F-4D97-AF65-F5344CB8AC3E}">
        <p14:creationId xmlns:p14="http://schemas.microsoft.com/office/powerpoint/2010/main" val="1918470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281803"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3200" b="1" dirty="0">
                <a:solidFill>
                  <a:prstClr val="white"/>
                </a:solidFill>
                <a:latin typeface="Calibri" panose="020F0502020204030204"/>
              </a:rPr>
              <a:t>Example #2</a:t>
            </a:r>
            <a:endPar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2" name="TextBox 1"/>
              <p:cNvSpPr txBox="1"/>
              <p:nvPr/>
            </p:nvSpPr>
            <p:spPr>
              <a:xfrm>
                <a:off x="-1" y="584775"/>
                <a:ext cx="9150532" cy="5729838"/>
              </a:xfrm>
              <a:prstGeom prst="rect">
                <a:avLst/>
              </a:prstGeom>
              <a:noFill/>
            </p:spPr>
            <p:txBody>
              <a:bodyPr wrap="square" rtlCol="0">
                <a:spAutoFit/>
              </a:bodyPr>
              <a:lstStyle/>
              <a:p>
                <a:r>
                  <a:rPr lang="en-AU" sz="2800" dirty="0"/>
                  <a:t>A man weighing 840 N sits on a seesaw 1.50 m from the pivot. His son and daughter sit on the other side and balance it. The girl weighs 4.20 × 10</a:t>
                </a:r>
                <a:r>
                  <a:rPr lang="en-AU" sz="2800" baseline="30000" dirty="0"/>
                  <a:t>2</a:t>
                </a:r>
                <a:r>
                  <a:rPr lang="en-AU" sz="2800" dirty="0"/>
                  <a:t> N and is 0.900 m from the pivot. What is the weight of the boy who sits 1.80 m from the pivot?</a:t>
                </a:r>
              </a:p>
              <a:p>
                <a:endParaRPr lang="en-AU" sz="2800" dirty="0"/>
              </a:p>
              <a:p>
                <a:r>
                  <a:rPr lang="en-AU" sz="2800" dirty="0"/>
                  <a:t>Seesaw is balanced, so:</a:t>
                </a:r>
              </a:p>
              <a:p>
                <a:pPr lvl="1"/>
                <a14:m>
                  <m:oMathPara xmlns:m="http://schemas.openxmlformats.org/officeDocument/2006/math">
                    <m:oMathParaPr>
                      <m:jc m:val="left"/>
                    </m:oMathParaPr>
                    <m:oMath xmlns:m="http://schemas.openxmlformats.org/officeDocument/2006/math">
                      <m:r>
                        <m:rPr>
                          <m:sty m:val="p"/>
                        </m:rPr>
                        <a:rPr lang="en-AU" sz="2800" smtClean="0">
                          <a:latin typeface="Cambria Math" panose="02040503050406030204" pitchFamily="18" charset="0"/>
                        </a:rPr>
                        <m:t>Σ</m:t>
                      </m:r>
                      <m:sSub>
                        <m:sSubPr>
                          <m:ctrlPr>
                            <a:rPr lang="en-AU" sz="2800" i="1">
                              <a:latin typeface="Cambria Math" panose="02040503050406030204" pitchFamily="18" charset="0"/>
                            </a:rPr>
                          </m:ctrlPr>
                        </m:sSubPr>
                        <m:e>
                          <m:r>
                            <a:rPr lang="en-AU" sz="2800" i="1">
                              <a:latin typeface="Cambria Math" panose="02040503050406030204" pitchFamily="18" charset="0"/>
                            </a:rPr>
                            <m:t>𝜏</m:t>
                          </m:r>
                        </m:e>
                        <m:sub>
                          <m:r>
                            <m:rPr>
                              <m:nor/>
                            </m:rPr>
                            <a:rPr lang="en-AU" sz="2800">
                              <a:latin typeface="Cambria Math" panose="02040503050406030204" pitchFamily="18" charset="0"/>
                            </a:rPr>
                            <m:t>cw</m:t>
                          </m:r>
                        </m:sub>
                      </m:sSub>
                      <m:r>
                        <a:rPr lang="en-AU" sz="2800" i="1">
                          <a:latin typeface="Cambria Math" panose="02040503050406030204" pitchFamily="18" charset="0"/>
                        </a:rPr>
                        <m:t>=</m:t>
                      </m:r>
                      <m:r>
                        <m:rPr>
                          <m:sty m:val="p"/>
                        </m:rPr>
                        <a:rPr lang="en-AU" sz="2800">
                          <a:latin typeface="Cambria Math" panose="02040503050406030204" pitchFamily="18" charset="0"/>
                        </a:rPr>
                        <m:t>Σ</m:t>
                      </m:r>
                      <m:sSub>
                        <m:sSubPr>
                          <m:ctrlPr>
                            <a:rPr lang="en-AU" sz="2800" i="1">
                              <a:latin typeface="Cambria Math" panose="02040503050406030204" pitchFamily="18" charset="0"/>
                            </a:rPr>
                          </m:ctrlPr>
                        </m:sSubPr>
                        <m:e>
                          <m:r>
                            <a:rPr lang="en-AU" sz="2800" i="1">
                              <a:latin typeface="Cambria Math" panose="02040503050406030204" pitchFamily="18" charset="0"/>
                            </a:rPr>
                            <m:t>𝜏</m:t>
                          </m:r>
                        </m:e>
                        <m:sub>
                          <m:r>
                            <m:rPr>
                              <m:nor/>
                            </m:rPr>
                            <a:rPr lang="en-AU" sz="2800">
                              <a:latin typeface="Cambria Math" panose="02040503050406030204" pitchFamily="18" charset="0"/>
                            </a:rPr>
                            <m:t>acw</m:t>
                          </m:r>
                        </m:sub>
                      </m:sSub>
                    </m:oMath>
                  </m:oMathPara>
                </a14:m>
                <a:endParaRPr lang="en-AU" sz="2800" dirty="0"/>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𝜏</m:t>
                          </m:r>
                        </m:e>
                        <m:sub>
                          <m:r>
                            <m:rPr>
                              <m:nor/>
                            </m:rPr>
                            <a:rPr lang="en-AU" sz="2800" b="0" i="0" smtClean="0">
                              <a:latin typeface="Cambria Math" panose="02040503050406030204" pitchFamily="18" charset="0"/>
                            </a:rPr>
                            <m:t>d</m:t>
                          </m:r>
                        </m:sub>
                      </m:sSub>
                      <m:r>
                        <a:rPr lang="en-AU" sz="2800" b="0" i="1" smtClean="0">
                          <a:latin typeface="Cambria Math" panose="02040503050406030204" pitchFamily="18" charset="0"/>
                        </a:rPr>
                        <m:t>+</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𝜏</m:t>
                          </m:r>
                        </m:e>
                        <m:sub>
                          <m:r>
                            <m:rPr>
                              <m:nor/>
                            </m:rPr>
                            <a:rPr lang="en-AU" sz="2800" b="0" i="0" smtClean="0">
                              <a:latin typeface="Cambria Math" panose="02040503050406030204" pitchFamily="18" charset="0"/>
                            </a:rPr>
                            <m:t>s</m:t>
                          </m:r>
                        </m:sub>
                      </m:sSub>
                      <m:r>
                        <a:rPr lang="en-AU" sz="2800" b="0" i="1" smtClean="0">
                          <a:latin typeface="Cambria Math" panose="02040503050406030204" pitchFamily="18" charset="0"/>
                        </a:rPr>
                        <m:t>=</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𝜏</m:t>
                          </m:r>
                        </m:e>
                        <m:sub>
                          <m:r>
                            <m:rPr>
                              <m:nor/>
                            </m:rPr>
                            <a:rPr lang="en-AU" sz="2800" b="0" i="0" smtClean="0">
                              <a:latin typeface="Cambria Math" panose="02040503050406030204" pitchFamily="18" charset="0"/>
                            </a:rPr>
                            <m:t>m</m:t>
                          </m:r>
                        </m:sub>
                      </m:sSub>
                    </m:oMath>
                  </m:oMathPara>
                </a14:m>
                <a:endParaRPr lang="en-AU" sz="2800" dirty="0"/>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𝑟</m:t>
                          </m:r>
                        </m:e>
                        <m:sub>
                          <m:r>
                            <m:rPr>
                              <m:nor/>
                            </m:rPr>
                            <a:rPr lang="en-AU" sz="2800" b="0" i="0" smtClean="0">
                              <a:latin typeface="Cambria Math" panose="02040503050406030204" pitchFamily="18" charset="0"/>
                            </a:rPr>
                            <m:t>d</m:t>
                          </m:r>
                        </m:sub>
                      </m:sSub>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d</m:t>
                          </m:r>
                        </m:sub>
                      </m:sSub>
                      <m:r>
                        <a:rPr lang="en-AU" sz="2800" b="0" i="1" smtClean="0">
                          <a:latin typeface="Cambria Math" panose="02040503050406030204" pitchFamily="18" charset="0"/>
                        </a:rPr>
                        <m:t>+</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𝑟</m:t>
                          </m:r>
                        </m:e>
                        <m:sub>
                          <m:r>
                            <m:rPr>
                              <m:nor/>
                            </m:rPr>
                            <a:rPr lang="en-AU" sz="2800" b="0" i="0" smtClean="0">
                              <a:latin typeface="Cambria Math" panose="02040503050406030204" pitchFamily="18" charset="0"/>
                            </a:rPr>
                            <m:t>s</m:t>
                          </m:r>
                        </m:sub>
                      </m:sSub>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s</m:t>
                          </m:r>
                        </m:sub>
                      </m:sSub>
                      <m:r>
                        <a:rPr lang="en-AU" sz="2800" b="0" i="1" smtClean="0">
                          <a:latin typeface="Cambria Math" panose="02040503050406030204" pitchFamily="18" charset="0"/>
                        </a:rPr>
                        <m:t>=</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𝑟</m:t>
                          </m:r>
                        </m:e>
                        <m:sub>
                          <m:r>
                            <m:rPr>
                              <m:nor/>
                            </m:rPr>
                            <a:rPr lang="en-AU" sz="2800" b="0" i="0" smtClean="0">
                              <a:latin typeface="Cambria Math" panose="02040503050406030204" pitchFamily="18" charset="0"/>
                            </a:rPr>
                            <m:t>m</m:t>
                          </m:r>
                        </m:sub>
                      </m:sSub>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m</m:t>
                          </m:r>
                        </m:sub>
                      </m:sSub>
                    </m:oMath>
                  </m:oMathPara>
                </a14:m>
                <a:endParaRPr lang="en-AU" sz="2800" dirty="0"/>
              </a:p>
              <a:p>
                <a:pPr lvl="1"/>
                <a14:m>
                  <m:oMathPara xmlns:m="http://schemas.openxmlformats.org/officeDocument/2006/math">
                    <m:oMathParaPr>
                      <m:jc m:val="left"/>
                    </m:oMathParaPr>
                    <m:oMath xmlns:m="http://schemas.openxmlformats.org/officeDocument/2006/math">
                      <m:r>
                        <a:rPr lang="en-AU" sz="2800" b="0" i="1" smtClean="0">
                          <a:latin typeface="Cambria Math" panose="02040503050406030204" pitchFamily="18" charset="0"/>
                        </a:rPr>
                        <m:t>0.9</m:t>
                      </m:r>
                      <m:d>
                        <m:dPr>
                          <m:ctrlPr>
                            <a:rPr lang="en-AU" sz="2800" b="0" i="1" smtClean="0">
                              <a:latin typeface="Cambria Math" panose="02040503050406030204" pitchFamily="18" charset="0"/>
                            </a:rPr>
                          </m:ctrlPr>
                        </m:dPr>
                        <m:e>
                          <m:r>
                            <a:rPr lang="en-AU" sz="2800" b="0" i="1" smtClean="0">
                              <a:latin typeface="Cambria Math" panose="02040503050406030204" pitchFamily="18" charset="0"/>
                            </a:rPr>
                            <m:t>420</m:t>
                          </m:r>
                        </m:e>
                      </m:d>
                      <m:r>
                        <a:rPr lang="en-AU" sz="2800" b="0" i="1" smtClean="0">
                          <a:latin typeface="Cambria Math" panose="02040503050406030204" pitchFamily="18" charset="0"/>
                        </a:rPr>
                        <m:t>+1.8</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s</m:t>
                          </m:r>
                        </m:sub>
                      </m:sSub>
                      <m:r>
                        <a:rPr lang="en-AU" sz="2800" b="0" i="1" smtClean="0">
                          <a:latin typeface="Cambria Math" panose="02040503050406030204" pitchFamily="18" charset="0"/>
                        </a:rPr>
                        <m:t>=1.5</m:t>
                      </m:r>
                      <m:d>
                        <m:dPr>
                          <m:ctrlPr>
                            <a:rPr lang="en-AU" sz="2800" b="0" i="1" smtClean="0">
                              <a:latin typeface="Cambria Math" panose="02040503050406030204" pitchFamily="18" charset="0"/>
                            </a:rPr>
                          </m:ctrlPr>
                        </m:dPr>
                        <m:e>
                          <m:r>
                            <a:rPr lang="en-AU" sz="2800" b="0" i="1" smtClean="0">
                              <a:latin typeface="Cambria Math" panose="02040503050406030204" pitchFamily="18" charset="0"/>
                            </a:rPr>
                            <m:t>840</m:t>
                          </m:r>
                        </m:e>
                      </m:d>
                    </m:oMath>
                  </m:oMathPara>
                </a14:m>
                <a:endParaRPr lang="en-AU" sz="2800" dirty="0"/>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s</m:t>
                          </m:r>
                        </m:sub>
                      </m:sSub>
                      <m:r>
                        <a:rPr lang="en-AU" sz="2800" i="1">
                          <a:latin typeface="Cambria Math" panose="02040503050406030204" pitchFamily="18" charset="0"/>
                        </a:rPr>
                        <m:t>=</m:t>
                      </m:r>
                      <m:f>
                        <m:fPr>
                          <m:ctrlPr>
                            <a:rPr lang="en-AU" sz="2800" i="1" smtClean="0">
                              <a:latin typeface="Cambria Math" panose="02040503050406030204" pitchFamily="18" charset="0"/>
                            </a:rPr>
                          </m:ctrlPr>
                        </m:fPr>
                        <m:num>
                          <m:r>
                            <a:rPr lang="en-AU" sz="2800" i="1">
                              <a:latin typeface="Cambria Math" panose="02040503050406030204" pitchFamily="18" charset="0"/>
                            </a:rPr>
                            <m:t>1.5</m:t>
                          </m:r>
                          <m:d>
                            <m:dPr>
                              <m:ctrlPr>
                                <a:rPr lang="en-AU" sz="2800" i="1">
                                  <a:latin typeface="Cambria Math" panose="02040503050406030204" pitchFamily="18" charset="0"/>
                                </a:rPr>
                              </m:ctrlPr>
                            </m:dPr>
                            <m:e>
                              <m:r>
                                <a:rPr lang="en-AU" sz="2800" i="1">
                                  <a:latin typeface="Cambria Math" panose="02040503050406030204" pitchFamily="18" charset="0"/>
                                </a:rPr>
                                <m:t>840</m:t>
                              </m:r>
                            </m:e>
                          </m:d>
                          <m:r>
                            <a:rPr lang="en-AU" sz="2800" i="1">
                              <a:latin typeface="Cambria Math" panose="02040503050406030204" pitchFamily="18" charset="0"/>
                            </a:rPr>
                            <m:t>−0.9</m:t>
                          </m:r>
                          <m:d>
                            <m:dPr>
                              <m:ctrlPr>
                                <a:rPr lang="en-AU" sz="2800" i="1">
                                  <a:latin typeface="Cambria Math" panose="02040503050406030204" pitchFamily="18" charset="0"/>
                                </a:rPr>
                              </m:ctrlPr>
                            </m:dPr>
                            <m:e>
                              <m:r>
                                <a:rPr lang="en-AU" sz="2800" i="1">
                                  <a:latin typeface="Cambria Math" panose="02040503050406030204" pitchFamily="18" charset="0"/>
                                </a:rPr>
                                <m:t>420</m:t>
                              </m:r>
                            </m:e>
                          </m:d>
                        </m:num>
                        <m:den>
                          <m:r>
                            <a:rPr lang="en-AU" sz="2800" b="0" i="1" smtClean="0">
                              <a:latin typeface="Cambria Math" panose="02040503050406030204" pitchFamily="18" charset="0"/>
                            </a:rPr>
                            <m:t>1.8</m:t>
                          </m:r>
                        </m:den>
                      </m:f>
                    </m:oMath>
                  </m:oMathPara>
                </a14:m>
                <a:endParaRPr lang="en-AU" sz="2800" dirty="0"/>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s</m:t>
                          </m:r>
                        </m:sub>
                      </m:sSub>
                      <m:r>
                        <a:rPr lang="en-AU" sz="2800" b="0" i="1" smtClean="0">
                          <a:latin typeface="Cambria Math" panose="02040503050406030204" pitchFamily="18" charset="0"/>
                        </a:rPr>
                        <m:t>=490 </m:t>
                      </m:r>
                      <m:r>
                        <m:rPr>
                          <m:nor/>
                        </m:rPr>
                        <a:rPr lang="en-AU" sz="2800" b="0" i="0" smtClean="0">
                          <a:latin typeface="Cambria Math" panose="02040503050406030204" pitchFamily="18" charset="0"/>
                        </a:rPr>
                        <m:t>N</m:t>
                      </m:r>
                    </m:oMath>
                  </m:oMathPara>
                </a14:m>
                <a:endParaRPr lang="en-AU" sz="2800" dirty="0"/>
              </a:p>
            </p:txBody>
          </p:sp>
        </mc:Choice>
        <mc:Fallback xmlns="">
          <p:sp>
            <p:nvSpPr>
              <p:cNvPr id="2" name="TextBox 1"/>
              <p:cNvSpPr txBox="1">
                <a:spLocks noRot="1" noChangeAspect="1" noMove="1" noResize="1" noEditPoints="1" noAdjustHandles="1" noChangeArrowheads="1" noChangeShapeType="1" noTextEdit="1"/>
              </p:cNvSpPr>
              <p:nvPr/>
            </p:nvSpPr>
            <p:spPr>
              <a:xfrm>
                <a:off x="-1" y="584775"/>
                <a:ext cx="9150532" cy="5729838"/>
              </a:xfrm>
              <a:prstGeom prst="rect">
                <a:avLst/>
              </a:prstGeom>
              <a:blipFill>
                <a:blip r:embed="rId3"/>
                <a:stretch>
                  <a:fillRect l="-1332" t="-1064" r="-866"/>
                </a:stretch>
              </a:blipFill>
            </p:spPr>
            <p:txBody>
              <a:bodyPr/>
              <a:lstStyle/>
              <a:p>
                <a:r>
                  <a:rPr lang="en-AU">
                    <a:noFill/>
                  </a:rPr>
                  <a:t> </a:t>
                </a:r>
              </a:p>
            </p:txBody>
          </p:sp>
        </mc:Fallback>
      </mc:AlternateContent>
      <p:pic>
        <p:nvPicPr>
          <p:cNvPr id="6" name="Graphic 5">
            <a:extLst>
              <a:ext uri="{FF2B5EF4-FFF2-40B4-BE49-F238E27FC236}">
                <a16:creationId xmlns:a16="http://schemas.microsoft.com/office/drawing/2014/main" id="{E2C7925C-D67F-779B-DDAB-7DBA17B310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84078" y="2625896"/>
            <a:ext cx="6407922" cy="3643721"/>
          </a:xfrm>
          <a:prstGeom prst="rect">
            <a:avLst/>
          </a:prstGeom>
        </p:spPr>
      </p:pic>
    </p:spTree>
    <p:extLst>
      <p:ext uri="{BB962C8B-B14F-4D97-AF65-F5344CB8AC3E}">
        <p14:creationId xmlns:p14="http://schemas.microsoft.com/office/powerpoint/2010/main" val="172828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281803"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3200" b="1" dirty="0">
                <a:solidFill>
                  <a:prstClr val="white"/>
                </a:solidFill>
                <a:latin typeface="Calibri" panose="020F0502020204030204"/>
              </a:rPr>
              <a:t>Example #3</a:t>
            </a:r>
            <a:endPar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extBox 1"/>
          <p:cNvSpPr txBox="1"/>
          <p:nvPr/>
        </p:nvSpPr>
        <p:spPr>
          <a:xfrm>
            <a:off x="-2" y="584775"/>
            <a:ext cx="10901917" cy="954107"/>
          </a:xfrm>
          <a:prstGeom prst="rect">
            <a:avLst/>
          </a:prstGeom>
          <a:noFill/>
        </p:spPr>
        <p:txBody>
          <a:bodyPr wrap="square" rtlCol="0">
            <a:spAutoFit/>
          </a:bodyPr>
          <a:lstStyle/>
          <a:p>
            <a:r>
              <a:rPr lang="en-AU" sz="2800" dirty="0"/>
              <a:t>What are the forces </a:t>
            </a:r>
            <a:r>
              <a:rPr lang="en-AU" sz="2800" i="1" dirty="0"/>
              <a:t>F</a:t>
            </a:r>
            <a:r>
              <a:rPr lang="en-AU" sz="2800" baseline="-25000" dirty="0"/>
              <a:t>1</a:t>
            </a:r>
            <a:r>
              <a:rPr lang="en-AU" sz="2800" dirty="0"/>
              <a:t> and </a:t>
            </a:r>
            <a:r>
              <a:rPr lang="en-AU" sz="2800" i="1" dirty="0"/>
              <a:t>F</a:t>
            </a:r>
            <a:r>
              <a:rPr lang="en-AU" sz="2800" baseline="-25000" dirty="0"/>
              <a:t>2</a:t>
            </a:r>
            <a:r>
              <a:rPr lang="en-AU" sz="2800" dirty="0"/>
              <a:t> that the supports exert on the 25.0 kg diving board shown in the diagram below when a 45.0 kg girl stands at its end?</a:t>
            </a:r>
          </a:p>
        </p:txBody>
      </p:sp>
      <p:pic>
        <p:nvPicPr>
          <p:cNvPr id="5" name="Graphic 4">
            <a:extLst>
              <a:ext uri="{FF2B5EF4-FFF2-40B4-BE49-F238E27FC236}">
                <a16:creationId xmlns:a16="http://schemas.microsoft.com/office/drawing/2014/main" id="{65848323-9F8F-D85D-9BEB-9C1C4A12A1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4799" y="1894811"/>
            <a:ext cx="10082401" cy="4378414"/>
          </a:xfrm>
          <a:prstGeom prst="rect">
            <a:avLst/>
          </a:prstGeom>
        </p:spPr>
      </p:pic>
    </p:spTree>
    <p:extLst>
      <p:ext uri="{BB962C8B-B14F-4D97-AF65-F5344CB8AC3E}">
        <p14:creationId xmlns:p14="http://schemas.microsoft.com/office/powerpoint/2010/main" val="2545524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281803"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3200" b="1" dirty="0">
                <a:solidFill>
                  <a:prstClr val="white"/>
                </a:solidFill>
                <a:latin typeface="Calibri" panose="020F0502020204030204"/>
              </a:rPr>
              <a:t>Example #3</a:t>
            </a:r>
            <a:endPar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2" name="TextBox 1"/>
              <p:cNvSpPr txBox="1"/>
              <p:nvPr/>
            </p:nvSpPr>
            <p:spPr>
              <a:xfrm>
                <a:off x="-2" y="584775"/>
                <a:ext cx="10901917" cy="5937266"/>
              </a:xfrm>
              <a:prstGeom prst="rect">
                <a:avLst/>
              </a:prstGeom>
              <a:noFill/>
            </p:spPr>
            <p:txBody>
              <a:bodyPr wrap="square" rtlCol="0">
                <a:spAutoFit/>
              </a:bodyPr>
              <a:lstStyle/>
              <a:p>
                <a:r>
                  <a:rPr lang="en-AU" sz="2800" dirty="0"/>
                  <a:t>What are the forces </a:t>
                </a:r>
                <a:r>
                  <a:rPr lang="en-AU" sz="2800" i="1" dirty="0"/>
                  <a:t>F</a:t>
                </a:r>
                <a:r>
                  <a:rPr lang="en-AU" sz="2800" baseline="-25000" dirty="0"/>
                  <a:t>1</a:t>
                </a:r>
                <a:r>
                  <a:rPr lang="en-AU" sz="2800" dirty="0"/>
                  <a:t> and </a:t>
                </a:r>
                <a:r>
                  <a:rPr lang="en-AU" sz="2800" i="1" dirty="0"/>
                  <a:t>F</a:t>
                </a:r>
                <a:r>
                  <a:rPr lang="en-AU" sz="2800" baseline="-25000" dirty="0"/>
                  <a:t>2</a:t>
                </a:r>
                <a:r>
                  <a:rPr lang="en-AU" sz="2800" dirty="0"/>
                  <a:t> that the supports exert on the 25.0 kg diving board shown in the diagram below when a 45.0 kg girl stands at its end?</a:t>
                </a:r>
              </a:p>
              <a:p>
                <a:endParaRPr lang="en-AU" sz="2800" dirty="0"/>
              </a:p>
              <a:p>
                <a:r>
                  <a:rPr lang="en-AU" sz="2800" dirty="0"/>
                  <a:t>Finding weights of objects with known masses:</a:t>
                </a:r>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girl</m:t>
                          </m:r>
                        </m:sub>
                      </m:sSub>
                      <m:r>
                        <a:rPr lang="en-AU" sz="2800" b="0" i="1" smtClean="0">
                          <a:latin typeface="Cambria Math" panose="02040503050406030204" pitchFamily="18" charset="0"/>
                        </a:rPr>
                        <m:t>=</m:t>
                      </m:r>
                      <m:r>
                        <a:rPr lang="en-AU" sz="2800" b="0" i="1" smtClean="0">
                          <a:latin typeface="Cambria Math" panose="02040503050406030204" pitchFamily="18" charset="0"/>
                        </a:rPr>
                        <m:t>𝑚𝑔</m:t>
                      </m:r>
                      <m:r>
                        <a:rPr lang="en-AU" sz="2800" b="0" i="1" smtClean="0">
                          <a:latin typeface="Cambria Math" panose="02040503050406030204" pitchFamily="18" charset="0"/>
                        </a:rPr>
                        <m:t>=45</m:t>
                      </m:r>
                      <m:d>
                        <m:dPr>
                          <m:ctrlPr>
                            <a:rPr lang="en-AU" sz="2800" b="0" i="1" smtClean="0">
                              <a:latin typeface="Cambria Math" panose="02040503050406030204" pitchFamily="18" charset="0"/>
                            </a:rPr>
                          </m:ctrlPr>
                        </m:dPr>
                        <m:e>
                          <m:r>
                            <a:rPr lang="en-AU" sz="2800" b="0" i="1" smtClean="0">
                              <a:latin typeface="Cambria Math" panose="02040503050406030204" pitchFamily="18" charset="0"/>
                            </a:rPr>
                            <m:t>9.8</m:t>
                          </m:r>
                        </m:e>
                      </m:d>
                      <m:r>
                        <a:rPr lang="en-AU" sz="2800" b="0" i="1" smtClean="0">
                          <a:latin typeface="Cambria Math" panose="02040503050406030204" pitchFamily="18" charset="0"/>
                        </a:rPr>
                        <m:t>=441 </m:t>
                      </m:r>
                      <m:r>
                        <m:rPr>
                          <m:nor/>
                        </m:rPr>
                        <a:rPr lang="en-AU" sz="2800" b="0" i="0" smtClean="0">
                          <a:latin typeface="Cambria Math" panose="02040503050406030204" pitchFamily="18" charset="0"/>
                        </a:rPr>
                        <m:t>N</m:t>
                      </m:r>
                    </m:oMath>
                  </m:oMathPara>
                </a14:m>
                <a:endParaRPr lang="en-AU" sz="2800" b="0" dirty="0"/>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board</m:t>
                          </m:r>
                        </m:sub>
                      </m:sSub>
                      <m:r>
                        <a:rPr lang="en-AU" sz="2800" b="0" i="1" smtClean="0">
                          <a:latin typeface="Cambria Math" panose="02040503050406030204" pitchFamily="18" charset="0"/>
                        </a:rPr>
                        <m:t>=25</m:t>
                      </m:r>
                      <m:d>
                        <m:dPr>
                          <m:ctrlPr>
                            <a:rPr lang="en-AU" sz="2800" b="0" i="1" smtClean="0">
                              <a:latin typeface="Cambria Math" panose="02040503050406030204" pitchFamily="18" charset="0"/>
                            </a:rPr>
                          </m:ctrlPr>
                        </m:dPr>
                        <m:e>
                          <m:r>
                            <a:rPr lang="en-AU" sz="2800" b="0" i="1" smtClean="0">
                              <a:latin typeface="Cambria Math" panose="02040503050406030204" pitchFamily="18" charset="0"/>
                            </a:rPr>
                            <m:t>9.8</m:t>
                          </m:r>
                        </m:e>
                      </m:d>
                      <m:r>
                        <a:rPr lang="en-AU" sz="2800" b="0" i="1" smtClean="0">
                          <a:latin typeface="Cambria Math" panose="02040503050406030204" pitchFamily="18" charset="0"/>
                        </a:rPr>
                        <m:t>=245 </m:t>
                      </m:r>
                      <m:r>
                        <m:rPr>
                          <m:nor/>
                        </m:rPr>
                        <a:rPr lang="en-AU" sz="2800" b="0" i="0" smtClean="0">
                          <a:latin typeface="Cambria Math" panose="02040503050406030204" pitchFamily="18" charset="0"/>
                        </a:rPr>
                        <m:t>N</m:t>
                      </m:r>
                    </m:oMath>
                  </m:oMathPara>
                </a14:m>
                <a:endParaRPr lang="en-AU" sz="2800" dirty="0"/>
              </a:p>
              <a:p>
                <a:endParaRPr lang="en-AU" sz="2800" dirty="0"/>
              </a:p>
              <a:p>
                <a:r>
                  <a:rPr lang="en-AU" sz="2800" dirty="0"/>
                  <a:t>Taking moments about F</a:t>
                </a:r>
                <a:r>
                  <a:rPr lang="en-AU" sz="2800" baseline="-25000" dirty="0"/>
                  <a:t>2</a:t>
                </a:r>
                <a:r>
                  <a:rPr lang="en-AU" sz="2800" dirty="0"/>
                  <a:t> (which, </a:t>
                </a:r>
                <a:br>
                  <a:rPr lang="en-AU" sz="2800" dirty="0"/>
                </a:br>
                <a:r>
                  <a:rPr lang="en-AU" sz="2800" dirty="0"/>
                  <a:t>conveniently, allows us to ignore it):</a:t>
                </a:r>
              </a:p>
              <a:p>
                <a:pPr lvl="1"/>
                <a14:m>
                  <m:oMathPara xmlns:m="http://schemas.openxmlformats.org/officeDocument/2006/math">
                    <m:oMathParaPr>
                      <m:jc m:val="left"/>
                    </m:oMathParaPr>
                    <m:oMath xmlns:m="http://schemas.openxmlformats.org/officeDocument/2006/math">
                      <m:r>
                        <m:rPr>
                          <m:sty m:val="p"/>
                        </m:rPr>
                        <a:rPr lang="en-AU" sz="2800">
                          <a:latin typeface="Cambria Math" panose="02040503050406030204" pitchFamily="18" charset="0"/>
                        </a:rPr>
                        <m:t>Σ</m:t>
                      </m:r>
                      <m:sSub>
                        <m:sSubPr>
                          <m:ctrlPr>
                            <a:rPr lang="en-AU" sz="2800" i="1">
                              <a:latin typeface="Cambria Math" panose="02040503050406030204" pitchFamily="18" charset="0"/>
                            </a:rPr>
                          </m:ctrlPr>
                        </m:sSubPr>
                        <m:e>
                          <m:r>
                            <a:rPr lang="en-AU" sz="2800" i="1">
                              <a:latin typeface="Cambria Math" panose="02040503050406030204" pitchFamily="18" charset="0"/>
                            </a:rPr>
                            <m:t>𝜏</m:t>
                          </m:r>
                        </m:e>
                        <m:sub>
                          <m:r>
                            <m:rPr>
                              <m:nor/>
                            </m:rPr>
                            <a:rPr lang="en-AU" sz="2800">
                              <a:latin typeface="Cambria Math" panose="02040503050406030204" pitchFamily="18" charset="0"/>
                            </a:rPr>
                            <m:t>cw</m:t>
                          </m:r>
                        </m:sub>
                      </m:sSub>
                      <m:r>
                        <a:rPr lang="en-AU" sz="2800" i="1">
                          <a:latin typeface="Cambria Math" panose="02040503050406030204" pitchFamily="18" charset="0"/>
                        </a:rPr>
                        <m:t>=</m:t>
                      </m:r>
                      <m:r>
                        <m:rPr>
                          <m:sty m:val="p"/>
                        </m:rPr>
                        <a:rPr lang="en-AU" sz="2800">
                          <a:latin typeface="Cambria Math" panose="02040503050406030204" pitchFamily="18" charset="0"/>
                        </a:rPr>
                        <m:t>Σ</m:t>
                      </m:r>
                      <m:sSub>
                        <m:sSubPr>
                          <m:ctrlPr>
                            <a:rPr lang="en-AU" sz="2800" i="1">
                              <a:latin typeface="Cambria Math" panose="02040503050406030204" pitchFamily="18" charset="0"/>
                            </a:rPr>
                          </m:ctrlPr>
                        </m:sSubPr>
                        <m:e>
                          <m:r>
                            <a:rPr lang="en-AU" sz="2800" i="1">
                              <a:latin typeface="Cambria Math" panose="02040503050406030204" pitchFamily="18" charset="0"/>
                            </a:rPr>
                            <m:t>𝜏</m:t>
                          </m:r>
                        </m:e>
                        <m:sub>
                          <m:r>
                            <m:rPr>
                              <m:nor/>
                            </m:rPr>
                            <a:rPr lang="en-AU" sz="2800">
                              <a:latin typeface="Cambria Math" panose="02040503050406030204" pitchFamily="18" charset="0"/>
                            </a:rPr>
                            <m:t>acw</m:t>
                          </m:r>
                        </m:sub>
                      </m:sSub>
                    </m:oMath>
                  </m:oMathPara>
                </a14:m>
                <a:endParaRPr lang="en-AU" sz="2800" dirty="0"/>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𝜏</m:t>
                          </m:r>
                        </m:e>
                        <m:sub>
                          <m:r>
                            <m:rPr>
                              <m:nor/>
                            </m:rPr>
                            <a:rPr lang="en-AU" sz="2800" b="0" i="0" smtClean="0">
                              <a:latin typeface="Cambria Math" panose="02040503050406030204" pitchFamily="18" charset="0"/>
                            </a:rPr>
                            <m:t>board</m:t>
                          </m:r>
                        </m:sub>
                      </m:sSub>
                      <m:r>
                        <a:rPr lang="en-AU" sz="2800" b="0" i="1" smtClean="0">
                          <a:latin typeface="Cambria Math" panose="02040503050406030204" pitchFamily="18" charset="0"/>
                        </a:rPr>
                        <m:t>+</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𝜏</m:t>
                          </m:r>
                        </m:e>
                        <m:sub>
                          <m:r>
                            <m:rPr>
                              <m:nor/>
                            </m:rPr>
                            <a:rPr lang="en-AU" sz="2800" b="0" i="0" smtClean="0">
                              <a:latin typeface="Cambria Math" panose="02040503050406030204" pitchFamily="18" charset="0"/>
                            </a:rPr>
                            <m:t>girl</m:t>
                          </m:r>
                        </m:sub>
                      </m:sSub>
                      <m:r>
                        <a:rPr lang="en-AU" sz="2800" b="0" i="1" smtClean="0">
                          <a:latin typeface="Cambria Math" panose="02040503050406030204" pitchFamily="18" charset="0"/>
                        </a:rPr>
                        <m:t>=</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𝜏</m:t>
                          </m:r>
                        </m:e>
                        <m:sub>
                          <m:sSub>
                            <m:sSubPr>
                              <m:ctrlPr>
                                <a:rPr lang="en-AU" sz="2800" b="0" i="1" smtClean="0">
                                  <a:latin typeface="Cambria Math" panose="02040503050406030204" pitchFamily="18" charset="0"/>
                                </a:rPr>
                              </m:ctrlPr>
                            </m:sSubPr>
                            <m:e>
                              <m:r>
                                <m:rPr>
                                  <m:nor/>
                                </m:rPr>
                                <a:rPr lang="en-AU" sz="2800" b="0" i="0" smtClean="0">
                                  <a:latin typeface="Cambria Math" panose="02040503050406030204" pitchFamily="18" charset="0"/>
                                </a:rPr>
                                <m:t>F</m:t>
                              </m:r>
                            </m:e>
                            <m:sub>
                              <m:r>
                                <a:rPr lang="en-AU" sz="2800" b="0" i="1" smtClean="0">
                                  <a:latin typeface="Cambria Math" panose="02040503050406030204" pitchFamily="18" charset="0"/>
                                </a:rPr>
                                <m:t>1</m:t>
                              </m:r>
                            </m:sub>
                          </m:sSub>
                        </m:sub>
                      </m:sSub>
                    </m:oMath>
                  </m:oMathPara>
                </a14:m>
                <a:endParaRPr lang="en-AU" sz="2800" dirty="0"/>
              </a:p>
              <a:p>
                <a:pPr lvl="1"/>
                <a14:m>
                  <m:oMathPara xmlns:m="http://schemas.openxmlformats.org/officeDocument/2006/math">
                    <m:oMathParaPr>
                      <m:jc m:val="left"/>
                    </m:oMathParaPr>
                    <m:oMath xmlns:m="http://schemas.openxmlformats.org/officeDocument/2006/math">
                      <m:r>
                        <a:rPr lang="en-AU" sz="2800" b="0" i="1" smtClean="0">
                          <a:latin typeface="Cambria Math" panose="02040503050406030204" pitchFamily="18" charset="0"/>
                        </a:rPr>
                        <m:t>1</m:t>
                      </m:r>
                      <m:d>
                        <m:dPr>
                          <m:ctrlPr>
                            <a:rPr lang="en-AU" sz="2800" b="0" i="1" smtClean="0">
                              <a:latin typeface="Cambria Math" panose="02040503050406030204" pitchFamily="18" charset="0"/>
                            </a:rPr>
                          </m:ctrlPr>
                        </m:dPr>
                        <m:e>
                          <m:r>
                            <a:rPr lang="en-AU" sz="2800" b="0" i="1" smtClean="0">
                              <a:latin typeface="Cambria Math" panose="02040503050406030204" pitchFamily="18" charset="0"/>
                            </a:rPr>
                            <m:t>245</m:t>
                          </m:r>
                        </m:e>
                      </m:d>
                      <m:r>
                        <a:rPr lang="en-AU" sz="2800" b="0" i="1" smtClean="0">
                          <a:latin typeface="Cambria Math" panose="02040503050406030204" pitchFamily="18" charset="0"/>
                        </a:rPr>
                        <m:t>+4</m:t>
                      </m:r>
                      <m:d>
                        <m:dPr>
                          <m:ctrlPr>
                            <a:rPr lang="en-AU" sz="2800" b="0" i="1" smtClean="0">
                              <a:latin typeface="Cambria Math" panose="02040503050406030204" pitchFamily="18" charset="0"/>
                            </a:rPr>
                          </m:ctrlPr>
                        </m:dPr>
                        <m:e>
                          <m:r>
                            <a:rPr lang="en-AU" sz="2800" b="0" i="1" smtClean="0">
                              <a:latin typeface="Cambria Math" panose="02040503050406030204" pitchFamily="18" charset="0"/>
                            </a:rPr>
                            <m:t>441</m:t>
                          </m:r>
                        </m:e>
                      </m:d>
                      <m:r>
                        <a:rPr lang="en-AU" sz="2800" b="0" i="1" smtClean="0">
                          <a:latin typeface="Cambria Math" panose="02040503050406030204" pitchFamily="18" charset="0"/>
                        </a:rPr>
                        <m:t>=2</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a:rPr lang="en-AU" sz="2800" b="0" i="1" smtClean="0">
                              <a:latin typeface="Cambria Math" panose="02040503050406030204" pitchFamily="18" charset="0"/>
                            </a:rPr>
                            <m:t>1</m:t>
                          </m:r>
                        </m:sub>
                      </m:sSub>
                    </m:oMath>
                  </m:oMathPara>
                </a14:m>
                <a:endParaRPr lang="en-AU" sz="2800" b="0" dirty="0"/>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a:rPr lang="en-AU" sz="2800" b="0" i="1" smtClean="0">
                              <a:latin typeface="Cambria Math" panose="02040503050406030204" pitchFamily="18" charset="0"/>
                            </a:rPr>
                            <m:t>1</m:t>
                          </m:r>
                        </m:sub>
                      </m:sSub>
                      <m:r>
                        <a:rPr lang="en-AU" sz="2800" b="0" i="1" smtClean="0">
                          <a:latin typeface="Cambria Math" panose="02040503050406030204" pitchFamily="18" charset="0"/>
                        </a:rPr>
                        <m:t>=1004.5 </m:t>
                      </m:r>
                      <m:r>
                        <m:rPr>
                          <m:nor/>
                        </m:rPr>
                        <a:rPr lang="en-AU" sz="2800" b="0" i="0" smtClean="0">
                          <a:latin typeface="Cambria Math" panose="02040503050406030204" pitchFamily="18" charset="0"/>
                        </a:rPr>
                        <m:t>N</m:t>
                      </m:r>
                      <m:r>
                        <a:rPr lang="en-AU" sz="2800" b="0" i="1" smtClean="0">
                          <a:latin typeface="Cambria Math" panose="02040503050406030204" pitchFamily="18" charset="0"/>
                        </a:rPr>
                        <m:t>=1.00×</m:t>
                      </m:r>
                      <m:sSup>
                        <m:sSupPr>
                          <m:ctrlPr>
                            <a:rPr lang="en-AU" sz="2800" b="0" i="1" smtClean="0">
                              <a:latin typeface="Cambria Math" panose="02040503050406030204" pitchFamily="18" charset="0"/>
                            </a:rPr>
                          </m:ctrlPr>
                        </m:sSupPr>
                        <m:e>
                          <m:r>
                            <a:rPr lang="en-AU" sz="2800" b="0" i="1" smtClean="0">
                              <a:latin typeface="Cambria Math" panose="02040503050406030204" pitchFamily="18" charset="0"/>
                            </a:rPr>
                            <m:t>10</m:t>
                          </m:r>
                        </m:e>
                        <m:sup>
                          <m:r>
                            <a:rPr lang="en-AU" sz="2800" b="0" i="1" smtClean="0">
                              <a:latin typeface="Cambria Math" panose="02040503050406030204" pitchFamily="18" charset="0"/>
                            </a:rPr>
                            <m:t>3</m:t>
                          </m:r>
                        </m:sup>
                      </m:sSup>
                      <m:r>
                        <a:rPr lang="en-AU" sz="2800" b="0" i="1" smtClean="0">
                          <a:latin typeface="Cambria Math" panose="02040503050406030204" pitchFamily="18" charset="0"/>
                        </a:rPr>
                        <m:t> </m:t>
                      </m:r>
                      <m:r>
                        <m:rPr>
                          <m:nor/>
                        </m:rPr>
                        <a:rPr lang="en-AU" sz="2800" b="0" i="0" smtClean="0">
                          <a:latin typeface="Cambria Math" panose="02040503050406030204" pitchFamily="18" charset="0"/>
                        </a:rPr>
                        <m:t>N</m:t>
                      </m:r>
                      <m:r>
                        <m:rPr>
                          <m:nor/>
                        </m:rPr>
                        <a:rPr lang="en-AU" sz="2800" b="0" i="0" smtClean="0">
                          <a:latin typeface="Cambria Math" panose="02040503050406030204" pitchFamily="18" charset="0"/>
                        </a:rPr>
                        <m:t> </m:t>
                      </m:r>
                      <m:r>
                        <m:rPr>
                          <m:nor/>
                        </m:rPr>
                        <a:rPr lang="en-AU" sz="2800" b="0" i="0" smtClean="0">
                          <a:latin typeface="Cambria Math" panose="02040503050406030204" pitchFamily="18" charset="0"/>
                        </a:rPr>
                        <m:t>down</m:t>
                      </m:r>
                    </m:oMath>
                  </m:oMathPara>
                </a14:m>
                <a:endParaRPr lang="en-AU" sz="2800" dirty="0"/>
              </a:p>
            </p:txBody>
          </p:sp>
        </mc:Choice>
        <mc:Fallback xmlns="">
          <p:sp>
            <p:nvSpPr>
              <p:cNvPr id="2" name="TextBox 1"/>
              <p:cNvSpPr txBox="1">
                <a:spLocks noRot="1" noChangeAspect="1" noMove="1" noResize="1" noEditPoints="1" noAdjustHandles="1" noChangeArrowheads="1" noChangeShapeType="1" noTextEdit="1"/>
              </p:cNvSpPr>
              <p:nvPr/>
            </p:nvSpPr>
            <p:spPr>
              <a:xfrm>
                <a:off x="-2" y="584775"/>
                <a:ext cx="10901917" cy="5937266"/>
              </a:xfrm>
              <a:prstGeom prst="rect">
                <a:avLst/>
              </a:prstGeom>
              <a:blipFill>
                <a:blip r:embed="rId3"/>
                <a:stretch>
                  <a:fillRect l="-1119" t="-1027" r="-1734"/>
                </a:stretch>
              </a:blipFill>
            </p:spPr>
            <p:txBody>
              <a:bodyPr/>
              <a:lstStyle/>
              <a:p>
                <a:r>
                  <a:rPr lang="en-AU">
                    <a:noFill/>
                  </a:rPr>
                  <a:t> </a:t>
                </a:r>
              </a:p>
            </p:txBody>
          </p:sp>
        </mc:Fallback>
      </mc:AlternateContent>
      <p:pic>
        <p:nvPicPr>
          <p:cNvPr id="5" name="Graphic 4">
            <a:extLst>
              <a:ext uri="{FF2B5EF4-FFF2-40B4-BE49-F238E27FC236}">
                <a16:creationId xmlns:a16="http://schemas.microsoft.com/office/drawing/2014/main" id="{65848323-9F8F-D85D-9BEB-9C1C4A12A1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698381" y="2778757"/>
            <a:ext cx="6493619" cy="2819937"/>
          </a:xfrm>
          <a:prstGeom prst="rect">
            <a:avLst/>
          </a:prstGeom>
        </p:spPr>
      </p:pic>
    </p:spTree>
    <p:extLst>
      <p:ext uri="{BB962C8B-B14F-4D97-AF65-F5344CB8AC3E}">
        <p14:creationId xmlns:p14="http://schemas.microsoft.com/office/powerpoint/2010/main" val="62398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281803"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3200" b="1" dirty="0">
                <a:solidFill>
                  <a:prstClr val="white"/>
                </a:solidFill>
                <a:latin typeface="Calibri" panose="020F0502020204030204"/>
              </a:rPr>
              <a:t>Example #3</a:t>
            </a:r>
            <a:endPar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2" name="TextBox 1"/>
              <p:cNvSpPr txBox="1"/>
              <p:nvPr/>
            </p:nvSpPr>
            <p:spPr>
              <a:xfrm>
                <a:off x="-2" y="584775"/>
                <a:ext cx="10901917" cy="3214854"/>
              </a:xfrm>
              <a:prstGeom prst="rect">
                <a:avLst/>
              </a:prstGeom>
              <a:noFill/>
            </p:spPr>
            <p:txBody>
              <a:bodyPr wrap="square" rtlCol="0">
                <a:spAutoFit/>
              </a:bodyPr>
              <a:lstStyle/>
              <a:p>
                <a:r>
                  <a:rPr lang="en-AU" sz="2800" dirty="0"/>
                  <a:t>What are the forces </a:t>
                </a:r>
                <a:r>
                  <a:rPr lang="en-AU" sz="2800" i="1" dirty="0"/>
                  <a:t>F</a:t>
                </a:r>
                <a:r>
                  <a:rPr lang="en-AU" sz="2800" baseline="-25000" dirty="0"/>
                  <a:t>1</a:t>
                </a:r>
                <a:r>
                  <a:rPr lang="en-AU" sz="2800" dirty="0"/>
                  <a:t> and </a:t>
                </a:r>
                <a:r>
                  <a:rPr lang="en-AU" sz="2800" i="1" dirty="0"/>
                  <a:t>F</a:t>
                </a:r>
                <a:r>
                  <a:rPr lang="en-AU" sz="2800" baseline="-25000" dirty="0"/>
                  <a:t>2</a:t>
                </a:r>
                <a:r>
                  <a:rPr lang="en-AU" sz="2800" dirty="0"/>
                  <a:t> that the supports exert on the 25.0 kg diving board shown in the diagram below when a 45.0 kg girl stands at its end?</a:t>
                </a:r>
              </a:p>
              <a:p>
                <a:endParaRPr lang="en-AU" sz="2800" dirty="0"/>
              </a:p>
              <a:p>
                <a:r>
                  <a:rPr lang="en-AU" sz="2800" dirty="0"/>
                  <a:t>Considering translational equilibrium:</a:t>
                </a:r>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a:rPr lang="en-AU" sz="2800" b="0" i="1" smtClean="0">
                              <a:latin typeface="Cambria Math" panose="02040503050406030204" pitchFamily="18" charset="0"/>
                            </a:rPr>
                            <m:t>2</m:t>
                          </m:r>
                        </m:sub>
                      </m:sSub>
                      <m:r>
                        <a:rPr lang="en-AU" sz="2800" b="0" i="1" smtClean="0">
                          <a:latin typeface="Cambria Math" panose="02040503050406030204" pitchFamily="18" charset="0"/>
                        </a:rPr>
                        <m:t>=</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a:rPr lang="en-AU" sz="2800" b="0" i="1" smtClean="0">
                              <a:latin typeface="Cambria Math" panose="02040503050406030204" pitchFamily="18" charset="0"/>
                            </a:rPr>
                            <m:t>1</m:t>
                          </m:r>
                        </m:sub>
                      </m:sSub>
                      <m:r>
                        <a:rPr lang="en-AU" sz="2800" b="0" i="1" smtClean="0">
                          <a:latin typeface="Cambria Math" panose="02040503050406030204" pitchFamily="18" charset="0"/>
                        </a:rPr>
                        <m:t>+</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board</m:t>
                          </m:r>
                        </m:sub>
                      </m:sSub>
                      <m:r>
                        <a:rPr lang="en-AU" sz="2800" b="0" i="1" smtClean="0">
                          <a:latin typeface="Cambria Math" panose="02040503050406030204" pitchFamily="18" charset="0"/>
                        </a:rPr>
                        <m:t>+</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girl</m:t>
                          </m:r>
                        </m:sub>
                      </m:sSub>
                    </m:oMath>
                  </m:oMathPara>
                </a14:m>
                <a:endParaRPr lang="en-AU" sz="2800" dirty="0"/>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a:rPr lang="en-AU" sz="2800" b="0" i="1" smtClean="0">
                              <a:latin typeface="Cambria Math" panose="02040503050406030204" pitchFamily="18" charset="0"/>
                            </a:rPr>
                            <m:t>2</m:t>
                          </m:r>
                        </m:sub>
                      </m:sSub>
                      <m:r>
                        <a:rPr lang="en-AU" sz="2800" b="0" i="1" smtClean="0">
                          <a:latin typeface="Cambria Math" panose="02040503050406030204" pitchFamily="18" charset="0"/>
                        </a:rPr>
                        <m:t>=1004.5+245+441</m:t>
                      </m:r>
                    </m:oMath>
                  </m:oMathPara>
                </a14:m>
                <a:endParaRPr lang="en-AU" sz="2800" dirty="0"/>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a:rPr lang="en-AU" sz="2800" b="0" i="1" smtClean="0">
                              <a:latin typeface="Cambria Math" panose="02040503050406030204" pitchFamily="18" charset="0"/>
                            </a:rPr>
                            <m:t>2</m:t>
                          </m:r>
                        </m:sub>
                      </m:sSub>
                      <m:r>
                        <a:rPr lang="en-AU" sz="2800" b="0" i="1" smtClean="0">
                          <a:latin typeface="Cambria Math" panose="02040503050406030204" pitchFamily="18" charset="0"/>
                        </a:rPr>
                        <m:t>=1690.5 </m:t>
                      </m:r>
                      <m:r>
                        <m:rPr>
                          <m:nor/>
                        </m:rPr>
                        <a:rPr lang="en-AU" sz="2800" b="0" i="0" smtClean="0">
                          <a:latin typeface="Cambria Math" panose="02040503050406030204" pitchFamily="18" charset="0"/>
                        </a:rPr>
                        <m:t>N</m:t>
                      </m:r>
                      <m:r>
                        <a:rPr lang="en-AU" sz="2800" b="0" i="1" smtClean="0">
                          <a:latin typeface="Cambria Math" panose="02040503050406030204" pitchFamily="18" charset="0"/>
                        </a:rPr>
                        <m:t>=1.69×</m:t>
                      </m:r>
                      <m:sSup>
                        <m:sSupPr>
                          <m:ctrlPr>
                            <a:rPr lang="en-AU" sz="2800" b="0" i="1" smtClean="0">
                              <a:latin typeface="Cambria Math" panose="02040503050406030204" pitchFamily="18" charset="0"/>
                            </a:rPr>
                          </m:ctrlPr>
                        </m:sSupPr>
                        <m:e>
                          <m:r>
                            <a:rPr lang="en-AU" sz="2800" b="0" i="1" smtClean="0">
                              <a:latin typeface="Cambria Math" panose="02040503050406030204" pitchFamily="18" charset="0"/>
                            </a:rPr>
                            <m:t>10</m:t>
                          </m:r>
                        </m:e>
                        <m:sup>
                          <m:r>
                            <a:rPr lang="en-AU" sz="2800" b="0" i="1" smtClean="0">
                              <a:latin typeface="Cambria Math" panose="02040503050406030204" pitchFamily="18" charset="0"/>
                            </a:rPr>
                            <m:t>3</m:t>
                          </m:r>
                        </m:sup>
                      </m:sSup>
                      <m:r>
                        <a:rPr lang="en-AU" sz="2800" b="0" i="1" smtClean="0">
                          <a:latin typeface="Cambria Math" panose="02040503050406030204" pitchFamily="18" charset="0"/>
                        </a:rPr>
                        <m:t> </m:t>
                      </m:r>
                      <m:r>
                        <m:rPr>
                          <m:nor/>
                        </m:rPr>
                        <a:rPr lang="en-AU" sz="2800" b="0" i="0" smtClean="0">
                          <a:latin typeface="Cambria Math" panose="02040503050406030204" pitchFamily="18" charset="0"/>
                        </a:rPr>
                        <m:t>N</m:t>
                      </m:r>
                      <m:r>
                        <m:rPr>
                          <m:nor/>
                        </m:rPr>
                        <a:rPr lang="en-AU" sz="2800" b="0" i="0" smtClean="0">
                          <a:latin typeface="Cambria Math" panose="02040503050406030204" pitchFamily="18" charset="0"/>
                        </a:rPr>
                        <m:t> </m:t>
                      </m:r>
                      <m:r>
                        <m:rPr>
                          <m:nor/>
                        </m:rPr>
                        <a:rPr lang="en-AU" sz="2800" b="0" i="0" smtClean="0">
                          <a:latin typeface="Cambria Math" panose="02040503050406030204" pitchFamily="18" charset="0"/>
                        </a:rPr>
                        <m:t>up</m:t>
                      </m:r>
                    </m:oMath>
                  </m:oMathPara>
                </a14:m>
                <a:endParaRPr lang="en-AU" sz="2800" dirty="0"/>
              </a:p>
            </p:txBody>
          </p:sp>
        </mc:Choice>
        <mc:Fallback xmlns="">
          <p:sp>
            <p:nvSpPr>
              <p:cNvPr id="2" name="TextBox 1"/>
              <p:cNvSpPr txBox="1">
                <a:spLocks noRot="1" noChangeAspect="1" noMove="1" noResize="1" noEditPoints="1" noAdjustHandles="1" noChangeArrowheads="1" noChangeShapeType="1" noTextEdit="1"/>
              </p:cNvSpPr>
              <p:nvPr/>
            </p:nvSpPr>
            <p:spPr>
              <a:xfrm>
                <a:off x="-2" y="584775"/>
                <a:ext cx="10901917" cy="3214854"/>
              </a:xfrm>
              <a:prstGeom prst="rect">
                <a:avLst/>
              </a:prstGeom>
              <a:blipFill>
                <a:blip r:embed="rId3"/>
                <a:stretch>
                  <a:fillRect l="-1119" t="-1898" r="-1734"/>
                </a:stretch>
              </a:blipFill>
            </p:spPr>
            <p:txBody>
              <a:bodyPr/>
              <a:lstStyle/>
              <a:p>
                <a:r>
                  <a:rPr lang="en-AU">
                    <a:noFill/>
                  </a:rPr>
                  <a:t> </a:t>
                </a:r>
              </a:p>
            </p:txBody>
          </p:sp>
        </mc:Fallback>
      </mc:AlternateContent>
      <p:pic>
        <p:nvPicPr>
          <p:cNvPr id="5" name="Graphic 4">
            <a:extLst>
              <a:ext uri="{FF2B5EF4-FFF2-40B4-BE49-F238E27FC236}">
                <a16:creationId xmlns:a16="http://schemas.microsoft.com/office/drawing/2014/main" id="{65848323-9F8F-D85D-9BEB-9C1C4A12A1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698381" y="2778757"/>
            <a:ext cx="6493619" cy="2819937"/>
          </a:xfrm>
          <a:prstGeom prst="rect">
            <a:avLst/>
          </a:prstGeom>
        </p:spPr>
      </p:pic>
    </p:spTree>
    <p:extLst>
      <p:ext uri="{BB962C8B-B14F-4D97-AF65-F5344CB8AC3E}">
        <p14:creationId xmlns:p14="http://schemas.microsoft.com/office/powerpoint/2010/main" val="3085296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281803"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3200" b="1" dirty="0">
                <a:solidFill>
                  <a:prstClr val="white"/>
                </a:solidFill>
                <a:latin typeface="Calibri" panose="020F0502020204030204"/>
              </a:rPr>
              <a:t>Example #4</a:t>
            </a:r>
            <a:endPar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extBox 1"/>
          <p:cNvSpPr txBox="1"/>
          <p:nvPr/>
        </p:nvSpPr>
        <p:spPr>
          <a:xfrm>
            <a:off x="-3" y="584775"/>
            <a:ext cx="11470107" cy="1384995"/>
          </a:xfrm>
          <a:prstGeom prst="rect">
            <a:avLst/>
          </a:prstGeom>
          <a:noFill/>
        </p:spPr>
        <p:txBody>
          <a:bodyPr wrap="square" rtlCol="0">
            <a:spAutoFit/>
          </a:bodyPr>
          <a:lstStyle/>
          <a:p>
            <a:r>
              <a:rPr lang="en-AU" sz="2800" dirty="0"/>
              <a:t>The diagram below shows a sign handing in front of a shop.  If the sign weighs 2.40 × 10</a:t>
            </a:r>
            <a:r>
              <a:rPr lang="en-AU" sz="2800" baseline="30000" dirty="0"/>
              <a:t>2</a:t>
            </a:r>
            <a:r>
              <a:rPr lang="en-AU" sz="2800" dirty="0"/>
              <a:t> N and the angle the rope makes with the bar is 55°, how much tension is in the rope? The bar has a mass of 5.00 kg and is 0.800 m long.</a:t>
            </a:r>
          </a:p>
        </p:txBody>
      </p:sp>
      <p:pic>
        <p:nvPicPr>
          <p:cNvPr id="6" name="Graphic 5">
            <a:extLst>
              <a:ext uri="{FF2B5EF4-FFF2-40B4-BE49-F238E27FC236}">
                <a16:creationId xmlns:a16="http://schemas.microsoft.com/office/drawing/2014/main" id="{34919826-3264-C2FD-018A-C8F7FF6BF5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65654" y="2126998"/>
            <a:ext cx="4660691" cy="4660691"/>
          </a:xfrm>
          <a:prstGeom prst="rect">
            <a:avLst/>
          </a:prstGeom>
        </p:spPr>
      </p:pic>
    </p:spTree>
    <p:extLst>
      <p:ext uri="{BB962C8B-B14F-4D97-AF65-F5344CB8AC3E}">
        <p14:creationId xmlns:p14="http://schemas.microsoft.com/office/powerpoint/2010/main" val="1037175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281803"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3200" b="1" dirty="0">
                <a:solidFill>
                  <a:prstClr val="white"/>
                </a:solidFill>
                <a:latin typeface="Calibri" panose="020F0502020204030204"/>
              </a:rPr>
              <a:t>Example #4</a:t>
            </a:r>
            <a:endPar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2" name="TextBox 1"/>
              <p:cNvSpPr txBox="1"/>
              <p:nvPr/>
            </p:nvSpPr>
            <p:spPr>
              <a:xfrm>
                <a:off x="-3" y="584775"/>
                <a:ext cx="11470107" cy="5885137"/>
              </a:xfrm>
              <a:prstGeom prst="rect">
                <a:avLst/>
              </a:prstGeom>
              <a:noFill/>
            </p:spPr>
            <p:txBody>
              <a:bodyPr wrap="square" rtlCol="0">
                <a:spAutoFit/>
              </a:bodyPr>
              <a:lstStyle/>
              <a:p>
                <a:r>
                  <a:rPr lang="en-AU" sz="2800" dirty="0"/>
                  <a:t>The diagram below shows a sign handing in front of a shop.  If the sign weighs 2.40 × 10</a:t>
                </a:r>
                <a:r>
                  <a:rPr lang="en-AU" sz="2800" baseline="30000" dirty="0"/>
                  <a:t>2</a:t>
                </a:r>
                <a:r>
                  <a:rPr lang="en-AU" sz="2800" dirty="0"/>
                  <a:t> N and the angle the rope makes with the bar is 55°, how much tension is in the rope? The bar has a mass of 5.00 kg and is 0.800 m long.</a:t>
                </a:r>
              </a:p>
              <a:p>
                <a:endParaRPr lang="en-AU" sz="2800" dirty="0"/>
              </a:p>
              <a:p>
                <a:r>
                  <a:rPr lang="en-AU" sz="2800" dirty="0"/>
                  <a:t>Find </a:t>
                </a:r>
                <a:r>
                  <a:rPr lang="en-AU" sz="2800" i="1" dirty="0"/>
                  <a:t>F</a:t>
                </a:r>
                <a:r>
                  <a:rPr lang="en-AU" sz="2800" baseline="-25000" dirty="0"/>
                  <a:t>b</a:t>
                </a:r>
                <a:r>
                  <a:rPr lang="en-AU" sz="2800" dirty="0"/>
                  <a:t>:</a:t>
                </a:r>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b</m:t>
                          </m:r>
                        </m:sub>
                      </m:sSub>
                      <m:r>
                        <a:rPr lang="en-AU" sz="2800" b="0" i="1" smtClean="0">
                          <a:latin typeface="Cambria Math" panose="02040503050406030204" pitchFamily="18" charset="0"/>
                        </a:rPr>
                        <m:t>=</m:t>
                      </m:r>
                      <m:r>
                        <a:rPr lang="en-AU" sz="2800" b="0" i="1" smtClean="0">
                          <a:latin typeface="Cambria Math" panose="02040503050406030204" pitchFamily="18" charset="0"/>
                        </a:rPr>
                        <m:t>𝑚𝑔</m:t>
                      </m:r>
                      <m:r>
                        <a:rPr lang="en-AU" sz="2800" b="0" i="1" smtClean="0">
                          <a:latin typeface="Cambria Math" panose="02040503050406030204" pitchFamily="18" charset="0"/>
                        </a:rPr>
                        <m:t>=5</m:t>
                      </m:r>
                      <m:d>
                        <m:dPr>
                          <m:ctrlPr>
                            <a:rPr lang="en-AU" sz="2800" b="0" i="1" smtClean="0">
                              <a:latin typeface="Cambria Math" panose="02040503050406030204" pitchFamily="18" charset="0"/>
                            </a:rPr>
                          </m:ctrlPr>
                        </m:dPr>
                        <m:e>
                          <m:r>
                            <a:rPr lang="en-AU" sz="2800" b="0" i="1" smtClean="0">
                              <a:latin typeface="Cambria Math" panose="02040503050406030204" pitchFamily="18" charset="0"/>
                            </a:rPr>
                            <m:t>9.8</m:t>
                          </m:r>
                        </m:e>
                      </m:d>
                      <m:r>
                        <a:rPr lang="en-AU" sz="2800" b="0" i="1" smtClean="0">
                          <a:latin typeface="Cambria Math" panose="02040503050406030204" pitchFamily="18" charset="0"/>
                        </a:rPr>
                        <m:t>=49 </m:t>
                      </m:r>
                      <m:r>
                        <m:rPr>
                          <m:nor/>
                        </m:rPr>
                        <a:rPr lang="en-AU" sz="2800" b="0" i="0" smtClean="0">
                          <a:latin typeface="Cambria Math" panose="02040503050406030204" pitchFamily="18" charset="0"/>
                        </a:rPr>
                        <m:t>N</m:t>
                      </m:r>
                    </m:oMath>
                  </m:oMathPara>
                </a14:m>
                <a:endParaRPr lang="en-AU" sz="2800" dirty="0"/>
              </a:p>
              <a:p>
                <a:pPr lvl="1"/>
                <a:endParaRPr lang="en-AU" sz="2800" dirty="0"/>
              </a:p>
              <a:p>
                <a:r>
                  <a:rPr lang="en-AU" sz="2800" dirty="0"/>
                  <a:t>Take moments about P:</a:t>
                </a:r>
              </a:p>
              <a:p>
                <a:pPr lvl="1"/>
                <a14:m>
                  <m:oMathPara xmlns:m="http://schemas.openxmlformats.org/officeDocument/2006/math">
                    <m:oMathParaPr>
                      <m:jc m:val="left"/>
                    </m:oMathParaPr>
                    <m:oMath xmlns:m="http://schemas.openxmlformats.org/officeDocument/2006/math">
                      <m:r>
                        <m:rPr>
                          <m:sty m:val="p"/>
                        </m:rPr>
                        <a:rPr lang="en-AU" sz="2800">
                          <a:latin typeface="Cambria Math" panose="02040503050406030204" pitchFamily="18" charset="0"/>
                        </a:rPr>
                        <m:t>Σ</m:t>
                      </m:r>
                      <m:sSub>
                        <m:sSubPr>
                          <m:ctrlPr>
                            <a:rPr lang="en-AU" sz="2800" i="1">
                              <a:latin typeface="Cambria Math" panose="02040503050406030204" pitchFamily="18" charset="0"/>
                            </a:rPr>
                          </m:ctrlPr>
                        </m:sSubPr>
                        <m:e>
                          <m:r>
                            <a:rPr lang="en-AU" sz="2800" i="1">
                              <a:latin typeface="Cambria Math" panose="02040503050406030204" pitchFamily="18" charset="0"/>
                            </a:rPr>
                            <m:t>𝜏</m:t>
                          </m:r>
                        </m:e>
                        <m:sub>
                          <m:r>
                            <m:rPr>
                              <m:nor/>
                            </m:rPr>
                            <a:rPr lang="en-AU" sz="2800">
                              <a:latin typeface="Cambria Math" panose="02040503050406030204" pitchFamily="18" charset="0"/>
                            </a:rPr>
                            <m:t>cw</m:t>
                          </m:r>
                        </m:sub>
                      </m:sSub>
                      <m:r>
                        <a:rPr lang="en-AU" sz="2800" i="1">
                          <a:latin typeface="Cambria Math" panose="02040503050406030204" pitchFamily="18" charset="0"/>
                        </a:rPr>
                        <m:t>=</m:t>
                      </m:r>
                      <m:r>
                        <m:rPr>
                          <m:sty m:val="p"/>
                        </m:rPr>
                        <a:rPr lang="en-AU" sz="2800">
                          <a:latin typeface="Cambria Math" panose="02040503050406030204" pitchFamily="18" charset="0"/>
                        </a:rPr>
                        <m:t>Σ</m:t>
                      </m:r>
                      <m:sSub>
                        <m:sSubPr>
                          <m:ctrlPr>
                            <a:rPr lang="en-AU" sz="2800" i="1">
                              <a:latin typeface="Cambria Math" panose="02040503050406030204" pitchFamily="18" charset="0"/>
                            </a:rPr>
                          </m:ctrlPr>
                        </m:sSubPr>
                        <m:e>
                          <m:r>
                            <a:rPr lang="en-AU" sz="2800" i="1">
                              <a:latin typeface="Cambria Math" panose="02040503050406030204" pitchFamily="18" charset="0"/>
                            </a:rPr>
                            <m:t>𝜏</m:t>
                          </m:r>
                        </m:e>
                        <m:sub>
                          <m:r>
                            <m:rPr>
                              <m:nor/>
                            </m:rPr>
                            <a:rPr lang="en-AU" sz="2800">
                              <a:latin typeface="Cambria Math" panose="02040503050406030204" pitchFamily="18" charset="0"/>
                            </a:rPr>
                            <m:t>acw</m:t>
                          </m:r>
                        </m:sub>
                      </m:sSub>
                    </m:oMath>
                  </m:oMathPara>
                </a14:m>
                <a:endParaRPr lang="en-AU" sz="2800" dirty="0"/>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𝜏</m:t>
                          </m:r>
                        </m:e>
                        <m:sub>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b</m:t>
                              </m:r>
                            </m:sub>
                          </m:sSub>
                        </m:sub>
                      </m:sSub>
                      <m:r>
                        <a:rPr lang="en-AU" sz="2800" b="0" i="1" smtClean="0">
                          <a:latin typeface="Cambria Math" panose="02040503050406030204" pitchFamily="18" charset="0"/>
                        </a:rPr>
                        <m:t>+</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𝜏</m:t>
                          </m:r>
                        </m:e>
                        <m:sub>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s</m:t>
                              </m:r>
                            </m:sub>
                          </m:sSub>
                        </m:sub>
                      </m:sSub>
                      <m:r>
                        <a:rPr lang="en-AU" sz="2800" b="0" i="1" smtClean="0">
                          <a:latin typeface="Cambria Math" panose="02040503050406030204" pitchFamily="18" charset="0"/>
                        </a:rPr>
                        <m:t>=</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𝜏</m:t>
                          </m:r>
                        </m:e>
                        <m:sub>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𝑇</m:t>
                              </m:r>
                            </m:e>
                            <m:sub>
                              <m:r>
                                <m:rPr>
                                  <m:nor/>
                                </m:rPr>
                                <a:rPr lang="en-AU" sz="2800" b="0" i="0" smtClean="0">
                                  <a:latin typeface="Cambria Math" panose="02040503050406030204" pitchFamily="18" charset="0"/>
                                </a:rPr>
                                <m:t>v</m:t>
                              </m:r>
                            </m:sub>
                          </m:sSub>
                        </m:sub>
                      </m:sSub>
                    </m:oMath>
                  </m:oMathPara>
                </a14:m>
                <a:endParaRPr lang="en-AU" sz="2800" b="0" dirty="0"/>
              </a:p>
              <a:p>
                <a:pPr lvl="1"/>
                <a14:m>
                  <m:oMathPara xmlns:m="http://schemas.openxmlformats.org/officeDocument/2006/math">
                    <m:oMathParaPr>
                      <m:jc m:val="left"/>
                    </m:oMathParaPr>
                    <m:oMath xmlns:m="http://schemas.openxmlformats.org/officeDocument/2006/math">
                      <m:r>
                        <a:rPr lang="en-AU" sz="2800" b="0" i="1" smtClean="0">
                          <a:latin typeface="Cambria Math" panose="02040503050406030204" pitchFamily="18" charset="0"/>
                        </a:rPr>
                        <m:t>0.4</m:t>
                      </m:r>
                      <m:d>
                        <m:dPr>
                          <m:ctrlPr>
                            <a:rPr lang="en-AU" sz="2800" b="0" i="1" smtClean="0">
                              <a:latin typeface="Cambria Math" panose="02040503050406030204" pitchFamily="18" charset="0"/>
                            </a:rPr>
                          </m:ctrlPr>
                        </m:dPr>
                        <m:e>
                          <m:r>
                            <a:rPr lang="en-AU" sz="2800" b="0" i="1" smtClean="0">
                              <a:latin typeface="Cambria Math" panose="02040503050406030204" pitchFamily="18" charset="0"/>
                            </a:rPr>
                            <m:t>49</m:t>
                          </m:r>
                        </m:e>
                      </m:d>
                      <m:r>
                        <a:rPr lang="en-AU" sz="2800" b="0" i="1" smtClean="0">
                          <a:latin typeface="Cambria Math" panose="02040503050406030204" pitchFamily="18" charset="0"/>
                        </a:rPr>
                        <m:t>+0.8</m:t>
                      </m:r>
                      <m:d>
                        <m:dPr>
                          <m:ctrlPr>
                            <a:rPr lang="en-AU" sz="2800" b="0" i="1" smtClean="0">
                              <a:latin typeface="Cambria Math" panose="02040503050406030204" pitchFamily="18" charset="0"/>
                            </a:rPr>
                          </m:ctrlPr>
                        </m:dPr>
                        <m:e>
                          <m:r>
                            <a:rPr lang="en-AU" sz="2800" b="0" i="1" smtClean="0">
                              <a:latin typeface="Cambria Math" panose="02040503050406030204" pitchFamily="18" charset="0"/>
                            </a:rPr>
                            <m:t>240</m:t>
                          </m:r>
                        </m:e>
                      </m:d>
                      <m:r>
                        <a:rPr lang="en-AU" sz="2800" b="0" i="1" smtClean="0">
                          <a:latin typeface="Cambria Math" panose="02040503050406030204" pitchFamily="18" charset="0"/>
                        </a:rPr>
                        <m:t>=0.8</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𝑇</m:t>
                          </m:r>
                        </m:e>
                        <m:sub>
                          <m:r>
                            <m:rPr>
                              <m:nor/>
                            </m:rPr>
                            <a:rPr lang="en-AU" sz="2800" b="0" i="0" smtClean="0">
                              <a:latin typeface="Cambria Math" panose="02040503050406030204" pitchFamily="18" charset="0"/>
                            </a:rPr>
                            <m:t>v</m:t>
                          </m:r>
                        </m:sub>
                      </m:sSub>
                      <m:r>
                        <a:rPr lang="en-AU" sz="2800" b="0" i="1" smtClean="0">
                          <a:latin typeface="Cambria Math" panose="02040503050406030204" pitchFamily="18" charset="0"/>
                        </a:rPr>
                        <m:t>=0.8</m:t>
                      </m:r>
                      <m:r>
                        <a:rPr lang="en-AU" sz="2800" b="0" i="1" smtClean="0">
                          <a:latin typeface="Cambria Math" panose="02040503050406030204" pitchFamily="18" charset="0"/>
                        </a:rPr>
                        <m:t>𝑇</m:t>
                      </m:r>
                      <m:func>
                        <m:funcPr>
                          <m:ctrlPr>
                            <a:rPr lang="en-AU" sz="2800" b="0" i="1" smtClean="0">
                              <a:latin typeface="Cambria Math" panose="02040503050406030204" pitchFamily="18" charset="0"/>
                            </a:rPr>
                          </m:ctrlPr>
                        </m:funcPr>
                        <m:fName>
                          <m:r>
                            <m:rPr>
                              <m:sty m:val="p"/>
                            </m:rPr>
                            <a:rPr lang="en-AU" sz="2800" b="0" i="0" smtClean="0">
                              <a:latin typeface="Cambria Math" panose="02040503050406030204" pitchFamily="18" charset="0"/>
                            </a:rPr>
                            <m:t>sin</m:t>
                          </m:r>
                        </m:fName>
                        <m:e>
                          <m:r>
                            <a:rPr lang="en-AU" sz="2800" b="0" i="1" smtClean="0">
                              <a:latin typeface="Cambria Math" panose="02040503050406030204" pitchFamily="18" charset="0"/>
                            </a:rPr>
                            <m:t>55°</m:t>
                          </m:r>
                        </m:e>
                      </m:func>
                    </m:oMath>
                  </m:oMathPara>
                </a14:m>
                <a:endParaRPr lang="en-AU" sz="2800" dirty="0"/>
              </a:p>
              <a:p>
                <a:pPr lvl="1"/>
                <a14:m>
                  <m:oMathPara xmlns:m="http://schemas.openxmlformats.org/officeDocument/2006/math">
                    <m:oMathParaPr>
                      <m:jc m:val="left"/>
                    </m:oMathParaPr>
                    <m:oMath xmlns:m="http://schemas.openxmlformats.org/officeDocument/2006/math">
                      <m:r>
                        <a:rPr lang="en-AU" sz="2800" b="0" i="1" smtClean="0">
                          <a:latin typeface="Cambria Math" panose="02040503050406030204" pitchFamily="18" charset="0"/>
                        </a:rPr>
                        <m:t>𝑇</m:t>
                      </m:r>
                      <m:r>
                        <a:rPr lang="en-AU" sz="2800" b="0" i="1" smtClean="0">
                          <a:latin typeface="Cambria Math" panose="02040503050406030204" pitchFamily="18" charset="0"/>
                        </a:rPr>
                        <m:t>=</m:t>
                      </m:r>
                      <m:f>
                        <m:fPr>
                          <m:ctrlPr>
                            <a:rPr lang="en-AU" sz="2800" b="0" i="1" smtClean="0">
                              <a:latin typeface="Cambria Math" panose="02040503050406030204" pitchFamily="18" charset="0"/>
                            </a:rPr>
                          </m:ctrlPr>
                        </m:fPr>
                        <m:num>
                          <m:r>
                            <a:rPr lang="en-AU" sz="2800" b="0" i="1" smtClean="0">
                              <a:latin typeface="Cambria Math" panose="02040503050406030204" pitchFamily="18" charset="0"/>
                            </a:rPr>
                            <m:t>211.6</m:t>
                          </m:r>
                        </m:num>
                        <m:den>
                          <m:r>
                            <a:rPr lang="en-AU" sz="2800" b="0" i="1" smtClean="0">
                              <a:latin typeface="Cambria Math" panose="02040503050406030204" pitchFamily="18" charset="0"/>
                            </a:rPr>
                            <m:t>0.8</m:t>
                          </m:r>
                          <m:func>
                            <m:funcPr>
                              <m:ctrlPr>
                                <a:rPr lang="en-AU" sz="2800" b="0" i="1" smtClean="0">
                                  <a:latin typeface="Cambria Math" panose="02040503050406030204" pitchFamily="18" charset="0"/>
                                </a:rPr>
                              </m:ctrlPr>
                            </m:funcPr>
                            <m:fName>
                              <m:r>
                                <m:rPr>
                                  <m:sty m:val="p"/>
                                </m:rPr>
                                <a:rPr lang="en-AU" sz="2800" b="0" i="0" smtClean="0">
                                  <a:latin typeface="Cambria Math" panose="02040503050406030204" pitchFamily="18" charset="0"/>
                                </a:rPr>
                                <m:t>sin</m:t>
                              </m:r>
                            </m:fName>
                            <m:e>
                              <m:r>
                                <a:rPr lang="en-AU" sz="2800" b="0" i="1" smtClean="0">
                                  <a:latin typeface="Cambria Math" panose="02040503050406030204" pitchFamily="18" charset="0"/>
                                </a:rPr>
                                <m:t>55°</m:t>
                              </m:r>
                            </m:e>
                          </m:func>
                        </m:den>
                      </m:f>
                      <m:r>
                        <a:rPr lang="en-AU" sz="2800" b="0" i="1" smtClean="0">
                          <a:latin typeface="Cambria Math" panose="02040503050406030204" pitchFamily="18" charset="0"/>
                        </a:rPr>
                        <m:t>=3.23×</m:t>
                      </m:r>
                      <m:sSup>
                        <m:sSupPr>
                          <m:ctrlPr>
                            <a:rPr lang="en-AU" sz="2800" b="0" i="1" smtClean="0">
                              <a:latin typeface="Cambria Math" panose="02040503050406030204" pitchFamily="18" charset="0"/>
                            </a:rPr>
                          </m:ctrlPr>
                        </m:sSupPr>
                        <m:e>
                          <m:r>
                            <a:rPr lang="en-AU" sz="2800" b="0" i="1" smtClean="0">
                              <a:latin typeface="Cambria Math" panose="02040503050406030204" pitchFamily="18" charset="0"/>
                            </a:rPr>
                            <m:t>10</m:t>
                          </m:r>
                        </m:e>
                        <m:sup>
                          <m:r>
                            <a:rPr lang="en-AU" sz="2800" b="0" i="1" smtClean="0">
                              <a:latin typeface="Cambria Math" panose="02040503050406030204" pitchFamily="18" charset="0"/>
                            </a:rPr>
                            <m:t>2</m:t>
                          </m:r>
                        </m:sup>
                      </m:sSup>
                      <m:r>
                        <a:rPr lang="en-AU" sz="2800" b="0" i="1" smtClean="0">
                          <a:latin typeface="Cambria Math" panose="02040503050406030204" pitchFamily="18" charset="0"/>
                        </a:rPr>
                        <m:t> </m:t>
                      </m:r>
                      <m:r>
                        <m:rPr>
                          <m:nor/>
                        </m:rPr>
                        <a:rPr lang="en-AU" sz="2800" b="0" i="0" smtClean="0">
                          <a:latin typeface="Cambria Math" panose="02040503050406030204" pitchFamily="18" charset="0"/>
                        </a:rPr>
                        <m:t>N</m:t>
                      </m:r>
                    </m:oMath>
                  </m:oMathPara>
                </a14:m>
                <a:endParaRPr lang="en-AU" sz="2800" dirty="0"/>
              </a:p>
            </p:txBody>
          </p:sp>
        </mc:Choice>
        <mc:Fallback xmlns="">
          <p:sp>
            <p:nvSpPr>
              <p:cNvPr id="2" name="TextBox 1"/>
              <p:cNvSpPr txBox="1">
                <a:spLocks noRot="1" noChangeAspect="1" noMove="1" noResize="1" noEditPoints="1" noAdjustHandles="1" noChangeArrowheads="1" noChangeShapeType="1" noTextEdit="1"/>
              </p:cNvSpPr>
              <p:nvPr/>
            </p:nvSpPr>
            <p:spPr>
              <a:xfrm>
                <a:off x="-3" y="584775"/>
                <a:ext cx="11470107" cy="5885137"/>
              </a:xfrm>
              <a:prstGeom prst="rect">
                <a:avLst/>
              </a:prstGeom>
              <a:blipFill>
                <a:blip r:embed="rId3"/>
                <a:stretch>
                  <a:fillRect l="-1063" t="-1036" r="-1010"/>
                </a:stretch>
              </a:blipFill>
            </p:spPr>
            <p:txBody>
              <a:bodyPr/>
              <a:lstStyle/>
              <a:p>
                <a:r>
                  <a:rPr lang="en-AU">
                    <a:noFill/>
                  </a:rPr>
                  <a:t> </a:t>
                </a:r>
              </a:p>
            </p:txBody>
          </p:sp>
        </mc:Fallback>
      </mc:AlternateContent>
      <p:pic>
        <p:nvPicPr>
          <p:cNvPr id="6" name="Graphic 5">
            <a:extLst>
              <a:ext uri="{FF2B5EF4-FFF2-40B4-BE49-F238E27FC236}">
                <a16:creationId xmlns:a16="http://schemas.microsoft.com/office/drawing/2014/main" id="{34919826-3264-C2FD-018A-C8F7FF6BF5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7451004" y="1969770"/>
            <a:ext cx="4740996" cy="4819577"/>
          </a:xfrm>
          <a:prstGeom prst="rect">
            <a:avLst/>
          </a:prstGeom>
        </p:spPr>
      </p:pic>
    </p:spTree>
    <p:extLst>
      <p:ext uri="{BB962C8B-B14F-4D97-AF65-F5344CB8AC3E}">
        <p14:creationId xmlns:p14="http://schemas.microsoft.com/office/powerpoint/2010/main" val="187369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281803"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3200" b="1" dirty="0">
                <a:solidFill>
                  <a:prstClr val="white"/>
                </a:solidFill>
                <a:latin typeface="Calibri" panose="020F0502020204030204"/>
              </a:rPr>
              <a:t>Example #5</a:t>
            </a:r>
            <a:endPar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extBox 1"/>
          <p:cNvSpPr txBox="1"/>
          <p:nvPr/>
        </p:nvSpPr>
        <p:spPr>
          <a:xfrm>
            <a:off x="-3" y="584775"/>
            <a:ext cx="11251361" cy="1815882"/>
          </a:xfrm>
          <a:prstGeom prst="rect">
            <a:avLst/>
          </a:prstGeom>
          <a:noFill/>
        </p:spPr>
        <p:txBody>
          <a:bodyPr wrap="square" rtlCol="0">
            <a:spAutoFit/>
          </a:bodyPr>
          <a:lstStyle/>
          <a:p>
            <a:r>
              <a:rPr lang="en-AU" sz="2800" dirty="0"/>
              <a:t>A long bridge of mass 1.00 × 10</a:t>
            </a:r>
            <a:r>
              <a:rPr lang="en-AU" sz="2800" baseline="30000" dirty="0"/>
              <a:t>4</a:t>
            </a:r>
            <a:r>
              <a:rPr lang="en-AU" sz="2800" dirty="0"/>
              <a:t> kg is supported by two large columns as shown. The columns’ centres of mass are 24.0 m apart. If a 9.00 × 10</a:t>
            </a:r>
            <a:r>
              <a:rPr lang="en-AU" sz="2800" baseline="30000" dirty="0"/>
              <a:t>2</a:t>
            </a:r>
            <a:r>
              <a:rPr lang="en-AU" sz="2800" dirty="0"/>
              <a:t> kg car is two-thirds of the way across the bridge, what is the force each column is providing?</a:t>
            </a:r>
          </a:p>
        </p:txBody>
      </p:sp>
      <p:pic>
        <p:nvPicPr>
          <p:cNvPr id="5" name="Graphic 4">
            <a:extLst>
              <a:ext uri="{FF2B5EF4-FFF2-40B4-BE49-F238E27FC236}">
                <a16:creationId xmlns:a16="http://schemas.microsoft.com/office/drawing/2014/main" id="{F710B954-F479-C111-C0CA-2E6F566198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37277" y="2712385"/>
            <a:ext cx="9317446" cy="2919350"/>
          </a:xfrm>
          <a:prstGeom prst="rect">
            <a:avLst/>
          </a:prstGeom>
        </p:spPr>
      </p:pic>
    </p:spTree>
    <p:extLst>
      <p:ext uri="{BB962C8B-B14F-4D97-AF65-F5344CB8AC3E}">
        <p14:creationId xmlns:p14="http://schemas.microsoft.com/office/powerpoint/2010/main" val="3287250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281803"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3200" b="1" dirty="0">
                <a:solidFill>
                  <a:prstClr val="white"/>
                </a:solidFill>
                <a:latin typeface="Calibri" panose="020F0502020204030204"/>
              </a:rPr>
              <a:t>Example #5</a:t>
            </a:r>
            <a:endPar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2" name="TextBox 1"/>
              <p:cNvSpPr txBox="1"/>
              <p:nvPr/>
            </p:nvSpPr>
            <p:spPr>
              <a:xfrm>
                <a:off x="-3" y="584775"/>
                <a:ext cx="11251361" cy="5433988"/>
              </a:xfrm>
              <a:prstGeom prst="rect">
                <a:avLst/>
              </a:prstGeom>
              <a:noFill/>
            </p:spPr>
            <p:txBody>
              <a:bodyPr wrap="square" rtlCol="0">
                <a:spAutoFit/>
              </a:bodyPr>
              <a:lstStyle/>
              <a:p>
                <a:r>
                  <a:rPr lang="en-AU" sz="2800" dirty="0"/>
                  <a:t>A long bridge of mass 1.00 × 10</a:t>
                </a:r>
                <a:r>
                  <a:rPr lang="en-AU" sz="2800" baseline="30000" dirty="0"/>
                  <a:t>4</a:t>
                </a:r>
                <a:r>
                  <a:rPr lang="en-AU" sz="2800" dirty="0"/>
                  <a:t> kg is supported by two large columns as shown. The columns’ centres of mass are 24.0 m apart. If a 9.00 × 10</a:t>
                </a:r>
                <a:r>
                  <a:rPr lang="en-AU" sz="2800" baseline="30000" dirty="0"/>
                  <a:t>2</a:t>
                </a:r>
                <a:r>
                  <a:rPr lang="en-AU" sz="2800" dirty="0"/>
                  <a:t> kg car is two-thirds of the way across the bridge, what is the force each column is providing?</a:t>
                </a:r>
              </a:p>
              <a:p>
                <a:endParaRPr lang="en-AU" sz="2800" dirty="0"/>
              </a:p>
              <a:p>
                <a:r>
                  <a:rPr lang="en-AU" sz="2800" dirty="0"/>
                  <a:t>Find forces:</a:t>
                </a:r>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b</m:t>
                          </m:r>
                        </m:sub>
                      </m:sSub>
                      <m:r>
                        <a:rPr lang="en-AU" sz="2800" b="0" i="1" smtClean="0">
                          <a:latin typeface="Cambria Math" panose="02040503050406030204" pitchFamily="18" charset="0"/>
                        </a:rPr>
                        <m:t>=</m:t>
                      </m:r>
                      <m:r>
                        <a:rPr lang="en-AU" sz="2800" b="0" i="1" smtClean="0">
                          <a:latin typeface="Cambria Math" panose="02040503050406030204" pitchFamily="18" charset="0"/>
                        </a:rPr>
                        <m:t>𝑚𝑔</m:t>
                      </m:r>
                      <m:r>
                        <a:rPr lang="en-AU" sz="2800" b="0" i="1" smtClean="0">
                          <a:latin typeface="Cambria Math" panose="02040503050406030204" pitchFamily="18" charset="0"/>
                        </a:rPr>
                        <m:t>=10000</m:t>
                      </m:r>
                      <m:d>
                        <m:dPr>
                          <m:ctrlPr>
                            <a:rPr lang="en-AU" sz="2800" b="0" i="1" smtClean="0">
                              <a:latin typeface="Cambria Math" panose="02040503050406030204" pitchFamily="18" charset="0"/>
                            </a:rPr>
                          </m:ctrlPr>
                        </m:dPr>
                        <m:e>
                          <m:r>
                            <a:rPr lang="en-AU" sz="2800" b="0" i="1" smtClean="0">
                              <a:latin typeface="Cambria Math" panose="02040503050406030204" pitchFamily="18" charset="0"/>
                            </a:rPr>
                            <m:t>9.8</m:t>
                          </m:r>
                        </m:e>
                      </m:d>
                      <m:r>
                        <a:rPr lang="en-AU" sz="2800" b="0" i="1" smtClean="0">
                          <a:latin typeface="Cambria Math" panose="02040503050406030204" pitchFamily="18" charset="0"/>
                        </a:rPr>
                        <m:t>=98000 </m:t>
                      </m:r>
                      <m:r>
                        <m:rPr>
                          <m:nor/>
                        </m:rPr>
                        <a:rPr lang="en-AU" sz="2800" b="0" i="0" smtClean="0">
                          <a:latin typeface="Cambria Math" panose="02040503050406030204" pitchFamily="18" charset="0"/>
                        </a:rPr>
                        <m:t>N</m:t>
                      </m:r>
                    </m:oMath>
                  </m:oMathPara>
                </a14:m>
                <a:endParaRPr lang="en-AU" sz="2800" dirty="0"/>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c</m:t>
                          </m:r>
                        </m:sub>
                      </m:sSub>
                      <m:r>
                        <a:rPr lang="en-AU" sz="2800" b="0" i="1" smtClean="0">
                          <a:latin typeface="Cambria Math" panose="02040503050406030204" pitchFamily="18" charset="0"/>
                        </a:rPr>
                        <m:t>=</m:t>
                      </m:r>
                      <m:r>
                        <a:rPr lang="en-AU" sz="2800" b="0" i="0" smtClean="0">
                          <a:latin typeface="Cambria Math" panose="02040503050406030204" pitchFamily="18" charset="0"/>
                        </a:rPr>
                        <m:t>900</m:t>
                      </m:r>
                      <m:d>
                        <m:dPr>
                          <m:ctrlPr>
                            <a:rPr lang="en-AU" sz="2800" b="0" i="1" smtClean="0">
                              <a:latin typeface="Cambria Math" panose="02040503050406030204" pitchFamily="18" charset="0"/>
                            </a:rPr>
                          </m:ctrlPr>
                        </m:dPr>
                        <m:e>
                          <m:r>
                            <a:rPr lang="en-AU" sz="2800" b="0" i="0" smtClean="0">
                              <a:latin typeface="Cambria Math" panose="02040503050406030204" pitchFamily="18" charset="0"/>
                            </a:rPr>
                            <m:t>9.8</m:t>
                          </m:r>
                        </m:e>
                      </m:d>
                      <m:r>
                        <a:rPr lang="en-AU" sz="2800" b="0" i="0" smtClean="0">
                          <a:latin typeface="Cambria Math" panose="02040503050406030204" pitchFamily="18" charset="0"/>
                        </a:rPr>
                        <m:t>=8820 </m:t>
                      </m:r>
                      <m:r>
                        <m:rPr>
                          <m:nor/>
                        </m:rPr>
                        <a:rPr lang="en-AU" sz="2800" b="0" i="0" smtClean="0">
                          <a:latin typeface="Cambria Math" panose="02040503050406030204" pitchFamily="18" charset="0"/>
                        </a:rPr>
                        <m:t>N</m:t>
                      </m:r>
                    </m:oMath>
                  </m:oMathPara>
                </a14:m>
                <a:endParaRPr lang="en-AU" sz="2800" dirty="0"/>
              </a:p>
              <a:p>
                <a:pPr lvl="1"/>
                <a:endParaRPr lang="en-AU" sz="2800" dirty="0"/>
              </a:p>
              <a:p>
                <a:r>
                  <a:rPr lang="en-AU" sz="2800" dirty="0"/>
                  <a:t>Take moments about </a:t>
                </a:r>
                <a:r>
                  <a:rPr lang="en-AU" sz="2800" i="1" dirty="0"/>
                  <a:t>F</a:t>
                </a:r>
                <a:r>
                  <a:rPr lang="en-AU" sz="2800" baseline="-25000" dirty="0"/>
                  <a:t>1</a:t>
                </a:r>
                <a:r>
                  <a:rPr lang="en-AU" sz="2800" dirty="0"/>
                  <a:t>:</a:t>
                </a:r>
              </a:p>
              <a:p>
                <a:pPr lvl="1"/>
                <a14:m>
                  <m:oMathPara xmlns:m="http://schemas.openxmlformats.org/officeDocument/2006/math">
                    <m:oMathParaPr>
                      <m:jc m:val="left"/>
                    </m:oMathParaPr>
                    <m:oMath xmlns:m="http://schemas.openxmlformats.org/officeDocument/2006/math">
                      <m:r>
                        <m:rPr>
                          <m:sty m:val="p"/>
                        </m:rPr>
                        <a:rPr lang="en-AU" sz="2800" smtClean="0">
                          <a:latin typeface="Cambria Math" panose="02040503050406030204" pitchFamily="18" charset="0"/>
                        </a:rPr>
                        <m:t>Σ</m:t>
                      </m:r>
                      <m:sSub>
                        <m:sSubPr>
                          <m:ctrlPr>
                            <a:rPr lang="en-AU" sz="2800" i="1">
                              <a:latin typeface="Cambria Math" panose="02040503050406030204" pitchFamily="18" charset="0"/>
                            </a:rPr>
                          </m:ctrlPr>
                        </m:sSubPr>
                        <m:e>
                          <m:r>
                            <a:rPr lang="en-AU" sz="2800" i="1">
                              <a:latin typeface="Cambria Math" panose="02040503050406030204" pitchFamily="18" charset="0"/>
                            </a:rPr>
                            <m:t>𝜏</m:t>
                          </m:r>
                        </m:e>
                        <m:sub>
                          <m:r>
                            <m:rPr>
                              <m:nor/>
                            </m:rPr>
                            <a:rPr lang="en-AU" sz="2800">
                              <a:latin typeface="Cambria Math" panose="02040503050406030204" pitchFamily="18" charset="0"/>
                            </a:rPr>
                            <m:t>cw</m:t>
                          </m:r>
                        </m:sub>
                      </m:sSub>
                      <m:r>
                        <a:rPr lang="en-AU" sz="2800" i="1">
                          <a:latin typeface="Cambria Math" panose="02040503050406030204" pitchFamily="18" charset="0"/>
                        </a:rPr>
                        <m:t>=</m:t>
                      </m:r>
                      <m:r>
                        <m:rPr>
                          <m:sty m:val="p"/>
                        </m:rPr>
                        <a:rPr lang="en-AU" sz="2800">
                          <a:latin typeface="Cambria Math" panose="02040503050406030204" pitchFamily="18" charset="0"/>
                        </a:rPr>
                        <m:t>Σ</m:t>
                      </m:r>
                      <m:sSub>
                        <m:sSubPr>
                          <m:ctrlPr>
                            <a:rPr lang="en-AU" sz="2800" i="1">
                              <a:latin typeface="Cambria Math" panose="02040503050406030204" pitchFamily="18" charset="0"/>
                            </a:rPr>
                          </m:ctrlPr>
                        </m:sSubPr>
                        <m:e>
                          <m:r>
                            <a:rPr lang="en-AU" sz="2800" i="1">
                              <a:latin typeface="Cambria Math" panose="02040503050406030204" pitchFamily="18" charset="0"/>
                            </a:rPr>
                            <m:t>𝜏</m:t>
                          </m:r>
                        </m:e>
                        <m:sub>
                          <m:r>
                            <m:rPr>
                              <m:nor/>
                            </m:rPr>
                            <a:rPr lang="en-AU" sz="2800">
                              <a:latin typeface="Cambria Math" panose="02040503050406030204" pitchFamily="18" charset="0"/>
                            </a:rPr>
                            <m:t>acw</m:t>
                          </m:r>
                        </m:sub>
                      </m:sSub>
                    </m:oMath>
                  </m:oMathPara>
                </a14:m>
                <a:endParaRPr lang="en-AU" sz="2800" dirty="0"/>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𝜏</m:t>
                          </m:r>
                        </m:e>
                        <m:sub>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b</m:t>
                              </m:r>
                            </m:sub>
                          </m:sSub>
                        </m:sub>
                      </m:sSub>
                      <m:r>
                        <a:rPr lang="en-AU" sz="2800" b="0" i="1" smtClean="0">
                          <a:latin typeface="Cambria Math" panose="02040503050406030204" pitchFamily="18" charset="0"/>
                        </a:rPr>
                        <m:t>+</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𝜏</m:t>
                          </m:r>
                        </m:e>
                        <m:sub>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c</m:t>
                              </m:r>
                            </m:sub>
                          </m:sSub>
                        </m:sub>
                      </m:sSub>
                      <m:r>
                        <a:rPr lang="en-AU" sz="2800" b="0" i="1" smtClean="0">
                          <a:latin typeface="Cambria Math" panose="02040503050406030204" pitchFamily="18" charset="0"/>
                        </a:rPr>
                        <m:t>=</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𝜏</m:t>
                          </m:r>
                        </m:e>
                        <m:sub>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a:rPr lang="en-AU" sz="2800" b="0" i="1" smtClean="0">
                                  <a:latin typeface="Cambria Math" panose="02040503050406030204" pitchFamily="18" charset="0"/>
                                </a:rPr>
                                <m:t>2</m:t>
                              </m:r>
                            </m:sub>
                          </m:sSub>
                        </m:sub>
                      </m:sSub>
                    </m:oMath>
                  </m:oMathPara>
                </a14:m>
                <a:endParaRPr lang="en-AU" sz="2800" dirty="0"/>
              </a:p>
            </p:txBody>
          </p:sp>
        </mc:Choice>
        <mc:Fallback xmlns="">
          <p:sp>
            <p:nvSpPr>
              <p:cNvPr id="2" name="TextBox 1"/>
              <p:cNvSpPr txBox="1">
                <a:spLocks noRot="1" noChangeAspect="1" noMove="1" noResize="1" noEditPoints="1" noAdjustHandles="1" noChangeArrowheads="1" noChangeShapeType="1" noTextEdit="1"/>
              </p:cNvSpPr>
              <p:nvPr/>
            </p:nvSpPr>
            <p:spPr>
              <a:xfrm>
                <a:off x="-3" y="584775"/>
                <a:ext cx="11251361" cy="5433988"/>
              </a:xfrm>
              <a:prstGeom prst="rect">
                <a:avLst/>
              </a:prstGeom>
              <a:blipFill>
                <a:blip r:embed="rId3"/>
                <a:stretch>
                  <a:fillRect l="-1083" t="-1122" r="-704"/>
                </a:stretch>
              </a:blipFill>
            </p:spPr>
            <p:txBody>
              <a:bodyPr/>
              <a:lstStyle/>
              <a:p>
                <a:r>
                  <a:rPr lang="en-AU">
                    <a:noFill/>
                  </a:rPr>
                  <a:t> </a:t>
                </a:r>
              </a:p>
            </p:txBody>
          </p:sp>
        </mc:Fallback>
      </mc:AlternateContent>
      <p:pic>
        <p:nvPicPr>
          <p:cNvPr id="6" name="Graphic 5">
            <a:extLst>
              <a:ext uri="{FF2B5EF4-FFF2-40B4-BE49-F238E27FC236}">
                <a16:creationId xmlns:a16="http://schemas.microsoft.com/office/drawing/2014/main" id="{01BC93BF-A3B5-D059-AF2A-57C8AD811C6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4949906" y="3758113"/>
            <a:ext cx="7242094" cy="3099886"/>
          </a:xfrm>
          <a:prstGeom prst="rect">
            <a:avLst/>
          </a:prstGeom>
        </p:spPr>
      </p:pic>
    </p:spTree>
    <p:extLst>
      <p:ext uri="{BB962C8B-B14F-4D97-AF65-F5344CB8AC3E}">
        <p14:creationId xmlns:p14="http://schemas.microsoft.com/office/powerpoint/2010/main" val="194810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075817"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Review #1</a:t>
            </a:r>
          </a:p>
        </p:txBody>
      </p:sp>
      <mc:AlternateContent xmlns:mc="http://schemas.openxmlformats.org/markup-compatibility/2006" xmlns:a14="http://schemas.microsoft.com/office/drawing/2010/main">
        <mc:Choice Requires="a14">
          <p:sp>
            <p:nvSpPr>
              <p:cNvPr id="2" name="TextBox 1"/>
              <p:cNvSpPr txBox="1"/>
              <p:nvPr/>
            </p:nvSpPr>
            <p:spPr>
              <a:xfrm>
                <a:off x="-1" y="584775"/>
                <a:ext cx="10186738" cy="6072432"/>
              </a:xfrm>
              <a:prstGeom prst="rect">
                <a:avLst/>
              </a:prstGeom>
              <a:noFill/>
            </p:spPr>
            <p:txBody>
              <a:bodyPr wrap="square" rtlCol="0">
                <a:spAutoFit/>
              </a:bodyPr>
              <a:lstStyle/>
              <a:p>
                <a:r>
                  <a:rPr lang="en-AU" sz="2800" dirty="0"/>
                  <a:t>A street lamp weighing 50 kg hangs from two poles as shown below. Calculate the tension in each wire.</a:t>
                </a:r>
              </a:p>
              <a:p>
                <a:endParaRPr lang="en-AU" sz="2800" dirty="0"/>
              </a:p>
              <a:p>
                <a:r>
                  <a:rPr lang="en-AU" sz="2800" dirty="0"/>
                  <a:t>Resolve force vectors:</a:t>
                </a:r>
              </a:p>
              <a:p>
                <a:endParaRPr lang="en-AU" sz="2800" dirty="0"/>
              </a:p>
              <a:p>
                <a:endParaRPr lang="en-AU" sz="2800" dirty="0"/>
              </a:p>
              <a:p>
                <a:endParaRPr lang="en-AU" sz="2800" dirty="0"/>
              </a:p>
              <a:p>
                <a:endParaRPr lang="en-AU" sz="2800" dirty="0"/>
              </a:p>
              <a:p>
                <a:endParaRPr lang="en-AU" sz="2800" dirty="0"/>
              </a:p>
              <a:p>
                <a:r>
                  <a:rPr lang="en-AU" sz="2800" dirty="0"/>
                  <a:t>The lamp is not moving, so horizontal forces </a:t>
                </a:r>
                <a:br>
                  <a:rPr lang="en-AU" sz="2800" dirty="0"/>
                </a:br>
                <a:r>
                  <a:rPr lang="en-AU" sz="2800" dirty="0"/>
                  <a:t>must be balanced:</a:t>
                </a:r>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𝑇</m:t>
                          </m:r>
                        </m:e>
                        <m:sub>
                          <m:r>
                            <a:rPr lang="en-AU" sz="2800" b="0" i="1" smtClean="0">
                              <a:latin typeface="Cambria Math" panose="02040503050406030204" pitchFamily="18" charset="0"/>
                            </a:rPr>
                            <m:t>1</m:t>
                          </m:r>
                        </m:sub>
                      </m:sSub>
                      <m:func>
                        <m:funcPr>
                          <m:ctrlPr>
                            <a:rPr lang="en-AU" sz="2800" b="0" i="1" smtClean="0">
                              <a:latin typeface="Cambria Math" panose="02040503050406030204" pitchFamily="18" charset="0"/>
                            </a:rPr>
                          </m:ctrlPr>
                        </m:funcPr>
                        <m:fName>
                          <m:r>
                            <m:rPr>
                              <m:sty m:val="p"/>
                            </m:rPr>
                            <a:rPr lang="en-AU" sz="2800" b="0" i="0" smtClean="0">
                              <a:latin typeface="Cambria Math" panose="02040503050406030204" pitchFamily="18" charset="0"/>
                            </a:rPr>
                            <m:t>sin</m:t>
                          </m:r>
                        </m:fName>
                        <m:e>
                          <m:r>
                            <a:rPr lang="en-AU" sz="2800" b="0" i="1" smtClean="0">
                              <a:latin typeface="Cambria Math" panose="02040503050406030204" pitchFamily="18" charset="0"/>
                            </a:rPr>
                            <m:t>60°</m:t>
                          </m:r>
                        </m:e>
                      </m:func>
                      <m:r>
                        <a:rPr lang="en-AU" sz="2800" b="0" i="1" smtClean="0">
                          <a:latin typeface="Cambria Math" panose="02040503050406030204" pitchFamily="18" charset="0"/>
                        </a:rPr>
                        <m:t>=</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𝑇</m:t>
                          </m:r>
                        </m:e>
                        <m:sub>
                          <m:r>
                            <a:rPr lang="en-AU" sz="2800" b="0" i="1" smtClean="0">
                              <a:latin typeface="Cambria Math" panose="02040503050406030204" pitchFamily="18" charset="0"/>
                            </a:rPr>
                            <m:t>2</m:t>
                          </m:r>
                        </m:sub>
                      </m:sSub>
                      <m:func>
                        <m:funcPr>
                          <m:ctrlPr>
                            <a:rPr lang="en-AU" sz="2800" b="0" i="1" smtClean="0">
                              <a:latin typeface="Cambria Math" panose="02040503050406030204" pitchFamily="18" charset="0"/>
                            </a:rPr>
                          </m:ctrlPr>
                        </m:funcPr>
                        <m:fName>
                          <m:r>
                            <m:rPr>
                              <m:sty m:val="p"/>
                            </m:rPr>
                            <a:rPr lang="en-AU" sz="2800" b="0" i="0" smtClean="0">
                              <a:latin typeface="Cambria Math" panose="02040503050406030204" pitchFamily="18" charset="0"/>
                            </a:rPr>
                            <m:t>sin</m:t>
                          </m:r>
                        </m:fName>
                        <m:e>
                          <m:r>
                            <a:rPr lang="en-AU" sz="2800" b="0" i="1" smtClean="0">
                              <a:latin typeface="Cambria Math" panose="02040503050406030204" pitchFamily="18" charset="0"/>
                            </a:rPr>
                            <m:t>30°</m:t>
                          </m:r>
                        </m:e>
                      </m:func>
                    </m:oMath>
                  </m:oMathPara>
                </a14:m>
                <a:endParaRPr lang="en-AU" sz="2800" dirty="0"/>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𝑇</m:t>
                          </m:r>
                        </m:e>
                        <m:sub>
                          <m:r>
                            <a:rPr lang="en-AU" sz="2800" b="0" i="1" smtClean="0">
                              <a:latin typeface="Cambria Math" panose="02040503050406030204" pitchFamily="18" charset="0"/>
                            </a:rPr>
                            <m:t>1</m:t>
                          </m:r>
                        </m:sub>
                      </m:sSub>
                      <m:r>
                        <a:rPr lang="en-AU" sz="2800" b="0" i="1" smtClean="0">
                          <a:latin typeface="Cambria Math" panose="02040503050406030204" pitchFamily="18" charset="0"/>
                        </a:rPr>
                        <m:t>=</m:t>
                      </m:r>
                      <m:f>
                        <m:fPr>
                          <m:ctrlPr>
                            <a:rPr lang="en-AU" sz="2800" b="0" i="1" smtClean="0">
                              <a:latin typeface="Cambria Math" panose="02040503050406030204" pitchFamily="18" charset="0"/>
                            </a:rPr>
                          </m:ctrlPr>
                        </m:fPr>
                        <m:num>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𝑇</m:t>
                              </m:r>
                            </m:e>
                            <m:sub>
                              <m:r>
                                <a:rPr lang="en-AU" sz="2800" b="0" i="1" smtClean="0">
                                  <a:latin typeface="Cambria Math" panose="02040503050406030204" pitchFamily="18" charset="0"/>
                                </a:rPr>
                                <m:t>2</m:t>
                              </m:r>
                            </m:sub>
                          </m:sSub>
                          <m:func>
                            <m:funcPr>
                              <m:ctrlPr>
                                <a:rPr lang="en-AU" sz="2800" b="0" i="1" smtClean="0">
                                  <a:latin typeface="Cambria Math" panose="02040503050406030204" pitchFamily="18" charset="0"/>
                                </a:rPr>
                              </m:ctrlPr>
                            </m:funcPr>
                            <m:fName>
                              <m:r>
                                <m:rPr>
                                  <m:sty m:val="p"/>
                                </m:rPr>
                                <a:rPr lang="en-AU" sz="2800" b="0" i="0" smtClean="0">
                                  <a:latin typeface="Cambria Math" panose="02040503050406030204" pitchFamily="18" charset="0"/>
                                </a:rPr>
                                <m:t>sin</m:t>
                              </m:r>
                            </m:fName>
                            <m:e>
                              <m:r>
                                <a:rPr lang="en-AU" sz="2800" b="0" i="1" smtClean="0">
                                  <a:latin typeface="Cambria Math" panose="02040503050406030204" pitchFamily="18" charset="0"/>
                                </a:rPr>
                                <m:t>30°</m:t>
                              </m:r>
                            </m:e>
                          </m:func>
                        </m:num>
                        <m:den>
                          <m:func>
                            <m:funcPr>
                              <m:ctrlPr>
                                <a:rPr lang="en-AU" sz="2800" b="0" i="1" smtClean="0">
                                  <a:latin typeface="Cambria Math" panose="02040503050406030204" pitchFamily="18" charset="0"/>
                                </a:rPr>
                              </m:ctrlPr>
                            </m:funcPr>
                            <m:fName>
                              <m:r>
                                <m:rPr>
                                  <m:sty m:val="p"/>
                                </m:rPr>
                                <a:rPr lang="en-AU" sz="2800" b="0" i="0" smtClean="0">
                                  <a:latin typeface="Cambria Math" panose="02040503050406030204" pitchFamily="18" charset="0"/>
                                </a:rPr>
                                <m:t>sin</m:t>
                              </m:r>
                            </m:fName>
                            <m:e>
                              <m:r>
                                <a:rPr lang="en-AU" sz="2800" b="0" i="1" smtClean="0">
                                  <a:latin typeface="Cambria Math" panose="02040503050406030204" pitchFamily="18" charset="0"/>
                                </a:rPr>
                                <m:t>60°</m:t>
                              </m:r>
                            </m:e>
                          </m:func>
                        </m:den>
                      </m:f>
                    </m:oMath>
                  </m:oMathPara>
                </a14:m>
                <a:endParaRPr lang="en-AU" sz="2800" dirty="0"/>
              </a:p>
            </p:txBody>
          </p:sp>
        </mc:Choice>
        <mc:Fallback xmlns="">
          <p:sp>
            <p:nvSpPr>
              <p:cNvPr id="2" name="TextBox 1"/>
              <p:cNvSpPr txBox="1">
                <a:spLocks noRot="1" noChangeAspect="1" noMove="1" noResize="1" noEditPoints="1" noAdjustHandles="1" noChangeArrowheads="1" noChangeShapeType="1" noTextEdit="1"/>
              </p:cNvSpPr>
              <p:nvPr/>
            </p:nvSpPr>
            <p:spPr>
              <a:xfrm>
                <a:off x="-1" y="584775"/>
                <a:ext cx="10186738" cy="6072432"/>
              </a:xfrm>
              <a:prstGeom prst="rect">
                <a:avLst/>
              </a:prstGeom>
              <a:blipFill>
                <a:blip r:embed="rId3"/>
                <a:stretch>
                  <a:fillRect l="-1197" t="-1004" r="-239"/>
                </a:stretch>
              </a:blipFill>
            </p:spPr>
            <p:txBody>
              <a:bodyPr/>
              <a:lstStyle/>
              <a:p>
                <a:r>
                  <a:rPr lang="en-AU">
                    <a:noFill/>
                  </a:rPr>
                  <a:t> </a:t>
                </a:r>
              </a:p>
            </p:txBody>
          </p:sp>
        </mc:Fallback>
      </mc:AlternateContent>
      <p:pic>
        <p:nvPicPr>
          <p:cNvPr id="6" name="Graphic 5">
            <a:extLst>
              <a:ext uri="{FF2B5EF4-FFF2-40B4-BE49-F238E27FC236}">
                <a16:creationId xmlns:a16="http://schemas.microsoft.com/office/drawing/2014/main" id="{EF162AC9-225C-01F3-7FAC-EB78CB39D1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38507" y="1895821"/>
            <a:ext cx="7276492" cy="3687633"/>
          </a:xfrm>
          <a:prstGeom prst="rect">
            <a:avLst/>
          </a:prstGeom>
        </p:spPr>
      </p:pic>
    </p:spTree>
    <p:extLst>
      <p:ext uri="{BB962C8B-B14F-4D97-AF65-F5344CB8AC3E}">
        <p14:creationId xmlns:p14="http://schemas.microsoft.com/office/powerpoint/2010/main" val="183156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281803"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3200" b="1" dirty="0">
                <a:solidFill>
                  <a:prstClr val="white"/>
                </a:solidFill>
                <a:latin typeface="Calibri" panose="020F0502020204030204"/>
              </a:rPr>
              <a:t>Example #5</a:t>
            </a:r>
            <a:endPar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2" name="TextBox 1"/>
              <p:cNvSpPr txBox="1"/>
              <p:nvPr/>
            </p:nvSpPr>
            <p:spPr>
              <a:xfrm>
                <a:off x="-3" y="584775"/>
                <a:ext cx="11251361" cy="5864875"/>
              </a:xfrm>
              <a:prstGeom prst="rect">
                <a:avLst/>
              </a:prstGeom>
              <a:noFill/>
            </p:spPr>
            <p:txBody>
              <a:bodyPr wrap="square" rtlCol="0">
                <a:spAutoFit/>
              </a:bodyPr>
              <a:lstStyle/>
              <a:p>
                <a:r>
                  <a:rPr lang="en-AU" sz="2800" dirty="0"/>
                  <a:t>A long bridge of mass 1.00 × 10</a:t>
                </a:r>
                <a:r>
                  <a:rPr lang="en-AU" sz="2800" baseline="30000" dirty="0"/>
                  <a:t>4</a:t>
                </a:r>
                <a:r>
                  <a:rPr lang="en-AU" sz="2800" dirty="0"/>
                  <a:t> kg is supported by two large columns as shown. The columns’ centres of mass are 24.0 m apart. If a 9.00 × 10</a:t>
                </a:r>
                <a:r>
                  <a:rPr lang="en-AU" sz="2800" baseline="30000" dirty="0"/>
                  <a:t>2</a:t>
                </a:r>
                <a:r>
                  <a:rPr lang="en-AU" sz="2800" dirty="0"/>
                  <a:t> kg car is two-thirds of the way across the bridge, what is the force each column is providing?</a:t>
                </a:r>
              </a:p>
              <a:p>
                <a:endParaRPr lang="en-AU" sz="2800" dirty="0"/>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𝜏</m:t>
                          </m:r>
                        </m:e>
                        <m:sub>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b</m:t>
                              </m:r>
                            </m:sub>
                          </m:sSub>
                        </m:sub>
                      </m:sSub>
                      <m:r>
                        <a:rPr lang="en-AU" sz="2800" b="0" i="1" smtClean="0">
                          <a:latin typeface="Cambria Math" panose="02040503050406030204" pitchFamily="18" charset="0"/>
                        </a:rPr>
                        <m:t>+</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𝜏</m:t>
                          </m:r>
                        </m:e>
                        <m:sub>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c</m:t>
                              </m:r>
                            </m:sub>
                          </m:sSub>
                        </m:sub>
                      </m:sSub>
                      <m:r>
                        <a:rPr lang="en-AU" sz="2800" b="0" i="1" smtClean="0">
                          <a:latin typeface="Cambria Math" panose="02040503050406030204" pitchFamily="18" charset="0"/>
                        </a:rPr>
                        <m:t>=</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𝜏</m:t>
                          </m:r>
                        </m:e>
                        <m:sub>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a:rPr lang="en-AU" sz="2800" b="0" i="1" smtClean="0">
                                  <a:latin typeface="Cambria Math" panose="02040503050406030204" pitchFamily="18" charset="0"/>
                                </a:rPr>
                                <m:t>2</m:t>
                              </m:r>
                            </m:sub>
                          </m:sSub>
                        </m:sub>
                      </m:sSub>
                    </m:oMath>
                  </m:oMathPara>
                </a14:m>
                <a:endParaRPr lang="en-AU" sz="2800" dirty="0"/>
              </a:p>
              <a:p>
                <a:pPr lvl="1"/>
                <a14:m>
                  <m:oMathPara xmlns:m="http://schemas.openxmlformats.org/officeDocument/2006/math">
                    <m:oMathParaPr>
                      <m:jc m:val="left"/>
                    </m:oMathParaPr>
                    <m:oMath xmlns:m="http://schemas.openxmlformats.org/officeDocument/2006/math">
                      <m:r>
                        <a:rPr lang="en-AU" sz="2800" b="0" i="1" smtClean="0">
                          <a:latin typeface="Cambria Math" panose="02040503050406030204" pitchFamily="18" charset="0"/>
                        </a:rPr>
                        <m:t>12</m:t>
                      </m:r>
                      <m:d>
                        <m:dPr>
                          <m:ctrlPr>
                            <a:rPr lang="en-AU" sz="2800" b="0" i="1" smtClean="0">
                              <a:latin typeface="Cambria Math" panose="02040503050406030204" pitchFamily="18" charset="0"/>
                            </a:rPr>
                          </m:ctrlPr>
                        </m:dPr>
                        <m:e>
                          <m:r>
                            <a:rPr lang="en-AU" sz="2800" b="0" i="1" smtClean="0">
                              <a:latin typeface="Cambria Math" panose="02040503050406030204" pitchFamily="18" charset="0"/>
                            </a:rPr>
                            <m:t>98000</m:t>
                          </m:r>
                        </m:e>
                      </m:d>
                      <m:r>
                        <a:rPr lang="en-AU" sz="2800" b="0" i="1" smtClean="0">
                          <a:latin typeface="Cambria Math" panose="02040503050406030204" pitchFamily="18" charset="0"/>
                        </a:rPr>
                        <m:t>+16</m:t>
                      </m:r>
                      <m:d>
                        <m:dPr>
                          <m:ctrlPr>
                            <a:rPr lang="en-AU" sz="2800" b="0" i="1" smtClean="0">
                              <a:latin typeface="Cambria Math" panose="02040503050406030204" pitchFamily="18" charset="0"/>
                            </a:rPr>
                          </m:ctrlPr>
                        </m:dPr>
                        <m:e>
                          <m:r>
                            <a:rPr lang="en-AU" sz="2800" b="0" i="1" smtClean="0">
                              <a:latin typeface="Cambria Math" panose="02040503050406030204" pitchFamily="18" charset="0"/>
                            </a:rPr>
                            <m:t>8820</m:t>
                          </m:r>
                        </m:e>
                      </m:d>
                      <m:r>
                        <a:rPr lang="en-AU" sz="2800" b="0" i="1" smtClean="0">
                          <a:latin typeface="Cambria Math" panose="02040503050406030204" pitchFamily="18" charset="0"/>
                        </a:rPr>
                        <m:t>=24</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a:rPr lang="en-AU" sz="2800" b="0" i="1" smtClean="0">
                              <a:latin typeface="Cambria Math" panose="02040503050406030204" pitchFamily="18" charset="0"/>
                            </a:rPr>
                            <m:t>2</m:t>
                          </m:r>
                        </m:sub>
                      </m:sSub>
                    </m:oMath>
                  </m:oMathPara>
                </a14:m>
                <a:endParaRPr lang="en-AU" sz="2800" dirty="0"/>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a:rPr lang="en-AU" sz="2800" b="0" i="1" smtClean="0">
                              <a:latin typeface="Cambria Math" panose="02040503050406030204" pitchFamily="18" charset="0"/>
                            </a:rPr>
                            <m:t>2</m:t>
                          </m:r>
                        </m:sub>
                      </m:sSub>
                      <m:r>
                        <a:rPr lang="en-AU" sz="2800" b="0" i="1" smtClean="0">
                          <a:latin typeface="Cambria Math" panose="02040503050406030204" pitchFamily="18" charset="0"/>
                        </a:rPr>
                        <m:t>=54880 </m:t>
                      </m:r>
                      <m:r>
                        <m:rPr>
                          <m:nor/>
                        </m:rPr>
                        <a:rPr lang="en-AU" sz="2800" b="0" i="0" smtClean="0">
                          <a:latin typeface="Cambria Math" panose="02040503050406030204" pitchFamily="18" charset="0"/>
                        </a:rPr>
                        <m:t>N</m:t>
                      </m:r>
                      <m:r>
                        <a:rPr lang="en-AU" sz="2800" b="0" i="1" smtClean="0">
                          <a:latin typeface="Cambria Math" panose="02040503050406030204" pitchFamily="18" charset="0"/>
                        </a:rPr>
                        <m:t>=5.49×</m:t>
                      </m:r>
                      <m:sSup>
                        <m:sSupPr>
                          <m:ctrlPr>
                            <a:rPr lang="en-AU" sz="2800" b="0" i="1" smtClean="0">
                              <a:latin typeface="Cambria Math" panose="02040503050406030204" pitchFamily="18" charset="0"/>
                            </a:rPr>
                          </m:ctrlPr>
                        </m:sSupPr>
                        <m:e>
                          <m:r>
                            <a:rPr lang="en-AU" sz="2800" b="0" i="1" smtClean="0">
                              <a:latin typeface="Cambria Math" panose="02040503050406030204" pitchFamily="18" charset="0"/>
                            </a:rPr>
                            <m:t>10</m:t>
                          </m:r>
                        </m:e>
                        <m:sup>
                          <m:r>
                            <a:rPr lang="en-AU" sz="2800" b="0" i="1" smtClean="0">
                              <a:latin typeface="Cambria Math" panose="02040503050406030204" pitchFamily="18" charset="0"/>
                            </a:rPr>
                            <m:t>4</m:t>
                          </m:r>
                        </m:sup>
                      </m:sSup>
                      <m:r>
                        <a:rPr lang="en-AU" sz="2800" b="0" i="1" smtClean="0">
                          <a:latin typeface="Cambria Math" panose="02040503050406030204" pitchFamily="18" charset="0"/>
                        </a:rPr>
                        <m:t> </m:t>
                      </m:r>
                      <m:r>
                        <m:rPr>
                          <m:nor/>
                        </m:rPr>
                        <a:rPr lang="en-AU" sz="2800" b="0" i="0" smtClean="0">
                          <a:latin typeface="Cambria Math" panose="02040503050406030204" pitchFamily="18" charset="0"/>
                        </a:rPr>
                        <m:t>N</m:t>
                      </m:r>
                      <m:r>
                        <m:rPr>
                          <m:nor/>
                        </m:rPr>
                        <a:rPr lang="en-AU" sz="2800" b="0" i="0" smtClean="0">
                          <a:latin typeface="Cambria Math" panose="02040503050406030204" pitchFamily="18" charset="0"/>
                        </a:rPr>
                        <m:t> </m:t>
                      </m:r>
                      <m:r>
                        <m:rPr>
                          <m:nor/>
                        </m:rPr>
                        <a:rPr lang="en-AU" sz="2800" b="0" i="0" smtClean="0">
                          <a:latin typeface="Cambria Math" panose="02040503050406030204" pitchFamily="18" charset="0"/>
                        </a:rPr>
                        <m:t>up</m:t>
                      </m:r>
                    </m:oMath>
                  </m:oMathPara>
                </a14:m>
                <a:endParaRPr lang="en-AU" sz="2800" dirty="0"/>
              </a:p>
              <a:p>
                <a:pPr lvl="1"/>
                <a:endParaRPr lang="en-AU" sz="2800" dirty="0"/>
              </a:p>
              <a:p>
                <a:r>
                  <a:rPr lang="en-AU" sz="2800" dirty="0"/>
                  <a:t>Considering translational equilibrium:</a:t>
                </a:r>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a:rPr lang="en-AU" sz="2800" b="0" i="1" smtClean="0">
                              <a:latin typeface="Cambria Math" panose="02040503050406030204" pitchFamily="18" charset="0"/>
                            </a:rPr>
                            <m:t>1</m:t>
                          </m:r>
                        </m:sub>
                      </m:sSub>
                      <m:r>
                        <a:rPr lang="en-AU" sz="2800" b="0" i="1" smtClean="0">
                          <a:latin typeface="Cambria Math" panose="02040503050406030204" pitchFamily="18" charset="0"/>
                        </a:rPr>
                        <m:t>+</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a:rPr lang="en-AU" sz="2800" b="0" i="1" smtClean="0">
                              <a:latin typeface="Cambria Math" panose="02040503050406030204" pitchFamily="18" charset="0"/>
                            </a:rPr>
                            <m:t>2</m:t>
                          </m:r>
                        </m:sub>
                      </m:sSub>
                      <m:r>
                        <a:rPr lang="en-AU" sz="2800" b="0" i="1" smtClean="0">
                          <a:latin typeface="Cambria Math" panose="02040503050406030204" pitchFamily="18" charset="0"/>
                        </a:rPr>
                        <m:t>=</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b</m:t>
                          </m:r>
                        </m:sub>
                      </m:sSub>
                      <m:r>
                        <a:rPr lang="en-AU" sz="2800" b="0" i="1" smtClean="0">
                          <a:latin typeface="Cambria Math" panose="02040503050406030204" pitchFamily="18" charset="0"/>
                        </a:rPr>
                        <m:t>+</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c</m:t>
                          </m:r>
                        </m:sub>
                      </m:sSub>
                    </m:oMath>
                  </m:oMathPara>
                </a14:m>
                <a:endParaRPr lang="en-AU" sz="2800" dirty="0"/>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a:rPr lang="en-AU" sz="2800" b="0" i="1" smtClean="0">
                              <a:latin typeface="Cambria Math" panose="02040503050406030204" pitchFamily="18" charset="0"/>
                            </a:rPr>
                            <m:t>1</m:t>
                          </m:r>
                        </m:sub>
                      </m:sSub>
                      <m:r>
                        <a:rPr lang="en-AU" sz="2800" b="0" i="1" smtClean="0">
                          <a:latin typeface="Cambria Math" panose="02040503050406030204" pitchFamily="18" charset="0"/>
                        </a:rPr>
                        <m:t>=98000+8820−54880</m:t>
                      </m:r>
                    </m:oMath>
                  </m:oMathPara>
                </a14:m>
                <a:endParaRPr lang="en-AU" sz="2800" b="0" dirty="0"/>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a:rPr lang="en-AU" sz="2800" b="0" i="1" smtClean="0">
                              <a:latin typeface="Cambria Math" panose="02040503050406030204" pitchFamily="18" charset="0"/>
                            </a:rPr>
                            <m:t>1</m:t>
                          </m:r>
                        </m:sub>
                      </m:sSub>
                      <m:r>
                        <a:rPr lang="en-AU" sz="2800" b="0" i="1" smtClean="0">
                          <a:latin typeface="Cambria Math" panose="02040503050406030204" pitchFamily="18" charset="0"/>
                        </a:rPr>
                        <m:t>=51940 </m:t>
                      </m:r>
                      <m:r>
                        <m:rPr>
                          <m:nor/>
                        </m:rPr>
                        <a:rPr lang="en-AU" sz="2800" b="0" i="0" smtClean="0">
                          <a:latin typeface="Cambria Math" panose="02040503050406030204" pitchFamily="18" charset="0"/>
                        </a:rPr>
                        <m:t>N</m:t>
                      </m:r>
                      <m:r>
                        <a:rPr lang="en-AU" sz="2800" b="0" i="1" smtClean="0">
                          <a:latin typeface="Cambria Math" panose="02040503050406030204" pitchFamily="18" charset="0"/>
                        </a:rPr>
                        <m:t>=5.19×</m:t>
                      </m:r>
                      <m:sSup>
                        <m:sSupPr>
                          <m:ctrlPr>
                            <a:rPr lang="en-AU" sz="2800" b="0" i="1" smtClean="0">
                              <a:latin typeface="Cambria Math" panose="02040503050406030204" pitchFamily="18" charset="0"/>
                            </a:rPr>
                          </m:ctrlPr>
                        </m:sSupPr>
                        <m:e>
                          <m:r>
                            <a:rPr lang="en-AU" sz="2800" b="0" i="1" smtClean="0">
                              <a:latin typeface="Cambria Math" panose="02040503050406030204" pitchFamily="18" charset="0"/>
                            </a:rPr>
                            <m:t>10</m:t>
                          </m:r>
                        </m:e>
                        <m:sup>
                          <m:r>
                            <a:rPr lang="en-AU" sz="2800" b="0" i="1" smtClean="0">
                              <a:latin typeface="Cambria Math" panose="02040503050406030204" pitchFamily="18" charset="0"/>
                            </a:rPr>
                            <m:t>4</m:t>
                          </m:r>
                        </m:sup>
                      </m:sSup>
                      <m:r>
                        <a:rPr lang="en-AU" sz="2800" b="0" i="1" smtClean="0">
                          <a:latin typeface="Cambria Math" panose="02040503050406030204" pitchFamily="18" charset="0"/>
                        </a:rPr>
                        <m:t> </m:t>
                      </m:r>
                      <m:r>
                        <m:rPr>
                          <m:nor/>
                        </m:rPr>
                        <a:rPr lang="en-AU" sz="2800" b="0" i="0" smtClean="0">
                          <a:latin typeface="Cambria Math" panose="02040503050406030204" pitchFamily="18" charset="0"/>
                        </a:rPr>
                        <m:t>N</m:t>
                      </m:r>
                      <m:r>
                        <m:rPr>
                          <m:nor/>
                        </m:rPr>
                        <a:rPr lang="en-AU" sz="2800" b="0" i="0" smtClean="0">
                          <a:latin typeface="Cambria Math" panose="02040503050406030204" pitchFamily="18" charset="0"/>
                        </a:rPr>
                        <m:t> </m:t>
                      </m:r>
                      <m:r>
                        <m:rPr>
                          <m:nor/>
                        </m:rPr>
                        <a:rPr lang="en-AU" sz="2800" b="0" i="0" smtClean="0">
                          <a:latin typeface="Cambria Math" panose="02040503050406030204" pitchFamily="18" charset="0"/>
                        </a:rPr>
                        <m:t>up</m:t>
                      </m:r>
                    </m:oMath>
                  </m:oMathPara>
                </a14:m>
                <a:endParaRPr lang="en-AU" sz="2800" dirty="0"/>
              </a:p>
            </p:txBody>
          </p:sp>
        </mc:Choice>
        <mc:Fallback>
          <p:sp>
            <p:nvSpPr>
              <p:cNvPr id="2" name="TextBox 1"/>
              <p:cNvSpPr txBox="1">
                <a:spLocks noRot="1" noChangeAspect="1" noMove="1" noResize="1" noEditPoints="1" noAdjustHandles="1" noChangeArrowheads="1" noChangeShapeType="1" noTextEdit="1"/>
              </p:cNvSpPr>
              <p:nvPr/>
            </p:nvSpPr>
            <p:spPr>
              <a:xfrm>
                <a:off x="-3" y="584775"/>
                <a:ext cx="11251361" cy="5864875"/>
              </a:xfrm>
              <a:prstGeom prst="rect">
                <a:avLst/>
              </a:prstGeom>
              <a:blipFill>
                <a:blip r:embed="rId3"/>
                <a:stretch>
                  <a:fillRect l="-1083" t="-1040" r="-704"/>
                </a:stretch>
              </a:blipFill>
            </p:spPr>
            <p:txBody>
              <a:bodyPr/>
              <a:lstStyle/>
              <a:p>
                <a:r>
                  <a:rPr lang="en-AU">
                    <a:noFill/>
                  </a:rPr>
                  <a:t> </a:t>
                </a:r>
              </a:p>
            </p:txBody>
          </p:sp>
        </mc:Fallback>
      </mc:AlternateContent>
      <p:pic>
        <p:nvPicPr>
          <p:cNvPr id="6" name="Graphic 5">
            <a:extLst>
              <a:ext uri="{FF2B5EF4-FFF2-40B4-BE49-F238E27FC236}">
                <a16:creationId xmlns:a16="http://schemas.microsoft.com/office/drawing/2014/main" id="{01BC93BF-A3B5-D059-AF2A-57C8AD811C6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550568" y="4015219"/>
            <a:ext cx="6641432" cy="2842780"/>
          </a:xfrm>
          <a:prstGeom prst="rect">
            <a:avLst/>
          </a:prstGeom>
        </p:spPr>
      </p:pic>
    </p:spTree>
    <p:extLst>
      <p:ext uri="{BB962C8B-B14F-4D97-AF65-F5344CB8AC3E}">
        <p14:creationId xmlns:p14="http://schemas.microsoft.com/office/powerpoint/2010/main" val="2918332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281803"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3200" b="1" dirty="0">
                <a:solidFill>
                  <a:prstClr val="white"/>
                </a:solidFill>
                <a:latin typeface="Calibri" panose="020F0502020204030204"/>
              </a:rPr>
              <a:t>Example #6</a:t>
            </a:r>
            <a:endPar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extBox 1"/>
          <p:cNvSpPr txBox="1"/>
          <p:nvPr/>
        </p:nvSpPr>
        <p:spPr>
          <a:xfrm>
            <a:off x="-3" y="584775"/>
            <a:ext cx="11251361" cy="3108543"/>
          </a:xfrm>
          <a:prstGeom prst="rect">
            <a:avLst/>
          </a:prstGeom>
          <a:noFill/>
        </p:spPr>
        <p:txBody>
          <a:bodyPr wrap="square" rtlCol="0">
            <a:spAutoFit/>
          </a:bodyPr>
          <a:lstStyle/>
          <a:p>
            <a:r>
              <a:rPr lang="en-AU" sz="2800" dirty="0"/>
              <a:t>The diagram below shows a bracket used to hang a 3.00 kg sign from a wall. The horizontal beam is 1.00 m long and has a mass of 1.50 kg. The wire is attached 0.750 m along the beam. Find:</a:t>
            </a:r>
          </a:p>
          <a:p>
            <a:pPr marL="514350" indent="-514350">
              <a:buFont typeface="+mj-lt"/>
              <a:buAutoNum type="alphaLcParenR"/>
            </a:pPr>
            <a:r>
              <a:rPr lang="en-AU" sz="2800" dirty="0"/>
              <a:t>The tension in the wire cable</a:t>
            </a:r>
          </a:p>
          <a:p>
            <a:pPr marL="514350" indent="-514350">
              <a:buFont typeface="+mj-lt"/>
              <a:buAutoNum type="alphaLcParenR"/>
            </a:pPr>
            <a:r>
              <a:rPr lang="en-AU" sz="2800" dirty="0"/>
              <a:t>The compression in the beam</a:t>
            </a:r>
          </a:p>
          <a:p>
            <a:pPr marL="514350" indent="-514350">
              <a:buFont typeface="+mj-lt"/>
              <a:buAutoNum type="alphaLcParenR"/>
            </a:pPr>
            <a:r>
              <a:rPr lang="en-AU" sz="2800" dirty="0"/>
              <a:t>The reaction force that the wall</a:t>
            </a:r>
            <a:br>
              <a:rPr lang="en-AU" sz="2800" dirty="0"/>
            </a:br>
            <a:r>
              <a:rPr lang="en-AU" sz="2800" dirty="0"/>
              <a:t>applies to the beam</a:t>
            </a:r>
          </a:p>
        </p:txBody>
      </p:sp>
      <p:pic>
        <p:nvPicPr>
          <p:cNvPr id="5" name="Graphic 4">
            <a:extLst>
              <a:ext uri="{FF2B5EF4-FFF2-40B4-BE49-F238E27FC236}">
                <a16:creationId xmlns:a16="http://schemas.microsoft.com/office/drawing/2014/main" id="{3FCB2053-43D0-3CF8-DADA-3D84FA1814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20704" y="1963083"/>
            <a:ext cx="6160673" cy="4894917"/>
          </a:xfrm>
          <a:prstGeom prst="rect">
            <a:avLst/>
          </a:prstGeom>
        </p:spPr>
      </p:pic>
    </p:spTree>
    <p:extLst>
      <p:ext uri="{BB962C8B-B14F-4D97-AF65-F5344CB8AC3E}">
        <p14:creationId xmlns:p14="http://schemas.microsoft.com/office/powerpoint/2010/main" val="168540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281803"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3200" b="1" dirty="0">
                <a:solidFill>
                  <a:prstClr val="white"/>
                </a:solidFill>
                <a:latin typeface="Calibri" panose="020F0502020204030204"/>
              </a:rPr>
              <a:t>Example #6</a:t>
            </a:r>
            <a:endPar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2" name="TextBox 1"/>
              <p:cNvSpPr txBox="1"/>
              <p:nvPr/>
            </p:nvSpPr>
            <p:spPr>
              <a:xfrm>
                <a:off x="-3" y="584775"/>
                <a:ext cx="11251361" cy="6295762"/>
              </a:xfrm>
              <a:prstGeom prst="rect">
                <a:avLst/>
              </a:prstGeom>
              <a:noFill/>
            </p:spPr>
            <p:txBody>
              <a:bodyPr wrap="square" rtlCol="0">
                <a:spAutoFit/>
              </a:bodyPr>
              <a:lstStyle/>
              <a:p>
                <a:r>
                  <a:rPr lang="en-AU" sz="2800" dirty="0"/>
                  <a:t>The diagram below shows a bracket used to hang a 3.00 kg sign from a wall. The horizontal beam is 1.00 m long and has a mass of 1.50 kg. The wire is attached 0.750 m along the beam. Find:</a:t>
                </a:r>
              </a:p>
              <a:p>
                <a:pPr marL="514350" indent="-514350">
                  <a:buFont typeface="+mj-lt"/>
                  <a:buAutoNum type="alphaLcParenR"/>
                </a:pPr>
                <a:r>
                  <a:rPr lang="en-AU" sz="2800" dirty="0"/>
                  <a:t>The tension in the wire cable</a:t>
                </a:r>
              </a:p>
              <a:p>
                <a:endParaRPr lang="en-AU" sz="2800" dirty="0"/>
              </a:p>
              <a:p>
                <a:r>
                  <a:rPr lang="en-AU" sz="2800" dirty="0"/>
                  <a:t>Find forces:</a:t>
                </a:r>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b</m:t>
                          </m:r>
                        </m:sub>
                      </m:sSub>
                      <m:r>
                        <a:rPr lang="en-AU" sz="2800" b="0" i="1" smtClean="0">
                          <a:latin typeface="Cambria Math" panose="02040503050406030204" pitchFamily="18" charset="0"/>
                        </a:rPr>
                        <m:t>=</m:t>
                      </m:r>
                      <m:r>
                        <a:rPr lang="en-AU" sz="2800" b="0" i="1" smtClean="0">
                          <a:latin typeface="Cambria Math" panose="02040503050406030204" pitchFamily="18" charset="0"/>
                        </a:rPr>
                        <m:t>𝑚𝑔</m:t>
                      </m:r>
                      <m:r>
                        <a:rPr lang="en-AU" sz="2800" b="0" i="1" smtClean="0">
                          <a:latin typeface="Cambria Math" panose="02040503050406030204" pitchFamily="18" charset="0"/>
                        </a:rPr>
                        <m:t>=1.5</m:t>
                      </m:r>
                      <m:d>
                        <m:dPr>
                          <m:ctrlPr>
                            <a:rPr lang="en-AU" sz="2800" b="0" i="1" smtClean="0">
                              <a:latin typeface="Cambria Math" panose="02040503050406030204" pitchFamily="18" charset="0"/>
                            </a:rPr>
                          </m:ctrlPr>
                        </m:dPr>
                        <m:e>
                          <m:r>
                            <a:rPr lang="en-AU" sz="2800" b="0" i="1" smtClean="0">
                              <a:latin typeface="Cambria Math" panose="02040503050406030204" pitchFamily="18" charset="0"/>
                            </a:rPr>
                            <m:t>9.8</m:t>
                          </m:r>
                        </m:e>
                      </m:d>
                      <m:r>
                        <a:rPr lang="en-AU" sz="2800" b="0" i="1" smtClean="0">
                          <a:latin typeface="Cambria Math" panose="02040503050406030204" pitchFamily="18" charset="0"/>
                        </a:rPr>
                        <m:t>=14.7 </m:t>
                      </m:r>
                      <m:r>
                        <m:rPr>
                          <m:nor/>
                        </m:rPr>
                        <a:rPr lang="en-AU" sz="2800" b="0" i="0" smtClean="0">
                          <a:latin typeface="Cambria Math" panose="02040503050406030204" pitchFamily="18" charset="0"/>
                        </a:rPr>
                        <m:t>N</m:t>
                      </m:r>
                    </m:oMath>
                  </m:oMathPara>
                </a14:m>
                <a:endParaRPr lang="en-AU" sz="2800" b="0" dirty="0"/>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s</m:t>
                          </m:r>
                        </m:sub>
                      </m:sSub>
                      <m:r>
                        <a:rPr lang="en-AU" sz="2800" b="0" i="1" smtClean="0">
                          <a:latin typeface="Cambria Math" panose="02040503050406030204" pitchFamily="18" charset="0"/>
                        </a:rPr>
                        <m:t>=3</m:t>
                      </m:r>
                      <m:d>
                        <m:dPr>
                          <m:ctrlPr>
                            <a:rPr lang="en-AU" sz="2800" b="0" i="1" smtClean="0">
                              <a:latin typeface="Cambria Math" panose="02040503050406030204" pitchFamily="18" charset="0"/>
                            </a:rPr>
                          </m:ctrlPr>
                        </m:dPr>
                        <m:e>
                          <m:r>
                            <a:rPr lang="en-AU" sz="2800" b="0" i="1" smtClean="0">
                              <a:latin typeface="Cambria Math" panose="02040503050406030204" pitchFamily="18" charset="0"/>
                            </a:rPr>
                            <m:t>9.8</m:t>
                          </m:r>
                        </m:e>
                      </m:d>
                      <m:r>
                        <a:rPr lang="en-AU" sz="2800" b="0" i="1" smtClean="0">
                          <a:latin typeface="Cambria Math" panose="02040503050406030204" pitchFamily="18" charset="0"/>
                        </a:rPr>
                        <m:t>=29.4 </m:t>
                      </m:r>
                      <m:r>
                        <m:rPr>
                          <m:nor/>
                        </m:rPr>
                        <a:rPr lang="en-AU" sz="2800" b="0" i="0" smtClean="0">
                          <a:latin typeface="Cambria Math" panose="02040503050406030204" pitchFamily="18" charset="0"/>
                        </a:rPr>
                        <m:t>N</m:t>
                      </m:r>
                    </m:oMath>
                  </m:oMathPara>
                </a14:m>
                <a:endParaRPr lang="en-AU" sz="2800" dirty="0"/>
              </a:p>
              <a:p>
                <a:pPr lvl="1"/>
                <a:endParaRPr lang="en-AU" sz="2800" dirty="0"/>
              </a:p>
              <a:p>
                <a:pPr/>
                <a:r>
                  <a:rPr lang="en-AU" sz="2800" dirty="0"/>
                  <a:t>Take moments about P:</a:t>
                </a:r>
              </a:p>
              <a:p>
                <a:pPr lvl="1"/>
                <a14:m>
                  <m:oMathPara xmlns:m="http://schemas.openxmlformats.org/officeDocument/2006/math">
                    <m:oMathParaPr>
                      <m:jc m:val="left"/>
                    </m:oMathParaPr>
                    <m:oMath xmlns:m="http://schemas.openxmlformats.org/officeDocument/2006/math">
                      <m:r>
                        <m:rPr>
                          <m:sty m:val="p"/>
                        </m:rPr>
                        <a:rPr lang="en-AU" sz="2800" smtClean="0">
                          <a:latin typeface="Cambria Math" panose="02040503050406030204" pitchFamily="18" charset="0"/>
                        </a:rPr>
                        <m:t>Σ</m:t>
                      </m:r>
                      <m:sSub>
                        <m:sSubPr>
                          <m:ctrlPr>
                            <a:rPr lang="en-AU" sz="2800" i="1">
                              <a:latin typeface="Cambria Math" panose="02040503050406030204" pitchFamily="18" charset="0"/>
                            </a:rPr>
                          </m:ctrlPr>
                        </m:sSubPr>
                        <m:e>
                          <m:r>
                            <a:rPr lang="en-AU" sz="2800" i="1">
                              <a:latin typeface="Cambria Math" panose="02040503050406030204" pitchFamily="18" charset="0"/>
                            </a:rPr>
                            <m:t>𝜏</m:t>
                          </m:r>
                        </m:e>
                        <m:sub>
                          <m:r>
                            <m:rPr>
                              <m:nor/>
                            </m:rPr>
                            <a:rPr lang="en-AU" sz="2800">
                              <a:latin typeface="Cambria Math" panose="02040503050406030204" pitchFamily="18" charset="0"/>
                            </a:rPr>
                            <m:t>cw</m:t>
                          </m:r>
                        </m:sub>
                      </m:sSub>
                      <m:r>
                        <a:rPr lang="en-AU" sz="2800" i="1">
                          <a:latin typeface="Cambria Math" panose="02040503050406030204" pitchFamily="18" charset="0"/>
                        </a:rPr>
                        <m:t>=</m:t>
                      </m:r>
                      <m:r>
                        <m:rPr>
                          <m:sty m:val="p"/>
                        </m:rPr>
                        <a:rPr lang="en-AU" sz="2800">
                          <a:latin typeface="Cambria Math" panose="02040503050406030204" pitchFamily="18" charset="0"/>
                        </a:rPr>
                        <m:t>Σ</m:t>
                      </m:r>
                      <m:sSub>
                        <m:sSubPr>
                          <m:ctrlPr>
                            <a:rPr lang="en-AU" sz="2800" i="1">
                              <a:latin typeface="Cambria Math" panose="02040503050406030204" pitchFamily="18" charset="0"/>
                            </a:rPr>
                          </m:ctrlPr>
                        </m:sSubPr>
                        <m:e>
                          <m:r>
                            <a:rPr lang="en-AU" sz="2800" i="1">
                              <a:latin typeface="Cambria Math" panose="02040503050406030204" pitchFamily="18" charset="0"/>
                            </a:rPr>
                            <m:t>𝜏</m:t>
                          </m:r>
                        </m:e>
                        <m:sub>
                          <m:r>
                            <m:rPr>
                              <m:nor/>
                            </m:rPr>
                            <a:rPr lang="en-AU" sz="2800">
                              <a:latin typeface="Cambria Math" panose="02040503050406030204" pitchFamily="18" charset="0"/>
                            </a:rPr>
                            <m:t>acw</m:t>
                          </m:r>
                        </m:sub>
                      </m:sSub>
                    </m:oMath>
                  </m:oMathPara>
                </a14:m>
                <a:endParaRPr lang="en-AU" sz="2800" dirty="0"/>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𝜏</m:t>
                          </m:r>
                        </m:e>
                        <m:sub>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b</m:t>
                              </m:r>
                            </m:sub>
                          </m:sSub>
                        </m:sub>
                      </m:sSub>
                      <m:r>
                        <a:rPr lang="en-AU" sz="2800" b="0" i="1" smtClean="0">
                          <a:latin typeface="Cambria Math" panose="02040503050406030204" pitchFamily="18" charset="0"/>
                        </a:rPr>
                        <m:t>+</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𝜏</m:t>
                          </m:r>
                        </m:e>
                        <m:sub>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s</m:t>
                              </m:r>
                            </m:sub>
                          </m:sSub>
                        </m:sub>
                      </m:sSub>
                      <m:r>
                        <a:rPr lang="en-AU" sz="2800" b="0" i="1" smtClean="0">
                          <a:latin typeface="Cambria Math" panose="02040503050406030204" pitchFamily="18" charset="0"/>
                        </a:rPr>
                        <m:t>=</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𝜏</m:t>
                          </m:r>
                        </m:e>
                        <m:sub>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𝑇</m:t>
                              </m:r>
                            </m:e>
                            <m:sub>
                              <m:r>
                                <m:rPr>
                                  <m:nor/>
                                </m:rPr>
                                <a:rPr lang="en-AU" sz="2800" b="0" i="0" smtClean="0">
                                  <a:latin typeface="Cambria Math" panose="02040503050406030204" pitchFamily="18" charset="0"/>
                                </a:rPr>
                                <m:t>v</m:t>
                              </m:r>
                            </m:sub>
                          </m:sSub>
                        </m:sub>
                      </m:sSub>
                    </m:oMath>
                  </m:oMathPara>
                </a14:m>
                <a:endParaRPr lang="en-AU" sz="2800" b="0" dirty="0"/>
              </a:p>
              <a:p>
                <a:pPr lvl="1"/>
                <a14:m>
                  <m:oMathPara xmlns:m="http://schemas.openxmlformats.org/officeDocument/2006/math">
                    <m:oMathParaPr>
                      <m:jc m:val="left"/>
                    </m:oMathParaPr>
                    <m:oMath xmlns:m="http://schemas.openxmlformats.org/officeDocument/2006/math">
                      <m:r>
                        <a:rPr lang="en-AU" sz="2800" b="0" i="1" smtClean="0">
                          <a:latin typeface="Cambria Math" panose="02040503050406030204" pitchFamily="18" charset="0"/>
                        </a:rPr>
                        <m:t>0.5</m:t>
                      </m:r>
                      <m:d>
                        <m:dPr>
                          <m:ctrlPr>
                            <a:rPr lang="en-AU" sz="2800" b="0" i="1" smtClean="0">
                              <a:latin typeface="Cambria Math" panose="02040503050406030204" pitchFamily="18" charset="0"/>
                            </a:rPr>
                          </m:ctrlPr>
                        </m:dPr>
                        <m:e>
                          <m:r>
                            <a:rPr lang="en-AU" sz="2800" b="0" i="1" smtClean="0">
                              <a:latin typeface="Cambria Math" panose="02040503050406030204" pitchFamily="18" charset="0"/>
                            </a:rPr>
                            <m:t>14.7</m:t>
                          </m:r>
                        </m:e>
                      </m:d>
                      <m:r>
                        <a:rPr lang="en-AU" sz="2800" b="0" i="1" smtClean="0">
                          <a:latin typeface="Cambria Math" panose="02040503050406030204" pitchFamily="18" charset="0"/>
                        </a:rPr>
                        <m:t>+1.0</m:t>
                      </m:r>
                      <m:d>
                        <m:dPr>
                          <m:ctrlPr>
                            <a:rPr lang="en-AU" sz="2800" b="0" i="1" smtClean="0">
                              <a:latin typeface="Cambria Math" panose="02040503050406030204" pitchFamily="18" charset="0"/>
                            </a:rPr>
                          </m:ctrlPr>
                        </m:dPr>
                        <m:e>
                          <m:r>
                            <a:rPr lang="en-AU" sz="2800" b="0" i="1" smtClean="0">
                              <a:latin typeface="Cambria Math" panose="02040503050406030204" pitchFamily="18" charset="0"/>
                            </a:rPr>
                            <m:t>29.4</m:t>
                          </m:r>
                        </m:e>
                      </m:d>
                      <m:r>
                        <a:rPr lang="en-AU" sz="2800" b="0" i="1" smtClean="0">
                          <a:latin typeface="Cambria Math" panose="02040503050406030204" pitchFamily="18" charset="0"/>
                        </a:rPr>
                        <m:t>=0.75</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𝑇</m:t>
                          </m:r>
                        </m:e>
                        <m:sub>
                          <m:r>
                            <m:rPr>
                              <m:nor/>
                            </m:rPr>
                            <a:rPr lang="en-AU" sz="2800" b="0" i="0" smtClean="0">
                              <a:latin typeface="Cambria Math" panose="02040503050406030204" pitchFamily="18" charset="0"/>
                            </a:rPr>
                            <m:t>v</m:t>
                          </m:r>
                        </m:sub>
                      </m:sSub>
                    </m:oMath>
                  </m:oMathPara>
                </a14:m>
                <a:endParaRPr lang="en-AU" sz="2800" dirty="0"/>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𝑇</m:t>
                          </m:r>
                        </m:e>
                        <m:sub>
                          <m:r>
                            <m:rPr>
                              <m:nor/>
                            </m:rPr>
                            <a:rPr lang="en-AU" sz="2800" b="0" i="0" smtClean="0">
                              <a:latin typeface="Cambria Math" panose="02040503050406030204" pitchFamily="18" charset="0"/>
                            </a:rPr>
                            <m:t>v</m:t>
                          </m:r>
                        </m:sub>
                      </m:sSub>
                      <m:r>
                        <a:rPr lang="en-AU" sz="2800" b="0" i="1" smtClean="0">
                          <a:latin typeface="Cambria Math" panose="02040503050406030204" pitchFamily="18" charset="0"/>
                        </a:rPr>
                        <m:t>=49 </m:t>
                      </m:r>
                      <m:r>
                        <m:rPr>
                          <m:nor/>
                        </m:rPr>
                        <a:rPr lang="en-AU" sz="2800" b="0" i="0" smtClean="0">
                          <a:latin typeface="Cambria Math" panose="02040503050406030204" pitchFamily="18" charset="0"/>
                        </a:rPr>
                        <m:t>N</m:t>
                      </m:r>
                    </m:oMath>
                  </m:oMathPara>
                </a14:m>
                <a:endParaRPr lang="en-AU" sz="2800" dirty="0"/>
              </a:p>
            </p:txBody>
          </p:sp>
        </mc:Choice>
        <mc:Fallback>
          <p:sp>
            <p:nvSpPr>
              <p:cNvPr id="2" name="TextBox 1"/>
              <p:cNvSpPr txBox="1">
                <a:spLocks noRot="1" noChangeAspect="1" noMove="1" noResize="1" noEditPoints="1" noAdjustHandles="1" noChangeArrowheads="1" noChangeShapeType="1" noTextEdit="1"/>
              </p:cNvSpPr>
              <p:nvPr/>
            </p:nvSpPr>
            <p:spPr>
              <a:xfrm>
                <a:off x="-3" y="584775"/>
                <a:ext cx="11251361" cy="6295762"/>
              </a:xfrm>
              <a:prstGeom prst="rect">
                <a:avLst/>
              </a:prstGeom>
              <a:blipFill>
                <a:blip r:embed="rId3"/>
                <a:stretch>
                  <a:fillRect l="-1138" t="-968" r="-325"/>
                </a:stretch>
              </a:blipFill>
            </p:spPr>
            <p:txBody>
              <a:bodyPr/>
              <a:lstStyle/>
              <a:p>
                <a:r>
                  <a:rPr lang="en-AU">
                    <a:noFill/>
                  </a:rPr>
                  <a:t> </a:t>
                </a:r>
              </a:p>
            </p:txBody>
          </p:sp>
        </mc:Fallback>
      </mc:AlternateContent>
      <p:pic>
        <p:nvPicPr>
          <p:cNvPr id="6" name="Graphic 5">
            <a:extLst>
              <a:ext uri="{FF2B5EF4-FFF2-40B4-BE49-F238E27FC236}">
                <a16:creationId xmlns:a16="http://schemas.microsoft.com/office/drawing/2014/main" id="{6EA9EFF5-C63A-8F56-2ABD-CFFF9185682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76577" y="1604353"/>
            <a:ext cx="5815423" cy="5253647"/>
          </a:xfrm>
          <a:prstGeom prst="rect">
            <a:avLst/>
          </a:prstGeom>
        </p:spPr>
      </p:pic>
    </p:spTree>
    <p:extLst>
      <p:ext uri="{BB962C8B-B14F-4D97-AF65-F5344CB8AC3E}">
        <p14:creationId xmlns:p14="http://schemas.microsoft.com/office/powerpoint/2010/main" val="98575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281803"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3200" b="1" dirty="0">
                <a:solidFill>
                  <a:prstClr val="white"/>
                </a:solidFill>
                <a:latin typeface="Calibri" panose="020F0502020204030204"/>
              </a:rPr>
              <a:t>Example #6</a:t>
            </a:r>
            <a:endPar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2" name="TextBox 1"/>
              <p:cNvSpPr txBox="1"/>
              <p:nvPr/>
            </p:nvSpPr>
            <p:spPr>
              <a:xfrm>
                <a:off x="-3" y="584775"/>
                <a:ext cx="11251361" cy="6152710"/>
              </a:xfrm>
              <a:prstGeom prst="rect">
                <a:avLst/>
              </a:prstGeom>
              <a:noFill/>
            </p:spPr>
            <p:txBody>
              <a:bodyPr wrap="square" rtlCol="0">
                <a:spAutoFit/>
              </a:bodyPr>
              <a:lstStyle/>
              <a:p>
                <a:r>
                  <a:rPr lang="en-AU" sz="2800" dirty="0"/>
                  <a:t>The diagram below shows a bracket used to hang a 3.00 kg sign from a wall. The horizontal beam is 1.00 m long and has a mass of 1.50 kg. The wire is attached 0.750 m along the beam. Find:</a:t>
                </a:r>
              </a:p>
              <a:p>
                <a:pPr marL="514350" indent="-514350">
                  <a:buFont typeface="+mj-lt"/>
                  <a:buAutoNum type="alphaLcParenR"/>
                </a:pPr>
                <a:r>
                  <a:rPr lang="en-AU" sz="2800" dirty="0"/>
                  <a:t>The tension in the wire cable</a:t>
                </a:r>
              </a:p>
              <a:p>
                <a:endParaRPr lang="en-AU" sz="2800" dirty="0"/>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𝑇</m:t>
                          </m:r>
                        </m:e>
                        <m:sub>
                          <m:r>
                            <m:rPr>
                              <m:nor/>
                            </m:rPr>
                            <a:rPr lang="en-AU" sz="2800" b="0" i="0" smtClean="0">
                              <a:latin typeface="Cambria Math" panose="02040503050406030204" pitchFamily="18" charset="0"/>
                            </a:rPr>
                            <m:t>v</m:t>
                          </m:r>
                        </m:sub>
                      </m:sSub>
                      <m:r>
                        <a:rPr lang="en-AU" sz="2800" b="0" i="1" smtClean="0">
                          <a:latin typeface="Cambria Math" panose="02040503050406030204" pitchFamily="18" charset="0"/>
                        </a:rPr>
                        <m:t>=49 </m:t>
                      </m:r>
                      <m:r>
                        <m:rPr>
                          <m:nor/>
                        </m:rPr>
                        <a:rPr lang="en-AU" sz="2800" b="0" i="0" smtClean="0">
                          <a:latin typeface="Cambria Math" panose="02040503050406030204" pitchFamily="18" charset="0"/>
                        </a:rPr>
                        <m:t>N</m:t>
                      </m:r>
                      <m:r>
                        <a:rPr lang="en-AU" sz="2800" b="0" i="1" smtClean="0">
                          <a:latin typeface="Cambria Math" panose="02040503050406030204" pitchFamily="18" charset="0"/>
                        </a:rPr>
                        <m:t>=</m:t>
                      </m:r>
                      <m:r>
                        <a:rPr lang="en-AU" sz="2800" b="0" i="1" smtClean="0">
                          <a:latin typeface="Cambria Math" panose="02040503050406030204" pitchFamily="18" charset="0"/>
                        </a:rPr>
                        <m:t>𝑇</m:t>
                      </m:r>
                      <m:func>
                        <m:funcPr>
                          <m:ctrlPr>
                            <a:rPr lang="en-AU" sz="2800" b="0" i="1" smtClean="0">
                              <a:latin typeface="Cambria Math" panose="02040503050406030204" pitchFamily="18" charset="0"/>
                            </a:rPr>
                          </m:ctrlPr>
                        </m:funcPr>
                        <m:fName>
                          <m:r>
                            <m:rPr>
                              <m:sty m:val="p"/>
                            </m:rPr>
                            <a:rPr lang="en-AU" sz="2800" b="0" i="0" smtClean="0">
                              <a:latin typeface="Cambria Math" panose="02040503050406030204" pitchFamily="18" charset="0"/>
                            </a:rPr>
                            <m:t>sin</m:t>
                          </m:r>
                        </m:fName>
                        <m:e>
                          <m:r>
                            <a:rPr lang="en-AU" sz="2800" b="0" i="1" smtClean="0">
                              <a:latin typeface="Cambria Math" panose="02040503050406030204" pitchFamily="18" charset="0"/>
                            </a:rPr>
                            <m:t>40°</m:t>
                          </m:r>
                        </m:e>
                      </m:func>
                    </m:oMath>
                  </m:oMathPara>
                </a14:m>
                <a:endParaRPr lang="en-AU" sz="2800" dirty="0"/>
              </a:p>
              <a:p>
                <a:pPr lvl="1"/>
                <a14:m>
                  <m:oMathPara xmlns:m="http://schemas.openxmlformats.org/officeDocument/2006/math">
                    <m:oMathParaPr>
                      <m:jc m:val="left"/>
                    </m:oMathParaPr>
                    <m:oMath xmlns:m="http://schemas.openxmlformats.org/officeDocument/2006/math">
                      <m:r>
                        <a:rPr lang="en-AU" sz="2800" b="0" i="1" smtClean="0">
                          <a:latin typeface="Cambria Math" panose="02040503050406030204" pitchFamily="18" charset="0"/>
                        </a:rPr>
                        <m:t>𝑇</m:t>
                      </m:r>
                      <m:r>
                        <a:rPr lang="en-AU" sz="2800" b="0" i="1" smtClean="0">
                          <a:latin typeface="Cambria Math" panose="02040503050406030204" pitchFamily="18" charset="0"/>
                        </a:rPr>
                        <m:t>=76.2 </m:t>
                      </m:r>
                      <m:r>
                        <m:rPr>
                          <m:nor/>
                        </m:rPr>
                        <a:rPr lang="en-AU" sz="2800" b="0" i="0" smtClean="0">
                          <a:latin typeface="Cambria Math" panose="02040503050406030204" pitchFamily="18" charset="0"/>
                        </a:rPr>
                        <m:t>N</m:t>
                      </m:r>
                      <m:r>
                        <m:rPr>
                          <m:nor/>
                        </m:rPr>
                        <a:rPr lang="en-AU" sz="2800" b="0" i="0" smtClean="0">
                          <a:latin typeface="Cambria Math" panose="02040503050406030204" pitchFamily="18" charset="0"/>
                        </a:rPr>
                        <m:t> 40</m:t>
                      </m:r>
                      <m:r>
                        <m:rPr>
                          <m:nor/>
                        </m:rPr>
                        <a:rPr lang="en-AU" sz="2800" b="0" i="0" smtClean="0">
                          <a:latin typeface="Cambria Math" panose="02040503050406030204" pitchFamily="18" charset="0"/>
                        </a:rPr>
                        <m:t>°</m:t>
                      </m:r>
                      <m:r>
                        <m:rPr>
                          <m:nor/>
                        </m:rPr>
                        <a:rPr lang="en-AU" sz="2800" b="0" i="0" smtClean="0">
                          <a:latin typeface="Cambria Math" panose="02040503050406030204" pitchFamily="18" charset="0"/>
                        </a:rPr>
                        <m:t> </m:t>
                      </m:r>
                      <m:r>
                        <m:rPr>
                          <m:nor/>
                        </m:rPr>
                        <a:rPr lang="en-AU" sz="2800" b="0" i="0" smtClean="0">
                          <a:latin typeface="Cambria Math" panose="02040503050406030204" pitchFamily="18" charset="0"/>
                        </a:rPr>
                        <m:t>from</m:t>
                      </m:r>
                      <m:r>
                        <m:rPr>
                          <m:nor/>
                        </m:rPr>
                        <a:rPr lang="en-AU" sz="2800" b="0" i="0" smtClean="0">
                          <a:latin typeface="Cambria Math" panose="02040503050406030204" pitchFamily="18" charset="0"/>
                        </a:rPr>
                        <m:t> </m:t>
                      </m:r>
                      <m:r>
                        <m:rPr>
                          <m:nor/>
                        </m:rPr>
                        <a:rPr lang="en-AU" sz="2800" b="0" i="0" smtClean="0">
                          <a:latin typeface="Cambria Math" panose="02040503050406030204" pitchFamily="18" charset="0"/>
                        </a:rPr>
                        <m:t>the</m:t>
                      </m:r>
                      <m:r>
                        <m:rPr>
                          <m:nor/>
                        </m:rPr>
                        <a:rPr lang="en-AU" sz="2800" b="0" i="0" smtClean="0">
                          <a:latin typeface="Cambria Math" panose="02040503050406030204" pitchFamily="18" charset="0"/>
                        </a:rPr>
                        <m:t> </m:t>
                      </m:r>
                      <m:r>
                        <m:rPr>
                          <m:nor/>
                        </m:rPr>
                        <a:rPr lang="en-AU" sz="2800" b="0" i="0" smtClean="0">
                          <a:latin typeface="Cambria Math" panose="02040503050406030204" pitchFamily="18" charset="0"/>
                        </a:rPr>
                        <m:t>horizontal</m:t>
                      </m:r>
                    </m:oMath>
                  </m:oMathPara>
                </a14:m>
                <a:endParaRPr lang="en-AU" sz="2800" dirty="0"/>
              </a:p>
              <a:p>
                <a:pPr lvl="1"/>
                <a:endParaRPr lang="en-AU" sz="2800" dirty="0"/>
              </a:p>
              <a:p>
                <a:pPr lvl="1"/>
                <a:endParaRPr lang="en-AU" sz="2800" dirty="0"/>
              </a:p>
              <a:p>
                <a:pPr marL="514350" indent="-514350">
                  <a:buFont typeface="+mj-lt"/>
                  <a:buAutoNum type="alphaLcParenR" startAt="2"/>
                </a:pPr>
                <a:r>
                  <a:rPr lang="en-AU" sz="2800" dirty="0"/>
                  <a:t>The compression in the beam</a:t>
                </a:r>
              </a:p>
              <a:p>
                <a:pPr/>
                <a:endParaRPr lang="en-AU" sz="2800" dirty="0"/>
              </a:p>
              <a:p>
                <a:pPr/>
                <a:r>
                  <a:rPr lang="en-AU" sz="2800" dirty="0"/>
                  <a:t>This is the horizontal force on the beam, </a:t>
                </a:r>
                <a:r>
                  <a:rPr lang="en-AU" sz="2800" i="1" dirty="0"/>
                  <a:t>T</a:t>
                </a:r>
                <a:r>
                  <a:rPr lang="en-AU" sz="2800" baseline="-25000" dirty="0"/>
                  <a:t>h</a:t>
                </a:r>
                <a:r>
                  <a:rPr lang="en-AU" sz="2800" dirty="0"/>
                  <a:t>:</a:t>
                </a:r>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𝑇</m:t>
                          </m:r>
                        </m:e>
                        <m:sub>
                          <m:r>
                            <m:rPr>
                              <m:nor/>
                            </m:rPr>
                            <a:rPr lang="en-AU" sz="2800" b="0" i="0" smtClean="0">
                              <a:latin typeface="Cambria Math" panose="02040503050406030204" pitchFamily="18" charset="0"/>
                            </a:rPr>
                            <m:t>h</m:t>
                          </m:r>
                        </m:sub>
                      </m:sSub>
                      <m:r>
                        <a:rPr lang="en-AU" sz="2800" b="0" i="1" smtClean="0">
                          <a:latin typeface="Cambria Math" panose="02040503050406030204" pitchFamily="18" charset="0"/>
                        </a:rPr>
                        <m:t>=</m:t>
                      </m:r>
                      <m:r>
                        <a:rPr lang="en-AU" sz="2800" b="0" i="1" smtClean="0">
                          <a:latin typeface="Cambria Math" panose="02040503050406030204" pitchFamily="18" charset="0"/>
                        </a:rPr>
                        <m:t>𝑇</m:t>
                      </m:r>
                      <m:func>
                        <m:funcPr>
                          <m:ctrlPr>
                            <a:rPr lang="en-AU" sz="2800" b="0" i="1" smtClean="0">
                              <a:latin typeface="Cambria Math" panose="02040503050406030204" pitchFamily="18" charset="0"/>
                            </a:rPr>
                          </m:ctrlPr>
                        </m:funcPr>
                        <m:fName>
                          <m:r>
                            <m:rPr>
                              <m:sty m:val="p"/>
                            </m:rPr>
                            <a:rPr lang="en-AU" sz="2800" b="0" i="0" smtClean="0">
                              <a:latin typeface="Cambria Math" panose="02040503050406030204" pitchFamily="18" charset="0"/>
                            </a:rPr>
                            <m:t>cos</m:t>
                          </m:r>
                        </m:fName>
                        <m:e>
                          <m:r>
                            <a:rPr lang="en-AU" sz="2800" b="0" i="1" smtClean="0">
                              <a:latin typeface="Cambria Math" panose="02040503050406030204" pitchFamily="18" charset="0"/>
                            </a:rPr>
                            <m:t>40°</m:t>
                          </m:r>
                        </m:e>
                      </m:func>
                    </m:oMath>
                  </m:oMathPara>
                </a14:m>
                <a:endParaRPr lang="en-AU" sz="2800" b="0" dirty="0"/>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𝑇</m:t>
                          </m:r>
                        </m:e>
                        <m:sub>
                          <m:r>
                            <m:rPr>
                              <m:nor/>
                            </m:rPr>
                            <a:rPr lang="en-AU" sz="2800" b="0" i="0" smtClean="0">
                              <a:latin typeface="Cambria Math" panose="02040503050406030204" pitchFamily="18" charset="0"/>
                            </a:rPr>
                            <m:t>h</m:t>
                          </m:r>
                        </m:sub>
                      </m:sSub>
                      <m:r>
                        <a:rPr lang="en-AU" sz="2800" b="0" i="1" smtClean="0">
                          <a:latin typeface="Cambria Math" panose="02040503050406030204" pitchFamily="18" charset="0"/>
                        </a:rPr>
                        <m:t>=58.4 </m:t>
                      </m:r>
                      <m:r>
                        <m:rPr>
                          <m:nor/>
                        </m:rPr>
                        <a:rPr lang="en-AU" sz="2800" b="0" i="0" smtClean="0">
                          <a:latin typeface="Cambria Math" panose="02040503050406030204" pitchFamily="18" charset="0"/>
                        </a:rPr>
                        <m:t>N</m:t>
                      </m:r>
                      <m:r>
                        <m:rPr>
                          <m:nor/>
                        </m:rPr>
                        <a:rPr lang="en-AU" sz="2800" b="0" i="0" smtClean="0">
                          <a:latin typeface="Cambria Math" panose="02040503050406030204" pitchFamily="18" charset="0"/>
                        </a:rPr>
                        <m:t> </m:t>
                      </m:r>
                      <m:r>
                        <m:rPr>
                          <m:nor/>
                        </m:rPr>
                        <a:rPr lang="en-AU" sz="2800" b="0" i="0" smtClean="0">
                          <a:latin typeface="Cambria Math" panose="02040503050406030204" pitchFamily="18" charset="0"/>
                        </a:rPr>
                        <m:t>to</m:t>
                      </m:r>
                      <m:r>
                        <m:rPr>
                          <m:nor/>
                        </m:rPr>
                        <a:rPr lang="en-AU" sz="2800" b="0" i="0" smtClean="0">
                          <a:latin typeface="Cambria Math" panose="02040503050406030204" pitchFamily="18" charset="0"/>
                        </a:rPr>
                        <m:t> </m:t>
                      </m:r>
                      <m:r>
                        <m:rPr>
                          <m:nor/>
                        </m:rPr>
                        <a:rPr lang="en-AU" sz="2800" b="0" i="0" smtClean="0">
                          <a:latin typeface="Cambria Math" panose="02040503050406030204" pitchFamily="18" charset="0"/>
                        </a:rPr>
                        <m:t>the</m:t>
                      </m:r>
                      <m:r>
                        <m:rPr>
                          <m:nor/>
                        </m:rPr>
                        <a:rPr lang="en-AU" sz="2800" b="0" i="0" smtClean="0">
                          <a:latin typeface="Cambria Math" panose="02040503050406030204" pitchFamily="18" charset="0"/>
                        </a:rPr>
                        <m:t> </m:t>
                      </m:r>
                      <m:r>
                        <m:rPr>
                          <m:nor/>
                        </m:rPr>
                        <a:rPr lang="en-AU" sz="2800" b="0" i="0" smtClean="0">
                          <a:latin typeface="Cambria Math" panose="02040503050406030204" pitchFamily="18" charset="0"/>
                        </a:rPr>
                        <m:t>left</m:t>
                      </m:r>
                    </m:oMath>
                  </m:oMathPara>
                </a14:m>
                <a:endParaRPr lang="en-AU" sz="2800" dirty="0"/>
              </a:p>
            </p:txBody>
          </p:sp>
        </mc:Choice>
        <mc:Fallback>
          <p:sp>
            <p:nvSpPr>
              <p:cNvPr id="2" name="TextBox 1"/>
              <p:cNvSpPr txBox="1">
                <a:spLocks noRot="1" noChangeAspect="1" noMove="1" noResize="1" noEditPoints="1" noAdjustHandles="1" noChangeArrowheads="1" noChangeShapeType="1" noTextEdit="1"/>
              </p:cNvSpPr>
              <p:nvPr/>
            </p:nvSpPr>
            <p:spPr>
              <a:xfrm>
                <a:off x="-3" y="584775"/>
                <a:ext cx="11251361" cy="6152710"/>
              </a:xfrm>
              <a:prstGeom prst="rect">
                <a:avLst/>
              </a:prstGeom>
              <a:blipFill>
                <a:blip r:embed="rId3"/>
                <a:stretch>
                  <a:fillRect l="-1138" t="-991" r="-325"/>
                </a:stretch>
              </a:blipFill>
            </p:spPr>
            <p:txBody>
              <a:bodyPr/>
              <a:lstStyle/>
              <a:p>
                <a:r>
                  <a:rPr lang="en-AU">
                    <a:noFill/>
                  </a:rPr>
                  <a:t> </a:t>
                </a:r>
              </a:p>
            </p:txBody>
          </p:sp>
        </mc:Fallback>
      </mc:AlternateContent>
      <p:pic>
        <p:nvPicPr>
          <p:cNvPr id="6" name="Graphic 5">
            <a:extLst>
              <a:ext uri="{FF2B5EF4-FFF2-40B4-BE49-F238E27FC236}">
                <a16:creationId xmlns:a16="http://schemas.microsoft.com/office/drawing/2014/main" id="{6EA9EFF5-C63A-8F56-2ABD-CFFF9185682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76577" y="1604353"/>
            <a:ext cx="5815423" cy="5253647"/>
          </a:xfrm>
          <a:prstGeom prst="rect">
            <a:avLst/>
          </a:prstGeom>
        </p:spPr>
      </p:pic>
    </p:spTree>
    <p:extLst>
      <p:ext uri="{BB962C8B-B14F-4D97-AF65-F5344CB8AC3E}">
        <p14:creationId xmlns:p14="http://schemas.microsoft.com/office/powerpoint/2010/main" val="89378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281803"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3200" b="1" dirty="0">
                <a:solidFill>
                  <a:prstClr val="white"/>
                </a:solidFill>
                <a:latin typeface="Calibri" panose="020F0502020204030204"/>
              </a:rPr>
              <a:t>Example #6</a:t>
            </a:r>
            <a:endPar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2" name="TextBox 1"/>
              <p:cNvSpPr txBox="1"/>
              <p:nvPr/>
            </p:nvSpPr>
            <p:spPr>
              <a:xfrm>
                <a:off x="-3" y="584775"/>
                <a:ext cx="11251361" cy="4431983"/>
              </a:xfrm>
              <a:prstGeom prst="rect">
                <a:avLst/>
              </a:prstGeom>
              <a:noFill/>
            </p:spPr>
            <p:txBody>
              <a:bodyPr wrap="square" rtlCol="0">
                <a:spAutoFit/>
              </a:bodyPr>
              <a:lstStyle/>
              <a:p>
                <a:r>
                  <a:rPr lang="en-AU" sz="2800" dirty="0"/>
                  <a:t>The diagram below shows a bracket used to hang a 3.00 kg sign from a wall. The horizontal beam is 1.00 m long and has a mass of 1.50 kg. The wire is attached 0.750 m along the beam. Find:</a:t>
                </a:r>
              </a:p>
              <a:p>
                <a:pPr marL="514350" indent="-514350">
                  <a:buFont typeface="+mj-lt"/>
                  <a:buAutoNum type="alphaLcParenR" startAt="3"/>
                </a:pPr>
                <a:r>
                  <a:rPr lang="en-AU" sz="2800" dirty="0"/>
                  <a:t>The reaction force that the wall applies </a:t>
                </a:r>
                <a:br>
                  <a:rPr lang="en-AU" sz="2800" dirty="0"/>
                </a:br>
                <a:r>
                  <a:rPr lang="en-AU" sz="2800" dirty="0"/>
                  <a:t>to the beam</a:t>
                </a:r>
              </a:p>
              <a:p>
                <a:endParaRPr lang="en-AU" sz="2800" dirty="0"/>
              </a:p>
              <a:p>
                <a:r>
                  <a:rPr lang="en-AU" sz="2800" dirty="0"/>
                  <a:t>Find the excess vertical force </a:t>
                </a:r>
                <a:r>
                  <a:rPr lang="en-AU" sz="2800" i="1" dirty="0" err="1"/>
                  <a:t>F</a:t>
                </a:r>
                <a:r>
                  <a:rPr lang="en-AU" sz="2800" baseline="-25000" dirty="0" err="1"/>
                  <a:t>v</a:t>
                </a:r>
                <a:r>
                  <a:rPr lang="en-AU" sz="2800" dirty="0"/>
                  <a:t> that the </a:t>
                </a:r>
                <a:br>
                  <a:rPr lang="en-AU" sz="2800" dirty="0"/>
                </a:br>
                <a:r>
                  <a:rPr lang="en-AU" sz="2800" dirty="0"/>
                  <a:t>beam applies to the wall:</a:t>
                </a:r>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𝑇</m:t>
                          </m:r>
                        </m:e>
                        <m:sub>
                          <m:r>
                            <m:rPr>
                              <m:nor/>
                            </m:rPr>
                            <a:rPr lang="en-AU" sz="2800" b="0" i="0" smtClean="0">
                              <a:latin typeface="Cambria Math" panose="02040503050406030204" pitchFamily="18" charset="0"/>
                            </a:rPr>
                            <m:t>v</m:t>
                          </m:r>
                        </m:sub>
                      </m:sSub>
                      <m:r>
                        <a:rPr lang="en-AU" sz="2800" b="0" i="1" smtClean="0">
                          <a:latin typeface="Cambria Math" panose="02040503050406030204" pitchFamily="18" charset="0"/>
                        </a:rPr>
                        <m:t>=49 </m:t>
                      </m:r>
                      <m:r>
                        <m:rPr>
                          <m:nor/>
                        </m:rPr>
                        <a:rPr lang="en-AU" sz="2800" b="0" i="0" smtClean="0">
                          <a:latin typeface="Cambria Math" panose="02040503050406030204" pitchFamily="18" charset="0"/>
                        </a:rPr>
                        <m:t>N</m:t>
                      </m:r>
                      <m:r>
                        <a:rPr lang="en-AU" sz="2800" b="0" i="1" smtClean="0">
                          <a:latin typeface="Cambria Math" panose="02040503050406030204" pitchFamily="18" charset="0"/>
                        </a:rPr>
                        <m:t>; </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b</m:t>
                          </m:r>
                        </m:sub>
                      </m:sSub>
                      <m:r>
                        <a:rPr lang="en-AU" sz="2800" b="0" i="1" smtClean="0">
                          <a:latin typeface="Cambria Math" panose="02040503050406030204" pitchFamily="18" charset="0"/>
                        </a:rPr>
                        <m:t>+</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s</m:t>
                          </m:r>
                        </m:sub>
                      </m:sSub>
                      <m:r>
                        <a:rPr lang="en-AU" sz="2800" b="0" i="1" smtClean="0">
                          <a:latin typeface="Cambria Math" panose="02040503050406030204" pitchFamily="18" charset="0"/>
                        </a:rPr>
                        <m:t>=44.1 </m:t>
                      </m:r>
                      <m:r>
                        <m:rPr>
                          <m:nor/>
                        </m:rPr>
                        <a:rPr lang="en-AU" sz="2800" b="0" i="0" smtClean="0">
                          <a:latin typeface="Cambria Math" panose="02040503050406030204" pitchFamily="18" charset="0"/>
                        </a:rPr>
                        <m:t>N</m:t>
                      </m:r>
                    </m:oMath>
                  </m:oMathPara>
                </a14:m>
                <a:endParaRPr lang="en-AU" sz="2800" dirty="0"/>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v</m:t>
                          </m:r>
                        </m:sub>
                      </m:sSub>
                      <m:r>
                        <a:rPr lang="en-AU" sz="2800" b="0" i="1" smtClean="0">
                          <a:latin typeface="Cambria Math" panose="02040503050406030204" pitchFamily="18" charset="0"/>
                        </a:rPr>
                        <m:t>=49.0−44.1=4.9 </m:t>
                      </m:r>
                      <m:r>
                        <m:rPr>
                          <m:nor/>
                        </m:rPr>
                        <a:rPr lang="en-AU" sz="2800" b="0" i="0" smtClean="0">
                          <a:latin typeface="Cambria Math" panose="02040503050406030204" pitchFamily="18" charset="0"/>
                        </a:rPr>
                        <m:t>N</m:t>
                      </m:r>
                      <m:r>
                        <m:rPr>
                          <m:nor/>
                        </m:rPr>
                        <a:rPr lang="en-AU" sz="2800" b="0" i="0" smtClean="0">
                          <a:latin typeface="Cambria Math" panose="02040503050406030204" pitchFamily="18" charset="0"/>
                        </a:rPr>
                        <m:t> </m:t>
                      </m:r>
                      <m:r>
                        <m:rPr>
                          <m:nor/>
                        </m:rPr>
                        <a:rPr lang="en-AU" sz="2800" b="0" i="0" smtClean="0">
                          <a:latin typeface="Cambria Math" panose="02040503050406030204" pitchFamily="18" charset="0"/>
                        </a:rPr>
                        <m:t>up</m:t>
                      </m:r>
                    </m:oMath>
                  </m:oMathPara>
                </a14:m>
                <a:endParaRPr lang="en-AU" sz="2800" dirty="0"/>
              </a:p>
            </p:txBody>
          </p:sp>
        </mc:Choice>
        <mc:Fallback>
          <p:sp>
            <p:nvSpPr>
              <p:cNvPr id="2" name="TextBox 1"/>
              <p:cNvSpPr txBox="1">
                <a:spLocks noRot="1" noChangeAspect="1" noMove="1" noResize="1" noEditPoints="1" noAdjustHandles="1" noChangeArrowheads="1" noChangeShapeType="1" noTextEdit="1"/>
              </p:cNvSpPr>
              <p:nvPr/>
            </p:nvSpPr>
            <p:spPr>
              <a:xfrm>
                <a:off x="-3" y="584775"/>
                <a:ext cx="11251361" cy="4431983"/>
              </a:xfrm>
              <a:prstGeom prst="rect">
                <a:avLst/>
              </a:prstGeom>
              <a:blipFill>
                <a:blip r:embed="rId3"/>
                <a:stretch>
                  <a:fillRect l="-1138" t="-1376" r="-325"/>
                </a:stretch>
              </a:blipFill>
            </p:spPr>
            <p:txBody>
              <a:bodyPr/>
              <a:lstStyle/>
              <a:p>
                <a:r>
                  <a:rPr lang="en-AU">
                    <a:noFill/>
                  </a:rPr>
                  <a:t> </a:t>
                </a:r>
              </a:p>
            </p:txBody>
          </p:sp>
        </mc:Fallback>
      </mc:AlternateContent>
      <p:pic>
        <p:nvPicPr>
          <p:cNvPr id="6" name="Graphic 5">
            <a:extLst>
              <a:ext uri="{FF2B5EF4-FFF2-40B4-BE49-F238E27FC236}">
                <a16:creationId xmlns:a16="http://schemas.microsoft.com/office/drawing/2014/main" id="{6EA9EFF5-C63A-8F56-2ABD-CFFF9185682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76577" y="1604353"/>
            <a:ext cx="5815423" cy="5253647"/>
          </a:xfrm>
          <a:prstGeom prst="rect">
            <a:avLst/>
          </a:prstGeom>
        </p:spPr>
      </p:pic>
    </p:spTree>
    <p:extLst>
      <p:ext uri="{BB962C8B-B14F-4D97-AF65-F5344CB8AC3E}">
        <p14:creationId xmlns:p14="http://schemas.microsoft.com/office/powerpoint/2010/main" val="3463568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281803"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3200" b="1" dirty="0">
                <a:solidFill>
                  <a:prstClr val="white"/>
                </a:solidFill>
                <a:latin typeface="Calibri" panose="020F0502020204030204"/>
              </a:rPr>
              <a:t>Example #6</a:t>
            </a:r>
            <a:endPar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2" name="TextBox 1"/>
              <p:cNvSpPr txBox="1"/>
              <p:nvPr/>
            </p:nvSpPr>
            <p:spPr>
              <a:xfrm>
                <a:off x="-3" y="584775"/>
                <a:ext cx="11251361" cy="4754250"/>
              </a:xfrm>
              <a:prstGeom prst="rect">
                <a:avLst/>
              </a:prstGeom>
              <a:noFill/>
            </p:spPr>
            <p:txBody>
              <a:bodyPr wrap="square" rtlCol="0">
                <a:spAutoFit/>
              </a:bodyPr>
              <a:lstStyle/>
              <a:p>
                <a:r>
                  <a:rPr lang="en-AU" sz="2800" dirty="0"/>
                  <a:t>The diagram below shows a bracket used to hang a 3.00 kg sign from a wall. The horizontal beam is 1.00 m long and has a mass of 1.50 kg. The wire is attached 0.750 m along the beam. Find:</a:t>
                </a:r>
              </a:p>
              <a:p>
                <a:pPr marL="514350" indent="-514350">
                  <a:buFont typeface="+mj-lt"/>
                  <a:buAutoNum type="alphaLcParenR" startAt="3"/>
                </a:pPr>
                <a:r>
                  <a:rPr lang="en-AU" sz="2800" dirty="0"/>
                  <a:t>The reaction force that the wall applies </a:t>
                </a:r>
                <a:br>
                  <a:rPr lang="en-AU" sz="2800" dirty="0"/>
                </a:br>
                <a:r>
                  <a:rPr lang="en-AU" sz="2800" dirty="0"/>
                  <a:t>to the beam</a:t>
                </a:r>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h</m:t>
                          </m:r>
                        </m:sub>
                      </m:sSub>
                      <m:r>
                        <a:rPr lang="en-AU" sz="2800" b="0" i="1" smtClean="0">
                          <a:latin typeface="Cambria Math" panose="02040503050406030204" pitchFamily="18" charset="0"/>
                        </a:rPr>
                        <m:t>=</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𝑇</m:t>
                          </m:r>
                        </m:e>
                        <m:sub>
                          <m:r>
                            <m:rPr>
                              <m:nor/>
                            </m:rPr>
                            <a:rPr lang="en-AU" sz="2800" b="0" i="0" smtClean="0">
                              <a:latin typeface="Cambria Math" panose="02040503050406030204" pitchFamily="18" charset="0"/>
                            </a:rPr>
                            <m:t>h</m:t>
                          </m:r>
                        </m:sub>
                      </m:sSub>
                      <m:r>
                        <a:rPr lang="en-AU" sz="2800" b="0" i="1" smtClean="0">
                          <a:latin typeface="Cambria Math" panose="02040503050406030204" pitchFamily="18" charset="0"/>
                        </a:rPr>
                        <m:t>=58.396 </m:t>
                      </m:r>
                      <m:r>
                        <m:rPr>
                          <m:nor/>
                        </m:rPr>
                        <a:rPr lang="en-AU" sz="2800" b="0" i="0" smtClean="0">
                          <a:latin typeface="Cambria Math" panose="02040503050406030204" pitchFamily="18" charset="0"/>
                        </a:rPr>
                        <m:t>N</m:t>
                      </m:r>
                      <m:r>
                        <a:rPr lang="en-AU" sz="2800" b="0" i="1" smtClean="0">
                          <a:latin typeface="Cambria Math" panose="02040503050406030204" pitchFamily="18" charset="0"/>
                        </a:rPr>
                        <m:t>;</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v</m:t>
                          </m:r>
                        </m:sub>
                      </m:sSub>
                      <m:r>
                        <a:rPr lang="en-AU" sz="2800" b="0" i="1" smtClean="0">
                          <a:latin typeface="Cambria Math" panose="02040503050406030204" pitchFamily="18" charset="0"/>
                        </a:rPr>
                        <m:t>=4.9 </m:t>
                      </m:r>
                      <m:r>
                        <m:rPr>
                          <m:nor/>
                        </m:rPr>
                        <a:rPr lang="en-AU" sz="2800" b="0" i="0" smtClean="0">
                          <a:latin typeface="Cambria Math" panose="02040503050406030204" pitchFamily="18" charset="0"/>
                        </a:rPr>
                        <m:t>N</m:t>
                      </m:r>
                    </m:oMath>
                  </m:oMathPara>
                </a14:m>
                <a:endParaRPr lang="en-AU" sz="2800" dirty="0"/>
              </a:p>
              <a:p>
                <a:pPr lvl="1"/>
                <a14:m>
                  <m:oMathPara xmlns:m="http://schemas.openxmlformats.org/officeDocument/2006/math">
                    <m:oMathParaPr>
                      <m:jc m:val="left"/>
                    </m:oMathParaPr>
                    <m:oMath xmlns:m="http://schemas.openxmlformats.org/officeDocument/2006/math">
                      <m:d>
                        <m:dPr>
                          <m:begChr m:val="|"/>
                          <m:endChr m:val="|"/>
                          <m:ctrlPr>
                            <a:rPr lang="en-AU" sz="2800" i="1" smtClean="0">
                              <a:latin typeface="Cambria Math" panose="02040503050406030204" pitchFamily="18" charset="0"/>
                            </a:rPr>
                          </m:ctrlPr>
                        </m:dPr>
                        <m:e>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R</m:t>
                              </m:r>
                            </m:sub>
                          </m:sSub>
                        </m:e>
                      </m:d>
                      <m:r>
                        <a:rPr lang="en-AU" sz="2800" b="0" i="1" smtClean="0">
                          <a:latin typeface="Cambria Math" panose="02040503050406030204" pitchFamily="18" charset="0"/>
                        </a:rPr>
                        <m:t>=</m:t>
                      </m:r>
                      <m:d>
                        <m:dPr>
                          <m:begChr m:val="|"/>
                          <m:endChr m:val="|"/>
                          <m:ctrlPr>
                            <a:rPr lang="en-AU" sz="2800" b="0" i="1" smtClean="0">
                              <a:latin typeface="Cambria Math" panose="02040503050406030204" pitchFamily="18" charset="0"/>
                            </a:rPr>
                          </m:ctrlPr>
                        </m:dPr>
                        <m:e>
                          <m:r>
                            <a:rPr lang="en-AU" sz="2800" b="0" i="1" smtClean="0">
                              <a:latin typeface="Cambria Math" panose="02040503050406030204" pitchFamily="18" charset="0"/>
                            </a:rPr>
                            <m:t>𝐹</m:t>
                          </m:r>
                        </m:e>
                      </m:d>
                      <m:r>
                        <a:rPr lang="en-AU" sz="2800" b="0" i="1" smtClean="0">
                          <a:latin typeface="Cambria Math" panose="02040503050406030204" pitchFamily="18" charset="0"/>
                        </a:rPr>
                        <m:t>=</m:t>
                      </m:r>
                      <m:rad>
                        <m:radPr>
                          <m:degHide m:val="on"/>
                          <m:ctrlPr>
                            <a:rPr lang="en-AU" sz="2800" b="0" i="1" smtClean="0">
                              <a:latin typeface="Cambria Math" panose="02040503050406030204" pitchFamily="18" charset="0"/>
                            </a:rPr>
                          </m:ctrlPr>
                        </m:radPr>
                        <m:deg/>
                        <m:e>
                          <m:sSup>
                            <m:sSupPr>
                              <m:ctrlPr>
                                <a:rPr lang="en-AU" sz="2800" b="0" i="1" smtClean="0">
                                  <a:latin typeface="Cambria Math" panose="02040503050406030204" pitchFamily="18" charset="0"/>
                                </a:rPr>
                              </m:ctrlPr>
                            </m:sSupPr>
                            <m:e>
                              <m:r>
                                <a:rPr lang="en-AU" sz="2800" b="0" i="1" smtClean="0">
                                  <a:latin typeface="Cambria Math" panose="02040503050406030204" pitchFamily="18" charset="0"/>
                                </a:rPr>
                                <m:t>58.396</m:t>
                              </m:r>
                            </m:e>
                            <m:sup>
                              <m:r>
                                <a:rPr lang="en-AU" sz="2800" b="0" i="1" smtClean="0">
                                  <a:latin typeface="Cambria Math" panose="02040503050406030204" pitchFamily="18" charset="0"/>
                                </a:rPr>
                                <m:t>2</m:t>
                              </m:r>
                            </m:sup>
                          </m:sSup>
                          <m:r>
                            <a:rPr lang="en-AU" sz="2800" b="0" i="1" smtClean="0">
                              <a:latin typeface="Cambria Math" panose="02040503050406030204" pitchFamily="18" charset="0"/>
                            </a:rPr>
                            <m:t>+</m:t>
                          </m:r>
                          <m:sSup>
                            <m:sSupPr>
                              <m:ctrlPr>
                                <a:rPr lang="en-AU" sz="2800" b="0" i="1" smtClean="0">
                                  <a:latin typeface="Cambria Math" panose="02040503050406030204" pitchFamily="18" charset="0"/>
                                </a:rPr>
                              </m:ctrlPr>
                            </m:sSupPr>
                            <m:e>
                              <m:r>
                                <a:rPr lang="en-AU" sz="2800" b="0" i="1" smtClean="0">
                                  <a:latin typeface="Cambria Math" panose="02040503050406030204" pitchFamily="18" charset="0"/>
                                </a:rPr>
                                <m:t>4.9</m:t>
                              </m:r>
                            </m:e>
                            <m:sup>
                              <m:r>
                                <a:rPr lang="en-AU" sz="2800" b="0" i="1" smtClean="0">
                                  <a:latin typeface="Cambria Math" panose="02040503050406030204" pitchFamily="18" charset="0"/>
                                </a:rPr>
                                <m:t>2</m:t>
                              </m:r>
                            </m:sup>
                          </m:sSup>
                        </m:e>
                      </m:rad>
                      <m:r>
                        <a:rPr lang="en-AU" sz="2800" b="0" i="1" smtClean="0">
                          <a:latin typeface="Cambria Math" panose="02040503050406030204" pitchFamily="18" charset="0"/>
                        </a:rPr>
                        <m:t>=58.6 </m:t>
                      </m:r>
                      <m:r>
                        <m:rPr>
                          <m:nor/>
                        </m:rPr>
                        <a:rPr lang="en-AU" sz="2800" b="0" i="0" smtClean="0">
                          <a:latin typeface="Cambria Math" panose="02040503050406030204" pitchFamily="18" charset="0"/>
                        </a:rPr>
                        <m:t>N</m:t>
                      </m:r>
                    </m:oMath>
                  </m:oMathPara>
                </a14:m>
                <a:endParaRPr lang="en-AU" sz="2800" dirty="0"/>
              </a:p>
              <a:p>
                <a:pPr lvl="1"/>
                <a14:m>
                  <m:oMathPara xmlns:m="http://schemas.openxmlformats.org/officeDocument/2006/math">
                    <m:oMathParaPr>
                      <m:jc m:val="left"/>
                    </m:oMathParaPr>
                    <m:oMath xmlns:m="http://schemas.openxmlformats.org/officeDocument/2006/math">
                      <m:r>
                        <a:rPr lang="en-AU" sz="2800" b="0" i="1" smtClean="0">
                          <a:latin typeface="Cambria Math" panose="02040503050406030204" pitchFamily="18" charset="0"/>
                        </a:rPr>
                        <m:t>𝜃</m:t>
                      </m:r>
                      <m:r>
                        <a:rPr lang="en-AU" sz="2800" b="0" i="1" smtClean="0">
                          <a:latin typeface="Cambria Math" panose="02040503050406030204" pitchFamily="18" charset="0"/>
                        </a:rPr>
                        <m:t>=</m:t>
                      </m:r>
                      <m:func>
                        <m:funcPr>
                          <m:ctrlPr>
                            <a:rPr lang="en-AU" sz="2800" b="0" i="1" smtClean="0">
                              <a:latin typeface="Cambria Math" panose="02040503050406030204" pitchFamily="18" charset="0"/>
                            </a:rPr>
                          </m:ctrlPr>
                        </m:funcPr>
                        <m:fName>
                          <m:sSup>
                            <m:sSupPr>
                              <m:ctrlPr>
                                <a:rPr lang="en-AU" sz="2800" b="0" i="1" smtClean="0">
                                  <a:latin typeface="Cambria Math" panose="02040503050406030204" pitchFamily="18" charset="0"/>
                                </a:rPr>
                              </m:ctrlPr>
                            </m:sSupPr>
                            <m:e>
                              <m:r>
                                <m:rPr>
                                  <m:sty m:val="p"/>
                                </m:rPr>
                                <a:rPr lang="en-AU" sz="2800" b="0" i="0" smtClean="0">
                                  <a:latin typeface="Cambria Math" panose="02040503050406030204" pitchFamily="18" charset="0"/>
                                </a:rPr>
                                <m:t>tan</m:t>
                              </m:r>
                            </m:e>
                            <m:sup>
                              <m:r>
                                <a:rPr lang="en-AU" sz="2800" b="0" i="1" smtClean="0">
                                  <a:latin typeface="Cambria Math" panose="02040503050406030204" pitchFamily="18" charset="0"/>
                                </a:rPr>
                                <m:t>−1</m:t>
                              </m:r>
                            </m:sup>
                          </m:sSup>
                        </m:fName>
                        <m:e>
                          <m:f>
                            <m:fPr>
                              <m:ctrlPr>
                                <a:rPr lang="en-AU" sz="2800" b="0" i="1" smtClean="0">
                                  <a:latin typeface="Cambria Math" panose="02040503050406030204" pitchFamily="18" charset="0"/>
                                </a:rPr>
                              </m:ctrlPr>
                            </m:fPr>
                            <m:num>
                              <m:r>
                                <a:rPr lang="en-AU" sz="2800" b="0" i="1" smtClean="0">
                                  <a:latin typeface="Cambria Math" panose="02040503050406030204" pitchFamily="18" charset="0"/>
                                </a:rPr>
                                <m:t>4.9</m:t>
                              </m:r>
                            </m:num>
                            <m:den>
                              <m:r>
                                <a:rPr lang="en-AU" sz="2800" b="0" i="1" smtClean="0">
                                  <a:latin typeface="Cambria Math" panose="02040503050406030204" pitchFamily="18" charset="0"/>
                                </a:rPr>
                                <m:t>58.396</m:t>
                              </m:r>
                            </m:den>
                          </m:f>
                        </m:e>
                      </m:func>
                      <m:r>
                        <a:rPr lang="en-AU" sz="2800" b="0" i="1" smtClean="0">
                          <a:latin typeface="Cambria Math" panose="02040503050406030204" pitchFamily="18" charset="0"/>
                        </a:rPr>
                        <m:t>=4.80°</m:t>
                      </m:r>
                    </m:oMath>
                  </m:oMathPara>
                </a14:m>
                <a:endParaRPr lang="en-AU" sz="2800" dirty="0"/>
              </a:p>
              <a:p>
                <a:pPr lvl="1">
                  <a:lnSpc>
                    <a:spcPct val="150000"/>
                  </a:lnSpc>
                </a:pPr>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R</m:t>
                          </m:r>
                        </m:sub>
                      </m:sSub>
                      <m:r>
                        <a:rPr lang="en-AU" sz="2800" b="0" i="1" smtClean="0">
                          <a:latin typeface="Cambria Math" panose="02040503050406030204" pitchFamily="18" charset="0"/>
                        </a:rPr>
                        <m:t>=58.6 </m:t>
                      </m:r>
                      <m:r>
                        <m:rPr>
                          <m:nor/>
                        </m:rPr>
                        <a:rPr lang="en-AU" sz="2800" b="0" i="0" smtClean="0">
                          <a:latin typeface="Cambria Math" panose="02040503050406030204" pitchFamily="18" charset="0"/>
                        </a:rPr>
                        <m:t>N</m:t>
                      </m:r>
                      <m:r>
                        <a:rPr lang="en-AU" sz="2800" b="0" i="1" smtClean="0">
                          <a:latin typeface="Cambria Math" panose="02040503050406030204" pitchFamily="18" charset="0"/>
                        </a:rPr>
                        <m:t> 4.80° </m:t>
                      </m:r>
                      <m:r>
                        <m:rPr>
                          <m:nor/>
                        </m:rPr>
                        <a:rPr lang="en-AU" sz="2800" b="0" i="0" smtClean="0">
                          <a:latin typeface="Cambria Math" panose="02040503050406030204" pitchFamily="18" charset="0"/>
                        </a:rPr>
                        <m:t>below</m:t>
                      </m:r>
                      <m:r>
                        <m:rPr>
                          <m:nor/>
                        </m:rPr>
                        <a:rPr lang="en-AU" sz="2800" b="0" i="0" smtClean="0">
                          <a:latin typeface="Cambria Math" panose="02040503050406030204" pitchFamily="18" charset="0"/>
                        </a:rPr>
                        <m:t> </m:t>
                      </m:r>
                      <m:r>
                        <m:rPr>
                          <m:nor/>
                        </m:rPr>
                        <a:rPr lang="en-AU" sz="2800" b="0" i="0" smtClean="0">
                          <a:latin typeface="Cambria Math" panose="02040503050406030204" pitchFamily="18" charset="0"/>
                        </a:rPr>
                        <m:t>the</m:t>
                      </m:r>
                      <m:r>
                        <m:rPr>
                          <m:nor/>
                        </m:rPr>
                        <a:rPr lang="en-AU" sz="2800" b="0" i="0" smtClean="0">
                          <a:latin typeface="Cambria Math" panose="02040503050406030204" pitchFamily="18" charset="0"/>
                        </a:rPr>
                        <m:t> </m:t>
                      </m:r>
                      <m:r>
                        <m:rPr>
                          <m:nor/>
                        </m:rPr>
                        <a:rPr lang="en-AU" sz="2800" b="0" i="0" smtClean="0">
                          <a:latin typeface="Cambria Math" panose="02040503050406030204" pitchFamily="18" charset="0"/>
                        </a:rPr>
                        <m:t>horizontal</m:t>
                      </m:r>
                    </m:oMath>
                  </m:oMathPara>
                </a14:m>
                <a:endParaRPr lang="en-AU" sz="2800" dirty="0"/>
              </a:p>
            </p:txBody>
          </p:sp>
        </mc:Choice>
        <mc:Fallback>
          <p:sp>
            <p:nvSpPr>
              <p:cNvPr id="2" name="TextBox 1"/>
              <p:cNvSpPr txBox="1">
                <a:spLocks noRot="1" noChangeAspect="1" noMove="1" noResize="1" noEditPoints="1" noAdjustHandles="1" noChangeArrowheads="1" noChangeShapeType="1" noTextEdit="1"/>
              </p:cNvSpPr>
              <p:nvPr/>
            </p:nvSpPr>
            <p:spPr>
              <a:xfrm>
                <a:off x="-3" y="584775"/>
                <a:ext cx="11251361" cy="4754250"/>
              </a:xfrm>
              <a:prstGeom prst="rect">
                <a:avLst/>
              </a:prstGeom>
              <a:blipFill>
                <a:blip r:embed="rId3"/>
                <a:stretch>
                  <a:fillRect l="-1138" t="-1282" r="-325"/>
                </a:stretch>
              </a:blipFill>
            </p:spPr>
            <p:txBody>
              <a:bodyPr/>
              <a:lstStyle/>
              <a:p>
                <a:r>
                  <a:rPr lang="en-AU">
                    <a:noFill/>
                  </a:rPr>
                  <a:t> </a:t>
                </a:r>
              </a:p>
            </p:txBody>
          </p:sp>
        </mc:Fallback>
      </mc:AlternateContent>
      <p:pic>
        <p:nvPicPr>
          <p:cNvPr id="8" name="Graphic 7">
            <a:extLst>
              <a:ext uri="{FF2B5EF4-FFF2-40B4-BE49-F238E27FC236}">
                <a16:creationId xmlns:a16="http://schemas.microsoft.com/office/drawing/2014/main" id="{42C4EB0C-178F-F7BD-F0FD-45A4319FB95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25914" y="5110843"/>
            <a:ext cx="12140171" cy="1747157"/>
          </a:xfrm>
          <a:prstGeom prst="rect">
            <a:avLst/>
          </a:prstGeom>
        </p:spPr>
      </p:pic>
    </p:spTree>
    <p:extLst>
      <p:ext uri="{BB962C8B-B14F-4D97-AF65-F5344CB8AC3E}">
        <p14:creationId xmlns:p14="http://schemas.microsoft.com/office/powerpoint/2010/main" val="354318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075817"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Review #1</a:t>
            </a:r>
          </a:p>
        </p:txBody>
      </p:sp>
      <mc:AlternateContent xmlns:mc="http://schemas.openxmlformats.org/markup-compatibility/2006" xmlns:a14="http://schemas.microsoft.com/office/drawing/2010/main">
        <mc:Choice Requires="a14">
          <p:sp>
            <p:nvSpPr>
              <p:cNvPr id="2" name="TextBox 1"/>
              <p:cNvSpPr txBox="1"/>
              <p:nvPr/>
            </p:nvSpPr>
            <p:spPr>
              <a:xfrm>
                <a:off x="-1" y="584775"/>
                <a:ext cx="10186738" cy="6535956"/>
              </a:xfrm>
              <a:prstGeom prst="rect">
                <a:avLst/>
              </a:prstGeom>
              <a:noFill/>
            </p:spPr>
            <p:txBody>
              <a:bodyPr wrap="square" rtlCol="0">
                <a:spAutoFit/>
              </a:bodyPr>
              <a:lstStyle/>
              <a:p>
                <a:r>
                  <a:rPr lang="en-AU" sz="2400" dirty="0"/>
                  <a:t>Vertical forces are also balanced:</a:t>
                </a:r>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g</m:t>
                          </m:r>
                        </m:sub>
                      </m:sSub>
                      <m:r>
                        <a:rPr lang="en-AU" sz="2800" b="0" i="1" smtClean="0">
                          <a:latin typeface="Cambria Math" panose="02040503050406030204" pitchFamily="18" charset="0"/>
                        </a:rPr>
                        <m:t>=</m:t>
                      </m:r>
                      <m:r>
                        <a:rPr lang="en-AU" sz="2800" b="0" i="1" smtClean="0">
                          <a:latin typeface="Cambria Math" panose="02040503050406030204" pitchFamily="18" charset="0"/>
                        </a:rPr>
                        <m:t>𝑚𝑔</m:t>
                      </m:r>
                      <m:r>
                        <a:rPr lang="en-AU" sz="2800" b="0" i="1" smtClean="0">
                          <a:latin typeface="Cambria Math" panose="02040503050406030204" pitchFamily="18" charset="0"/>
                        </a:rPr>
                        <m:t>=50</m:t>
                      </m:r>
                      <m:d>
                        <m:dPr>
                          <m:ctrlPr>
                            <a:rPr lang="en-AU" sz="2800" b="0" i="1" smtClean="0">
                              <a:latin typeface="Cambria Math" panose="02040503050406030204" pitchFamily="18" charset="0"/>
                            </a:rPr>
                          </m:ctrlPr>
                        </m:dPr>
                        <m:e>
                          <m:r>
                            <a:rPr lang="en-AU" sz="2800" b="0" i="1" smtClean="0">
                              <a:latin typeface="Cambria Math" panose="02040503050406030204" pitchFamily="18" charset="0"/>
                            </a:rPr>
                            <m:t>9.8</m:t>
                          </m:r>
                        </m:e>
                      </m:d>
                      <m:r>
                        <a:rPr lang="en-AU" sz="2800" b="0" i="1" smtClean="0">
                          <a:latin typeface="Cambria Math" panose="02040503050406030204" pitchFamily="18" charset="0"/>
                        </a:rPr>
                        <m:t>=490 </m:t>
                      </m:r>
                      <m:r>
                        <m:rPr>
                          <m:nor/>
                        </m:rPr>
                        <a:rPr lang="en-AU" sz="2800" b="0" i="0" smtClean="0">
                          <a:latin typeface="Cambria Math" panose="02040503050406030204" pitchFamily="18" charset="0"/>
                        </a:rPr>
                        <m:t>N</m:t>
                      </m:r>
                    </m:oMath>
                  </m:oMathPara>
                </a14:m>
                <a:endParaRPr lang="en-AU" sz="2800" dirty="0"/>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𝑇</m:t>
                          </m:r>
                        </m:e>
                        <m:sub>
                          <m:r>
                            <a:rPr lang="en-AU" sz="2800" b="0" i="1" smtClean="0">
                              <a:latin typeface="Cambria Math" panose="02040503050406030204" pitchFamily="18" charset="0"/>
                            </a:rPr>
                            <m:t>1</m:t>
                          </m:r>
                        </m:sub>
                      </m:sSub>
                      <m:func>
                        <m:funcPr>
                          <m:ctrlPr>
                            <a:rPr lang="en-AU" sz="2800" b="0" i="1" smtClean="0">
                              <a:latin typeface="Cambria Math" panose="02040503050406030204" pitchFamily="18" charset="0"/>
                            </a:rPr>
                          </m:ctrlPr>
                        </m:funcPr>
                        <m:fName>
                          <m:r>
                            <m:rPr>
                              <m:sty m:val="p"/>
                            </m:rPr>
                            <a:rPr lang="en-AU" sz="2800" b="0" i="0" smtClean="0">
                              <a:latin typeface="Cambria Math" panose="02040503050406030204" pitchFamily="18" charset="0"/>
                            </a:rPr>
                            <m:t>cos</m:t>
                          </m:r>
                        </m:fName>
                        <m:e>
                          <m:r>
                            <a:rPr lang="en-AU" sz="2800" b="0" i="1" smtClean="0">
                              <a:latin typeface="Cambria Math" panose="02040503050406030204" pitchFamily="18" charset="0"/>
                            </a:rPr>
                            <m:t>60°</m:t>
                          </m:r>
                        </m:e>
                      </m:func>
                      <m:r>
                        <a:rPr lang="en-AU" sz="2800" b="0" i="1" smtClean="0">
                          <a:latin typeface="Cambria Math" panose="02040503050406030204" pitchFamily="18" charset="0"/>
                        </a:rPr>
                        <m:t>+</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𝑇</m:t>
                          </m:r>
                        </m:e>
                        <m:sub>
                          <m:r>
                            <a:rPr lang="en-AU" sz="2800" b="0" i="1" smtClean="0">
                              <a:latin typeface="Cambria Math" panose="02040503050406030204" pitchFamily="18" charset="0"/>
                            </a:rPr>
                            <m:t>2</m:t>
                          </m:r>
                        </m:sub>
                      </m:sSub>
                      <m:func>
                        <m:funcPr>
                          <m:ctrlPr>
                            <a:rPr lang="en-AU" sz="2800" b="0" i="1" smtClean="0">
                              <a:latin typeface="Cambria Math" panose="02040503050406030204" pitchFamily="18" charset="0"/>
                            </a:rPr>
                          </m:ctrlPr>
                        </m:funcPr>
                        <m:fName>
                          <m:r>
                            <m:rPr>
                              <m:sty m:val="p"/>
                            </m:rPr>
                            <a:rPr lang="en-AU" sz="2800" b="0" i="0" smtClean="0">
                              <a:latin typeface="Cambria Math" panose="02040503050406030204" pitchFamily="18" charset="0"/>
                            </a:rPr>
                            <m:t>cos</m:t>
                          </m:r>
                        </m:fName>
                        <m:e>
                          <m:r>
                            <a:rPr lang="en-AU" sz="2800" b="0" i="1" smtClean="0">
                              <a:latin typeface="Cambria Math" panose="02040503050406030204" pitchFamily="18" charset="0"/>
                            </a:rPr>
                            <m:t>30°</m:t>
                          </m:r>
                        </m:e>
                      </m:func>
                      <m:r>
                        <a:rPr lang="en-AU" sz="2800" b="0" i="1" smtClean="0">
                          <a:latin typeface="Cambria Math" panose="02040503050406030204" pitchFamily="18" charset="0"/>
                        </a:rPr>
                        <m:t>=490</m:t>
                      </m:r>
                    </m:oMath>
                  </m:oMathPara>
                </a14:m>
                <a:endParaRPr lang="en-AU" sz="2800" dirty="0"/>
              </a:p>
              <a:p>
                <a:endParaRPr lang="en-AU" sz="2800" dirty="0"/>
              </a:p>
              <a:p>
                <a:r>
                  <a:rPr lang="en-AU" sz="2400" dirty="0"/>
                  <a:t>Substituting the expression derived earlier:</a:t>
                </a:r>
              </a:p>
              <a:p>
                <a:pPr lvl="1"/>
                <a14:m>
                  <m:oMathPara xmlns:m="http://schemas.openxmlformats.org/officeDocument/2006/math">
                    <m:oMathParaPr>
                      <m:jc m:val="left"/>
                    </m:oMathParaPr>
                    <m:oMath xmlns:m="http://schemas.openxmlformats.org/officeDocument/2006/math">
                      <m:d>
                        <m:dPr>
                          <m:ctrlPr>
                            <a:rPr lang="en-AU" sz="2800" b="0" i="1" smtClean="0">
                              <a:latin typeface="Cambria Math" panose="02040503050406030204" pitchFamily="18" charset="0"/>
                            </a:rPr>
                          </m:ctrlPr>
                        </m:dPr>
                        <m:e>
                          <m:f>
                            <m:fPr>
                              <m:ctrlPr>
                                <a:rPr lang="en-AU" sz="2800" i="1">
                                  <a:latin typeface="Cambria Math" panose="02040503050406030204" pitchFamily="18" charset="0"/>
                                </a:rPr>
                              </m:ctrlPr>
                            </m:fPr>
                            <m:num>
                              <m:sSub>
                                <m:sSubPr>
                                  <m:ctrlPr>
                                    <a:rPr lang="en-AU" sz="2800" i="1">
                                      <a:latin typeface="Cambria Math" panose="02040503050406030204" pitchFamily="18" charset="0"/>
                                    </a:rPr>
                                  </m:ctrlPr>
                                </m:sSubPr>
                                <m:e>
                                  <m:r>
                                    <a:rPr lang="en-AU" sz="2800" i="1">
                                      <a:latin typeface="Cambria Math" panose="02040503050406030204" pitchFamily="18" charset="0"/>
                                    </a:rPr>
                                    <m:t>𝑇</m:t>
                                  </m:r>
                                </m:e>
                                <m:sub>
                                  <m:r>
                                    <a:rPr lang="en-AU" sz="2800" i="1">
                                      <a:latin typeface="Cambria Math" panose="02040503050406030204" pitchFamily="18" charset="0"/>
                                    </a:rPr>
                                    <m:t>2</m:t>
                                  </m:r>
                                </m:sub>
                              </m:sSub>
                              <m:func>
                                <m:funcPr>
                                  <m:ctrlPr>
                                    <a:rPr lang="en-AU" sz="2800" i="1">
                                      <a:latin typeface="Cambria Math" panose="02040503050406030204" pitchFamily="18" charset="0"/>
                                    </a:rPr>
                                  </m:ctrlPr>
                                </m:funcPr>
                                <m:fName>
                                  <m:r>
                                    <m:rPr>
                                      <m:sty m:val="p"/>
                                    </m:rPr>
                                    <a:rPr lang="en-AU" sz="2800">
                                      <a:latin typeface="Cambria Math" panose="02040503050406030204" pitchFamily="18" charset="0"/>
                                    </a:rPr>
                                    <m:t>sin</m:t>
                                  </m:r>
                                </m:fName>
                                <m:e>
                                  <m:r>
                                    <a:rPr lang="en-AU" sz="2800" i="1">
                                      <a:latin typeface="Cambria Math" panose="02040503050406030204" pitchFamily="18" charset="0"/>
                                    </a:rPr>
                                    <m:t>30°</m:t>
                                  </m:r>
                                </m:e>
                              </m:func>
                            </m:num>
                            <m:den>
                              <m:func>
                                <m:funcPr>
                                  <m:ctrlPr>
                                    <a:rPr lang="en-AU" sz="2800" i="1">
                                      <a:latin typeface="Cambria Math" panose="02040503050406030204" pitchFamily="18" charset="0"/>
                                    </a:rPr>
                                  </m:ctrlPr>
                                </m:funcPr>
                                <m:fName>
                                  <m:r>
                                    <m:rPr>
                                      <m:sty m:val="p"/>
                                    </m:rPr>
                                    <a:rPr lang="en-AU" sz="2800">
                                      <a:latin typeface="Cambria Math" panose="02040503050406030204" pitchFamily="18" charset="0"/>
                                    </a:rPr>
                                    <m:t>sin</m:t>
                                  </m:r>
                                </m:fName>
                                <m:e>
                                  <m:r>
                                    <a:rPr lang="en-AU" sz="2800" i="1">
                                      <a:latin typeface="Cambria Math" panose="02040503050406030204" pitchFamily="18" charset="0"/>
                                    </a:rPr>
                                    <m:t>60°</m:t>
                                  </m:r>
                                </m:e>
                              </m:func>
                            </m:den>
                          </m:f>
                        </m:e>
                      </m:d>
                      <m:func>
                        <m:funcPr>
                          <m:ctrlPr>
                            <a:rPr lang="en-AU" sz="2800" b="0" i="1" smtClean="0">
                              <a:latin typeface="Cambria Math" panose="02040503050406030204" pitchFamily="18" charset="0"/>
                            </a:rPr>
                          </m:ctrlPr>
                        </m:funcPr>
                        <m:fName>
                          <m:r>
                            <m:rPr>
                              <m:sty m:val="p"/>
                            </m:rPr>
                            <a:rPr lang="en-AU" sz="2800" b="0" i="0" smtClean="0">
                              <a:latin typeface="Cambria Math" panose="02040503050406030204" pitchFamily="18" charset="0"/>
                            </a:rPr>
                            <m:t>cos</m:t>
                          </m:r>
                        </m:fName>
                        <m:e>
                          <m:r>
                            <a:rPr lang="en-AU" sz="2800" b="0" i="1" smtClean="0">
                              <a:latin typeface="Cambria Math" panose="02040503050406030204" pitchFamily="18" charset="0"/>
                            </a:rPr>
                            <m:t>60°</m:t>
                          </m:r>
                        </m:e>
                      </m:func>
                      <m:r>
                        <a:rPr lang="en-AU" sz="2800" i="1">
                          <a:latin typeface="Cambria Math" panose="02040503050406030204" pitchFamily="18" charset="0"/>
                        </a:rPr>
                        <m:t>+</m:t>
                      </m:r>
                      <m:sSub>
                        <m:sSubPr>
                          <m:ctrlPr>
                            <a:rPr lang="en-AU" sz="2800" i="1">
                              <a:latin typeface="Cambria Math" panose="02040503050406030204" pitchFamily="18" charset="0"/>
                            </a:rPr>
                          </m:ctrlPr>
                        </m:sSubPr>
                        <m:e>
                          <m:r>
                            <a:rPr lang="en-AU" sz="2800" i="1">
                              <a:latin typeface="Cambria Math" panose="02040503050406030204" pitchFamily="18" charset="0"/>
                            </a:rPr>
                            <m:t>𝑇</m:t>
                          </m:r>
                        </m:e>
                        <m:sub>
                          <m:r>
                            <a:rPr lang="en-AU" sz="2800" i="1">
                              <a:latin typeface="Cambria Math" panose="02040503050406030204" pitchFamily="18" charset="0"/>
                            </a:rPr>
                            <m:t>2</m:t>
                          </m:r>
                        </m:sub>
                      </m:sSub>
                      <m:func>
                        <m:funcPr>
                          <m:ctrlPr>
                            <a:rPr lang="en-AU" sz="2800" i="1">
                              <a:latin typeface="Cambria Math" panose="02040503050406030204" pitchFamily="18" charset="0"/>
                            </a:rPr>
                          </m:ctrlPr>
                        </m:funcPr>
                        <m:fName>
                          <m:r>
                            <m:rPr>
                              <m:sty m:val="p"/>
                            </m:rPr>
                            <a:rPr lang="en-AU" sz="2800">
                              <a:latin typeface="Cambria Math" panose="02040503050406030204" pitchFamily="18" charset="0"/>
                            </a:rPr>
                            <m:t>cos</m:t>
                          </m:r>
                        </m:fName>
                        <m:e>
                          <m:r>
                            <a:rPr lang="en-AU" sz="2800" i="1">
                              <a:latin typeface="Cambria Math" panose="02040503050406030204" pitchFamily="18" charset="0"/>
                            </a:rPr>
                            <m:t>30°</m:t>
                          </m:r>
                        </m:e>
                      </m:func>
                      <m:r>
                        <a:rPr lang="en-AU" sz="2800" i="1">
                          <a:latin typeface="Cambria Math" panose="02040503050406030204" pitchFamily="18" charset="0"/>
                        </a:rPr>
                        <m:t>=490</m:t>
                      </m:r>
                    </m:oMath>
                  </m:oMathPara>
                </a14:m>
                <a:endParaRPr lang="en-AU" sz="2800" dirty="0"/>
              </a:p>
              <a:p>
                <a:endParaRPr lang="en-AU" sz="2400" dirty="0"/>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𝑇</m:t>
                          </m:r>
                        </m:e>
                        <m:sub>
                          <m:r>
                            <a:rPr lang="en-AU" sz="2800" b="0" i="1" smtClean="0">
                              <a:latin typeface="Cambria Math" panose="02040503050406030204" pitchFamily="18" charset="0"/>
                            </a:rPr>
                            <m:t>2</m:t>
                          </m:r>
                        </m:sub>
                      </m:sSub>
                      <m:r>
                        <a:rPr lang="en-AU" sz="2800" b="0" i="1" smtClean="0">
                          <a:latin typeface="Cambria Math" panose="02040503050406030204" pitchFamily="18" charset="0"/>
                        </a:rPr>
                        <m:t>=</m:t>
                      </m:r>
                      <m:f>
                        <m:fPr>
                          <m:ctrlPr>
                            <a:rPr lang="en-AU" sz="2800" b="0" i="1" smtClean="0">
                              <a:latin typeface="Cambria Math" panose="02040503050406030204" pitchFamily="18" charset="0"/>
                            </a:rPr>
                          </m:ctrlPr>
                        </m:fPr>
                        <m:num>
                          <m:r>
                            <a:rPr lang="en-AU" sz="2800" b="0" i="1" smtClean="0">
                              <a:latin typeface="Cambria Math" panose="02040503050406030204" pitchFamily="18" charset="0"/>
                            </a:rPr>
                            <m:t>490</m:t>
                          </m:r>
                        </m:num>
                        <m:den>
                          <m:f>
                            <m:fPr>
                              <m:ctrlPr>
                                <a:rPr lang="en-AU" sz="2800" i="1">
                                  <a:latin typeface="Cambria Math" panose="02040503050406030204" pitchFamily="18" charset="0"/>
                                </a:rPr>
                              </m:ctrlPr>
                            </m:fPr>
                            <m:num>
                              <m:func>
                                <m:funcPr>
                                  <m:ctrlPr>
                                    <a:rPr lang="en-AU" sz="2800" i="1">
                                      <a:latin typeface="Cambria Math" panose="02040503050406030204" pitchFamily="18" charset="0"/>
                                    </a:rPr>
                                  </m:ctrlPr>
                                </m:funcPr>
                                <m:fName>
                                  <m:r>
                                    <m:rPr>
                                      <m:sty m:val="p"/>
                                    </m:rPr>
                                    <a:rPr lang="en-AU" sz="2800">
                                      <a:latin typeface="Cambria Math" panose="02040503050406030204" pitchFamily="18" charset="0"/>
                                    </a:rPr>
                                    <m:t>sin</m:t>
                                  </m:r>
                                </m:fName>
                                <m:e>
                                  <m:r>
                                    <a:rPr lang="en-AU" sz="2800" i="1">
                                      <a:latin typeface="Cambria Math" panose="02040503050406030204" pitchFamily="18" charset="0"/>
                                    </a:rPr>
                                    <m:t>30°</m:t>
                                  </m:r>
                                </m:e>
                              </m:func>
                              <m:func>
                                <m:funcPr>
                                  <m:ctrlPr>
                                    <a:rPr lang="en-AU" sz="2800" b="0" i="1" smtClean="0">
                                      <a:latin typeface="Cambria Math" panose="02040503050406030204" pitchFamily="18" charset="0"/>
                                    </a:rPr>
                                  </m:ctrlPr>
                                </m:funcPr>
                                <m:fName>
                                  <m:r>
                                    <m:rPr>
                                      <m:sty m:val="p"/>
                                    </m:rPr>
                                    <a:rPr lang="en-AU" sz="2800" b="0" i="0" smtClean="0">
                                      <a:latin typeface="Cambria Math" panose="02040503050406030204" pitchFamily="18" charset="0"/>
                                    </a:rPr>
                                    <m:t>cos</m:t>
                                  </m:r>
                                </m:fName>
                                <m:e>
                                  <m:r>
                                    <a:rPr lang="en-AU" sz="2800" b="0" i="1" smtClean="0">
                                      <a:latin typeface="Cambria Math" panose="02040503050406030204" pitchFamily="18" charset="0"/>
                                    </a:rPr>
                                    <m:t>60°</m:t>
                                  </m:r>
                                </m:e>
                              </m:func>
                            </m:num>
                            <m:den>
                              <m:func>
                                <m:funcPr>
                                  <m:ctrlPr>
                                    <a:rPr lang="en-AU" sz="2800" i="1">
                                      <a:latin typeface="Cambria Math" panose="02040503050406030204" pitchFamily="18" charset="0"/>
                                    </a:rPr>
                                  </m:ctrlPr>
                                </m:funcPr>
                                <m:fName>
                                  <m:r>
                                    <m:rPr>
                                      <m:sty m:val="p"/>
                                    </m:rPr>
                                    <a:rPr lang="en-AU" sz="2800">
                                      <a:latin typeface="Cambria Math" panose="02040503050406030204" pitchFamily="18" charset="0"/>
                                    </a:rPr>
                                    <m:t>sin</m:t>
                                  </m:r>
                                </m:fName>
                                <m:e>
                                  <m:r>
                                    <a:rPr lang="en-AU" sz="2800" i="1">
                                      <a:latin typeface="Cambria Math" panose="02040503050406030204" pitchFamily="18" charset="0"/>
                                    </a:rPr>
                                    <m:t>60°</m:t>
                                  </m:r>
                                </m:e>
                              </m:func>
                            </m:den>
                          </m:f>
                          <m:r>
                            <a:rPr lang="en-AU" sz="2800" b="0" i="1" smtClean="0">
                              <a:latin typeface="Cambria Math" panose="02040503050406030204" pitchFamily="18" charset="0"/>
                            </a:rPr>
                            <m:t>+</m:t>
                          </m:r>
                          <m:func>
                            <m:funcPr>
                              <m:ctrlPr>
                                <a:rPr lang="en-AU" sz="2800" b="0" i="1" smtClean="0">
                                  <a:latin typeface="Cambria Math" panose="02040503050406030204" pitchFamily="18" charset="0"/>
                                </a:rPr>
                              </m:ctrlPr>
                            </m:funcPr>
                            <m:fName>
                              <m:r>
                                <m:rPr>
                                  <m:sty m:val="p"/>
                                </m:rPr>
                                <a:rPr lang="en-AU" sz="2800" b="0" i="0" smtClean="0">
                                  <a:latin typeface="Cambria Math" panose="02040503050406030204" pitchFamily="18" charset="0"/>
                                </a:rPr>
                                <m:t>cos</m:t>
                              </m:r>
                            </m:fName>
                            <m:e>
                              <m:r>
                                <a:rPr lang="en-AU" sz="2800" b="0" i="1" smtClean="0">
                                  <a:latin typeface="Cambria Math" panose="02040503050406030204" pitchFamily="18" charset="0"/>
                                </a:rPr>
                                <m:t>30°</m:t>
                              </m:r>
                            </m:e>
                          </m:func>
                        </m:den>
                      </m:f>
                      <m:r>
                        <a:rPr lang="en-AU" sz="2800" b="0" i="1" smtClean="0">
                          <a:latin typeface="Cambria Math" panose="02040503050406030204" pitchFamily="18" charset="0"/>
                        </a:rPr>
                        <m:t>=424 </m:t>
                      </m:r>
                      <m:r>
                        <m:rPr>
                          <m:nor/>
                        </m:rPr>
                        <a:rPr lang="en-AU" sz="2800" b="0" i="0" smtClean="0">
                          <a:latin typeface="Cambria Math" panose="02040503050406030204" pitchFamily="18" charset="0"/>
                        </a:rPr>
                        <m:t>N</m:t>
                      </m:r>
                    </m:oMath>
                  </m:oMathPara>
                </a14:m>
                <a:endParaRPr lang="en-AU" sz="2800" dirty="0"/>
              </a:p>
              <a:p>
                <a:pPr lvl="1"/>
                <a:endParaRPr lang="en-AU" sz="2800" dirty="0"/>
              </a:p>
              <a:p>
                <a:r>
                  <a:rPr lang="en-AU" sz="2400" dirty="0"/>
                  <a:t>Returning to the original expression:</a:t>
                </a:r>
              </a:p>
              <a:p>
                <a:pPr lvl="1"/>
                <a14:m>
                  <m:oMathPara xmlns:m="http://schemas.openxmlformats.org/officeDocument/2006/math">
                    <m:oMathParaPr>
                      <m:jc m:val="left"/>
                    </m:oMathParaPr>
                    <m:oMath xmlns:m="http://schemas.openxmlformats.org/officeDocument/2006/math">
                      <m:sSub>
                        <m:sSubPr>
                          <m:ctrlPr>
                            <a:rPr lang="en-AU" sz="2800" i="1">
                              <a:latin typeface="Cambria Math" panose="02040503050406030204" pitchFamily="18" charset="0"/>
                            </a:rPr>
                          </m:ctrlPr>
                        </m:sSubPr>
                        <m:e>
                          <m:r>
                            <a:rPr lang="en-AU" sz="2800" i="1">
                              <a:latin typeface="Cambria Math" panose="02040503050406030204" pitchFamily="18" charset="0"/>
                            </a:rPr>
                            <m:t>𝑇</m:t>
                          </m:r>
                        </m:e>
                        <m:sub>
                          <m:r>
                            <a:rPr lang="en-AU" sz="2800" i="1">
                              <a:latin typeface="Cambria Math" panose="02040503050406030204" pitchFamily="18" charset="0"/>
                            </a:rPr>
                            <m:t>1</m:t>
                          </m:r>
                        </m:sub>
                      </m:sSub>
                      <m:r>
                        <a:rPr lang="en-AU" sz="2800" i="1">
                          <a:latin typeface="Cambria Math" panose="02040503050406030204" pitchFamily="18" charset="0"/>
                        </a:rPr>
                        <m:t>=</m:t>
                      </m:r>
                      <m:f>
                        <m:fPr>
                          <m:ctrlPr>
                            <a:rPr lang="en-AU" sz="2800" i="1">
                              <a:latin typeface="Cambria Math" panose="02040503050406030204" pitchFamily="18" charset="0"/>
                            </a:rPr>
                          </m:ctrlPr>
                        </m:fPr>
                        <m:num>
                          <m:sSub>
                            <m:sSubPr>
                              <m:ctrlPr>
                                <a:rPr lang="en-AU" sz="2800" i="1">
                                  <a:latin typeface="Cambria Math" panose="02040503050406030204" pitchFamily="18" charset="0"/>
                                </a:rPr>
                              </m:ctrlPr>
                            </m:sSubPr>
                            <m:e>
                              <m:r>
                                <a:rPr lang="en-AU" sz="2800" i="1">
                                  <a:latin typeface="Cambria Math" panose="02040503050406030204" pitchFamily="18" charset="0"/>
                                </a:rPr>
                                <m:t>𝑇</m:t>
                              </m:r>
                            </m:e>
                            <m:sub>
                              <m:r>
                                <a:rPr lang="en-AU" sz="2800" i="1">
                                  <a:latin typeface="Cambria Math" panose="02040503050406030204" pitchFamily="18" charset="0"/>
                                </a:rPr>
                                <m:t>2</m:t>
                              </m:r>
                            </m:sub>
                          </m:sSub>
                          <m:func>
                            <m:funcPr>
                              <m:ctrlPr>
                                <a:rPr lang="en-AU" sz="2800" i="1">
                                  <a:latin typeface="Cambria Math" panose="02040503050406030204" pitchFamily="18" charset="0"/>
                                </a:rPr>
                              </m:ctrlPr>
                            </m:funcPr>
                            <m:fName>
                              <m:r>
                                <m:rPr>
                                  <m:sty m:val="p"/>
                                </m:rPr>
                                <a:rPr lang="en-AU" sz="2800">
                                  <a:latin typeface="Cambria Math" panose="02040503050406030204" pitchFamily="18" charset="0"/>
                                </a:rPr>
                                <m:t>sin</m:t>
                              </m:r>
                            </m:fName>
                            <m:e>
                              <m:r>
                                <a:rPr lang="en-AU" sz="2800" i="1">
                                  <a:latin typeface="Cambria Math" panose="02040503050406030204" pitchFamily="18" charset="0"/>
                                </a:rPr>
                                <m:t>30°</m:t>
                              </m:r>
                            </m:e>
                          </m:func>
                        </m:num>
                        <m:den>
                          <m:func>
                            <m:funcPr>
                              <m:ctrlPr>
                                <a:rPr lang="en-AU" sz="2800" i="1">
                                  <a:latin typeface="Cambria Math" panose="02040503050406030204" pitchFamily="18" charset="0"/>
                                </a:rPr>
                              </m:ctrlPr>
                            </m:funcPr>
                            <m:fName>
                              <m:r>
                                <m:rPr>
                                  <m:sty m:val="p"/>
                                </m:rPr>
                                <a:rPr lang="en-AU" sz="2800">
                                  <a:latin typeface="Cambria Math" panose="02040503050406030204" pitchFamily="18" charset="0"/>
                                </a:rPr>
                                <m:t>sin</m:t>
                              </m:r>
                            </m:fName>
                            <m:e>
                              <m:r>
                                <a:rPr lang="en-AU" sz="2800" i="1">
                                  <a:latin typeface="Cambria Math" panose="02040503050406030204" pitchFamily="18" charset="0"/>
                                </a:rPr>
                                <m:t>60°</m:t>
                              </m:r>
                            </m:e>
                          </m:func>
                        </m:den>
                      </m:f>
                      <m:r>
                        <a:rPr lang="en-AU" sz="2800" i="1">
                          <a:latin typeface="Cambria Math" panose="02040503050406030204" pitchFamily="18" charset="0"/>
                        </a:rPr>
                        <m:t>=245 </m:t>
                      </m:r>
                      <m:r>
                        <m:rPr>
                          <m:nor/>
                        </m:rPr>
                        <a:rPr lang="en-AU" sz="2800">
                          <a:latin typeface="Cambria Math" panose="02040503050406030204" pitchFamily="18" charset="0"/>
                        </a:rPr>
                        <m:t>N</m:t>
                      </m:r>
                    </m:oMath>
                  </m:oMathPara>
                </a14:m>
                <a:endParaRPr lang="en-AU" sz="2800" dirty="0"/>
              </a:p>
            </p:txBody>
          </p:sp>
        </mc:Choice>
        <mc:Fallback xmlns="">
          <p:sp>
            <p:nvSpPr>
              <p:cNvPr id="2" name="TextBox 1"/>
              <p:cNvSpPr txBox="1">
                <a:spLocks noRot="1" noChangeAspect="1" noMove="1" noResize="1" noEditPoints="1" noAdjustHandles="1" noChangeArrowheads="1" noChangeShapeType="1" noTextEdit="1"/>
              </p:cNvSpPr>
              <p:nvPr/>
            </p:nvSpPr>
            <p:spPr>
              <a:xfrm>
                <a:off x="-1" y="584775"/>
                <a:ext cx="10186738" cy="6535956"/>
              </a:xfrm>
              <a:prstGeom prst="rect">
                <a:avLst/>
              </a:prstGeom>
              <a:blipFill>
                <a:blip r:embed="rId3"/>
                <a:stretch>
                  <a:fillRect l="-898" t="-746"/>
                </a:stretch>
              </a:blipFill>
            </p:spPr>
            <p:txBody>
              <a:bodyPr/>
              <a:lstStyle/>
              <a:p>
                <a:r>
                  <a:rPr lang="en-AU">
                    <a:noFill/>
                  </a:rPr>
                  <a:t> </a:t>
                </a:r>
              </a:p>
            </p:txBody>
          </p:sp>
        </mc:Fallback>
      </mc:AlternateContent>
      <p:pic>
        <p:nvPicPr>
          <p:cNvPr id="6" name="Graphic 5">
            <a:extLst>
              <a:ext uri="{FF2B5EF4-FFF2-40B4-BE49-F238E27FC236}">
                <a16:creationId xmlns:a16="http://schemas.microsoft.com/office/drawing/2014/main" id="{EF162AC9-225C-01F3-7FAC-EB78CB39D1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62292" y="1895822"/>
            <a:ext cx="5929708" cy="3005100"/>
          </a:xfrm>
          <a:prstGeom prst="rect">
            <a:avLst/>
          </a:prstGeom>
        </p:spPr>
      </p:pic>
    </p:spTree>
    <p:extLst>
      <p:ext uri="{BB962C8B-B14F-4D97-AF65-F5344CB8AC3E}">
        <p14:creationId xmlns:p14="http://schemas.microsoft.com/office/powerpoint/2010/main" val="596715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075817"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Review #2</a:t>
            </a:r>
          </a:p>
        </p:txBody>
      </p:sp>
      <p:sp>
        <p:nvSpPr>
          <p:cNvPr id="2" name="TextBox 1"/>
          <p:cNvSpPr txBox="1"/>
          <p:nvPr/>
        </p:nvSpPr>
        <p:spPr>
          <a:xfrm>
            <a:off x="0" y="584775"/>
            <a:ext cx="4537365" cy="1815882"/>
          </a:xfrm>
          <a:prstGeom prst="rect">
            <a:avLst/>
          </a:prstGeom>
          <a:noFill/>
        </p:spPr>
        <p:txBody>
          <a:bodyPr wrap="square" rtlCol="0">
            <a:spAutoFit/>
          </a:bodyPr>
          <a:lstStyle/>
          <a:p>
            <a:r>
              <a:rPr lang="en-AU" sz="2800" dirty="0"/>
              <a:t>A chandelier is hanging from a ceiling as shown. The mass of the chandelier is 200 kg.</a:t>
            </a:r>
            <a:br>
              <a:rPr lang="en-AU" sz="2800" dirty="0"/>
            </a:br>
            <a:r>
              <a:rPr lang="en-AU" sz="2800" dirty="0"/>
              <a:t>Find the forces F</a:t>
            </a:r>
            <a:r>
              <a:rPr lang="en-AU" sz="2800" baseline="-25000" dirty="0"/>
              <a:t>1</a:t>
            </a:r>
            <a:r>
              <a:rPr lang="en-AU" sz="2800" dirty="0"/>
              <a:t>, F</a:t>
            </a:r>
            <a:r>
              <a:rPr lang="en-AU" sz="2800" baseline="-25000" dirty="0"/>
              <a:t>2</a:t>
            </a:r>
            <a:r>
              <a:rPr lang="en-AU" sz="2800" dirty="0"/>
              <a:t>, and F</a:t>
            </a:r>
            <a:r>
              <a:rPr lang="en-AU" sz="2800" baseline="-25000" dirty="0"/>
              <a:t>3</a:t>
            </a:r>
            <a:r>
              <a:rPr lang="en-AU" sz="2800" dirty="0"/>
              <a:t>.</a:t>
            </a:r>
            <a:endParaRPr lang="en-AU" sz="2800" b="1" dirty="0"/>
          </a:p>
        </p:txBody>
      </p:sp>
      <p:pic>
        <p:nvPicPr>
          <p:cNvPr id="11" name="Graphic 10">
            <a:extLst>
              <a:ext uri="{FF2B5EF4-FFF2-40B4-BE49-F238E27FC236}">
                <a16:creationId xmlns:a16="http://schemas.microsoft.com/office/drawing/2014/main" id="{A3AE1160-5979-C298-7E19-903B36D8AC9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5420589" y="84859"/>
            <a:ext cx="6688283" cy="6688283"/>
          </a:xfrm>
          <a:prstGeom prst="rect">
            <a:avLst/>
          </a:prstGeom>
        </p:spPr>
      </p:pic>
    </p:spTree>
    <p:extLst>
      <p:ext uri="{BB962C8B-B14F-4D97-AF65-F5344CB8AC3E}">
        <p14:creationId xmlns:p14="http://schemas.microsoft.com/office/powerpoint/2010/main" val="538989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075817"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Review #2</a:t>
            </a:r>
          </a:p>
        </p:txBody>
      </p:sp>
      <mc:AlternateContent xmlns:mc="http://schemas.openxmlformats.org/markup-compatibility/2006" xmlns:a14="http://schemas.microsoft.com/office/drawing/2010/main">
        <mc:Choice Requires="a14">
          <p:sp>
            <p:nvSpPr>
              <p:cNvPr id="2" name="TextBox 1"/>
              <p:cNvSpPr txBox="1"/>
              <p:nvPr/>
            </p:nvSpPr>
            <p:spPr>
              <a:xfrm>
                <a:off x="-1" y="584775"/>
                <a:ext cx="8635328" cy="4346062"/>
              </a:xfrm>
              <a:prstGeom prst="rect">
                <a:avLst/>
              </a:prstGeom>
              <a:noFill/>
            </p:spPr>
            <p:txBody>
              <a:bodyPr wrap="square" rtlCol="0">
                <a:spAutoFit/>
              </a:bodyPr>
              <a:lstStyle/>
              <a:p>
                <a:pPr lvl="1"/>
                <a14:m>
                  <m:oMathPara xmlns:m="http://schemas.openxmlformats.org/officeDocument/2006/math">
                    <m:oMathParaPr>
                      <m:jc m:val="left"/>
                    </m:oMathParaPr>
                    <m:oMath xmlns:m="http://schemas.openxmlformats.org/officeDocument/2006/math">
                      <m:sSub>
                        <m:sSubPr>
                          <m:ctrlPr>
                            <a:rPr lang="en-AU" sz="2800" i="1" smtClean="0">
                              <a:latin typeface="Cambria Math" panose="02040503050406030204" pitchFamily="18" charset="0"/>
                            </a:rPr>
                          </m:ctrlPr>
                        </m:sSubPr>
                        <m:e>
                          <m:r>
                            <a:rPr lang="en-AU" sz="2800" b="0" i="1" smtClean="0">
                              <a:latin typeface="Cambria Math" panose="02040503050406030204" pitchFamily="18" charset="0"/>
                            </a:rPr>
                            <m:t>𝐹</m:t>
                          </m:r>
                        </m:e>
                        <m:sub>
                          <m:r>
                            <a:rPr lang="en-AU" sz="2800" b="0" i="1" smtClean="0">
                              <a:latin typeface="Cambria Math" panose="02040503050406030204" pitchFamily="18" charset="0"/>
                            </a:rPr>
                            <m:t>3</m:t>
                          </m:r>
                        </m:sub>
                      </m:sSub>
                      <m:r>
                        <a:rPr lang="en-AU" sz="2800" b="0" i="1" smtClean="0">
                          <a:latin typeface="Cambria Math" panose="02040503050406030204" pitchFamily="18" charset="0"/>
                        </a:rPr>
                        <m:t>=</m:t>
                      </m:r>
                      <m:r>
                        <a:rPr lang="en-AU" sz="2800" b="0" i="1" smtClean="0">
                          <a:latin typeface="Cambria Math" panose="02040503050406030204" pitchFamily="18" charset="0"/>
                        </a:rPr>
                        <m:t>𝑚𝑔</m:t>
                      </m:r>
                      <m:r>
                        <a:rPr lang="en-AU" sz="2800" b="0" i="1" smtClean="0">
                          <a:latin typeface="Cambria Math" panose="02040503050406030204" pitchFamily="18" charset="0"/>
                        </a:rPr>
                        <m:t>=200</m:t>
                      </m:r>
                      <m:d>
                        <m:dPr>
                          <m:ctrlPr>
                            <a:rPr lang="en-AU" sz="2800" b="0" i="1" smtClean="0">
                              <a:latin typeface="Cambria Math" panose="02040503050406030204" pitchFamily="18" charset="0"/>
                            </a:rPr>
                          </m:ctrlPr>
                        </m:dPr>
                        <m:e>
                          <m:r>
                            <a:rPr lang="en-AU" sz="2800" b="0" i="1" smtClean="0">
                              <a:latin typeface="Cambria Math" panose="02040503050406030204" pitchFamily="18" charset="0"/>
                            </a:rPr>
                            <m:t>9.8</m:t>
                          </m:r>
                        </m:e>
                      </m:d>
                      <m:r>
                        <m:rPr>
                          <m:aln/>
                        </m:rPr>
                        <a:rPr lang="en-AU" sz="2800" b="0" i="1" smtClean="0">
                          <a:latin typeface="Cambria Math" panose="02040503050406030204" pitchFamily="18" charset="0"/>
                        </a:rPr>
                        <m:t>=</m:t>
                      </m:r>
                      <m:r>
                        <a:rPr lang="en-AU" sz="2800" b="0" i="1" smtClean="0">
                          <a:latin typeface="Cambria Math" panose="02040503050406030204" pitchFamily="18" charset="0"/>
                        </a:rPr>
                        <m:t>1960</m:t>
                      </m:r>
                    </m:oMath>
                    <m:oMath xmlns:m="http://schemas.openxmlformats.org/officeDocument/2006/math">
                      <m:r>
                        <m:rPr>
                          <m:aln/>
                        </m:rPr>
                        <a:rPr lang="en-AU" sz="2800" b="0" i="1" smtClean="0">
                          <a:latin typeface="Cambria Math" panose="02040503050406030204" pitchFamily="18" charset="0"/>
                        </a:rPr>
                        <m:t>=</m:t>
                      </m:r>
                      <m:r>
                        <a:rPr lang="en-AU" sz="2800" b="0" i="1" smtClean="0">
                          <a:latin typeface="Cambria Math" panose="02040503050406030204" pitchFamily="18" charset="0"/>
                        </a:rPr>
                        <m:t>1.96×</m:t>
                      </m:r>
                      <m:sSup>
                        <m:sSupPr>
                          <m:ctrlPr>
                            <a:rPr lang="en-AU" sz="2800" b="0" i="1" smtClean="0">
                              <a:latin typeface="Cambria Math" panose="02040503050406030204" pitchFamily="18" charset="0"/>
                            </a:rPr>
                          </m:ctrlPr>
                        </m:sSupPr>
                        <m:e>
                          <m:r>
                            <a:rPr lang="en-AU" sz="2800" b="0" i="1" smtClean="0">
                              <a:latin typeface="Cambria Math" panose="02040503050406030204" pitchFamily="18" charset="0"/>
                            </a:rPr>
                            <m:t>10</m:t>
                          </m:r>
                        </m:e>
                        <m:sup>
                          <m:r>
                            <a:rPr lang="en-AU" sz="2800" b="0" i="1" smtClean="0">
                              <a:latin typeface="Cambria Math" panose="02040503050406030204" pitchFamily="18" charset="0"/>
                            </a:rPr>
                            <m:t>3</m:t>
                          </m:r>
                        </m:sup>
                      </m:sSup>
                      <m:r>
                        <a:rPr lang="en-AU" sz="2800" b="0" i="1" smtClean="0">
                          <a:latin typeface="Cambria Math" panose="02040503050406030204" pitchFamily="18" charset="0"/>
                        </a:rPr>
                        <m:t> </m:t>
                      </m:r>
                      <m:r>
                        <m:rPr>
                          <m:nor/>
                        </m:rPr>
                        <a:rPr lang="en-AU" sz="2800" b="0" i="0" smtClean="0">
                          <a:latin typeface="Cambria Math" panose="02040503050406030204" pitchFamily="18" charset="0"/>
                        </a:rPr>
                        <m:t>N</m:t>
                      </m:r>
                      <m:r>
                        <m:rPr>
                          <m:nor/>
                        </m:rPr>
                        <a:rPr lang="en-AU" sz="2800" b="0" i="0" smtClean="0">
                          <a:latin typeface="Cambria Math" panose="02040503050406030204" pitchFamily="18" charset="0"/>
                        </a:rPr>
                        <m:t> </m:t>
                      </m:r>
                      <m:r>
                        <m:rPr>
                          <m:nor/>
                        </m:rPr>
                        <a:rPr lang="en-AU" sz="2800" b="0" i="0" smtClean="0">
                          <a:latin typeface="Cambria Math" panose="02040503050406030204" pitchFamily="18" charset="0"/>
                        </a:rPr>
                        <m:t>down</m:t>
                      </m:r>
                    </m:oMath>
                  </m:oMathPara>
                </a14:m>
                <a:endParaRPr lang="en-AU" sz="2800" b="0" dirty="0"/>
              </a:p>
              <a:p>
                <a:endParaRPr lang="en-AU" sz="2800" dirty="0"/>
              </a:p>
              <a:p>
                <a:r>
                  <a:rPr lang="en-AU" sz="2800" dirty="0"/>
                  <a:t>Since vertical forces are balanced:</a:t>
                </a:r>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a:rPr lang="en-AU" sz="2800" b="0" i="1" smtClean="0">
                              <a:latin typeface="Cambria Math" panose="02040503050406030204" pitchFamily="18" charset="0"/>
                            </a:rPr>
                            <m:t>1</m:t>
                          </m:r>
                        </m:sub>
                      </m:sSub>
                      <m:func>
                        <m:funcPr>
                          <m:ctrlPr>
                            <a:rPr lang="en-AU" sz="2800" b="0" i="1" smtClean="0">
                              <a:latin typeface="Cambria Math" panose="02040503050406030204" pitchFamily="18" charset="0"/>
                            </a:rPr>
                          </m:ctrlPr>
                        </m:funcPr>
                        <m:fName>
                          <m:r>
                            <m:rPr>
                              <m:sty m:val="p"/>
                            </m:rPr>
                            <a:rPr lang="en-AU" sz="2800" b="0" i="0" smtClean="0">
                              <a:latin typeface="Cambria Math" panose="02040503050406030204" pitchFamily="18" charset="0"/>
                            </a:rPr>
                            <m:t>sin</m:t>
                          </m:r>
                        </m:fName>
                        <m:e>
                          <m:r>
                            <a:rPr lang="en-AU" sz="2800" b="0" i="1" smtClean="0">
                              <a:latin typeface="Cambria Math" panose="02040503050406030204" pitchFamily="18" charset="0"/>
                            </a:rPr>
                            <m:t>60°</m:t>
                          </m:r>
                        </m:e>
                      </m:func>
                      <m:r>
                        <a:rPr lang="en-AU" sz="2800" b="0" i="1" smtClean="0">
                          <a:latin typeface="Cambria Math" panose="02040503050406030204" pitchFamily="18" charset="0"/>
                        </a:rPr>
                        <m:t>=</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a:rPr lang="en-AU" sz="2800" b="0" i="1" smtClean="0">
                              <a:latin typeface="Cambria Math" panose="02040503050406030204" pitchFamily="18" charset="0"/>
                            </a:rPr>
                            <m:t>3</m:t>
                          </m:r>
                        </m:sub>
                      </m:sSub>
                    </m:oMath>
                  </m:oMathPara>
                </a14:m>
                <a:endParaRPr lang="en-AU" sz="2800" b="0" dirty="0"/>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a:rPr lang="en-AU" sz="2800" b="0" i="1" smtClean="0">
                              <a:latin typeface="Cambria Math" panose="02040503050406030204" pitchFamily="18" charset="0"/>
                            </a:rPr>
                            <m:t>1</m:t>
                          </m:r>
                        </m:sub>
                      </m:sSub>
                      <m:r>
                        <a:rPr lang="en-AU" sz="2800" b="0" i="1" smtClean="0">
                          <a:latin typeface="Cambria Math" panose="02040503050406030204" pitchFamily="18" charset="0"/>
                        </a:rPr>
                        <m:t>=</m:t>
                      </m:r>
                      <m:f>
                        <m:fPr>
                          <m:ctrlPr>
                            <a:rPr lang="en-AU" sz="2800" b="0" i="1" smtClean="0">
                              <a:latin typeface="Cambria Math" panose="02040503050406030204" pitchFamily="18" charset="0"/>
                            </a:rPr>
                          </m:ctrlPr>
                        </m:fPr>
                        <m:num>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a:rPr lang="en-AU" sz="2800" b="0" i="1" smtClean="0">
                                  <a:latin typeface="Cambria Math" panose="02040503050406030204" pitchFamily="18" charset="0"/>
                                </a:rPr>
                                <m:t>3</m:t>
                              </m:r>
                            </m:sub>
                          </m:sSub>
                        </m:num>
                        <m:den>
                          <m:func>
                            <m:funcPr>
                              <m:ctrlPr>
                                <a:rPr lang="en-AU" sz="2800" b="0" i="1" smtClean="0">
                                  <a:latin typeface="Cambria Math" panose="02040503050406030204" pitchFamily="18" charset="0"/>
                                </a:rPr>
                              </m:ctrlPr>
                            </m:funcPr>
                            <m:fName>
                              <m:r>
                                <m:rPr>
                                  <m:sty m:val="p"/>
                                </m:rPr>
                                <a:rPr lang="en-AU" sz="2800" b="0" i="0" smtClean="0">
                                  <a:latin typeface="Cambria Math" panose="02040503050406030204" pitchFamily="18" charset="0"/>
                                </a:rPr>
                                <m:t>sin</m:t>
                              </m:r>
                            </m:fName>
                            <m:e>
                              <m:r>
                                <a:rPr lang="en-AU" sz="2800" b="0" i="1" smtClean="0">
                                  <a:latin typeface="Cambria Math" panose="02040503050406030204" pitchFamily="18" charset="0"/>
                                </a:rPr>
                                <m:t>60°</m:t>
                              </m:r>
                            </m:e>
                          </m:func>
                        </m:den>
                      </m:f>
                      <m:r>
                        <a:rPr lang="en-AU" sz="2800" b="0" i="1" smtClean="0">
                          <a:latin typeface="Cambria Math" panose="02040503050406030204" pitchFamily="18" charset="0"/>
                        </a:rPr>
                        <m:t>=2.26×</m:t>
                      </m:r>
                      <m:sSup>
                        <m:sSupPr>
                          <m:ctrlPr>
                            <a:rPr lang="en-AU" sz="2800" b="0" i="1" smtClean="0">
                              <a:latin typeface="Cambria Math" panose="02040503050406030204" pitchFamily="18" charset="0"/>
                            </a:rPr>
                          </m:ctrlPr>
                        </m:sSupPr>
                        <m:e>
                          <m:r>
                            <a:rPr lang="en-AU" sz="2800" b="0" i="1" smtClean="0">
                              <a:latin typeface="Cambria Math" panose="02040503050406030204" pitchFamily="18" charset="0"/>
                            </a:rPr>
                            <m:t>10</m:t>
                          </m:r>
                        </m:e>
                        <m:sup>
                          <m:r>
                            <a:rPr lang="en-AU" sz="2800" b="0" i="1" smtClean="0">
                              <a:latin typeface="Cambria Math" panose="02040503050406030204" pitchFamily="18" charset="0"/>
                            </a:rPr>
                            <m:t>3</m:t>
                          </m:r>
                        </m:sup>
                      </m:sSup>
                      <m:r>
                        <a:rPr lang="en-AU" sz="2800" b="0" i="1" smtClean="0">
                          <a:latin typeface="Cambria Math" panose="02040503050406030204" pitchFamily="18" charset="0"/>
                        </a:rPr>
                        <m:t> </m:t>
                      </m:r>
                      <m:r>
                        <m:rPr>
                          <m:nor/>
                        </m:rPr>
                        <a:rPr lang="en-AU" sz="2800" b="0" i="0" smtClean="0">
                          <a:latin typeface="Cambria Math" panose="02040503050406030204" pitchFamily="18" charset="0"/>
                        </a:rPr>
                        <m:t>N</m:t>
                      </m:r>
                      <m:r>
                        <m:rPr>
                          <m:nor/>
                        </m:rPr>
                        <a:rPr lang="en-AU" sz="2800" b="0" i="0" smtClean="0">
                          <a:latin typeface="Cambria Math" panose="02040503050406030204" pitchFamily="18" charset="0"/>
                        </a:rPr>
                        <m:t> 60</m:t>
                      </m:r>
                      <m:r>
                        <m:rPr>
                          <m:nor/>
                        </m:rPr>
                        <a:rPr lang="en-AU" sz="2800" b="0" i="0" smtClean="0">
                          <a:latin typeface="Cambria Math" panose="02040503050406030204" pitchFamily="18" charset="0"/>
                        </a:rPr>
                        <m:t>°</m:t>
                      </m:r>
                      <m:r>
                        <m:rPr>
                          <m:nor/>
                        </m:rPr>
                        <a:rPr lang="en-AU" sz="2800" b="0" i="0" smtClean="0">
                          <a:latin typeface="Cambria Math" panose="02040503050406030204" pitchFamily="18" charset="0"/>
                        </a:rPr>
                        <m:t> </m:t>
                      </m:r>
                      <m:r>
                        <m:rPr>
                          <m:nor/>
                        </m:rPr>
                        <a:rPr lang="en-AU" sz="2800" b="0" i="0" smtClean="0">
                          <a:latin typeface="Cambria Math" panose="02040503050406030204" pitchFamily="18" charset="0"/>
                        </a:rPr>
                        <m:t>from</m:t>
                      </m:r>
                      <m:r>
                        <m:rPr>
                          <m:nor/>
                        </m:rPr>
                        <a:rPr lang="en-AU" sz="2800" b="0" i="0" smtClean="0">
                          <a:latin typeface="Cambria Math" panose="02040503050406030204" pitchFamily="18" charset="0"/>
                        </a:rPr>
                        <m:t> </m:t>
                      </m:r>
                      <m:r>
                        <m:rPr>
                          <m:nor/>
                        </m:rPr>
                        <a:rPr lang="en-AU" sz="2800" b="0" i="0" smtClean="0">
                          <a:latin typeface="Cambria Math" panose="02040503050406030204" pitchFamily="18" charset="0"/>
                        </a:rPr>
                        <m:t>the</m:t>
                      </m:r>
                      <m:r>
                        <m:rPr>
                          <m:nor/>
                        </m:rPr>
                        <a:rPr lang="en-AU" sz="2800" b="0" i="0" smtClean="0">
                          <a:latin typeface="Cambria Math" panose="02040503050406030204" pitchFamily="18" charset="0"/>
                        </a:rPr>
                        <m:t> </m:t>
                      </m:r>
                      <m:r>
                        <m:rPr>
                          <m:nor/>
                        </m:rPr>
                        <a:rPr lang="en-AU" sz="2800" b="0" i="0" smtClean="0">
                          <a:latin typeface="Cambria Math" panose="02040503050406030204" pitchFamily="18" charset="0"/>
                        </a:rPr>
                        <m:t>horizontal</m:t>
                      </m:r>
                    </m:oMath>
                  </m:oMathPara>
                </a14:m>
                <a:endParaRPr lang="en-AU" sz="2800" dirty="0"/>
              </a:p>
              <a:p>
                <a:pPr lvl="1"/>
                <a:endParaRPr lang="en-AU" sz="2800" dirty="0"/>
              </a:p>
              <a:p>
                <a:r>
                  <a:rPr lang="en-AU" sz="2800" dirty="0"/>
                  <a:t>Since horizontal forces are balanced:</a:t>
                </a:r>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a:rPr lang="en-AU" sz="2800" b="0" i="1" smtClean="0">
                              <a:latin typeface="Cambria Math" panose="02040503050406030204" pitchFamily="18" charset="0"/>
                            </a:rPr>
                            <m:t>2</m:t>
                          </m:r>
                        </m:sub>
                      </m:sSub>
                      <m:r>
                        <a:rPr lang="en-AU" sz="2800" b="0" i="1" smtClean="0">
                          <a:latin typeface="Cambria Math" panose="02040503050406030204" pitchFamily="18" charset="0"/>
                        </a:rPr>
                        <m:t>=</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a:rPr lang="en-AU" sz="2800" b="0" i="1" smtClean="0">
                              <a:latin typeface="Cambria Math" panose="02040503050406030204" pitchFamily="18" charset="0"/>
                            </a:rPr>
                            <m:t>1</m:t>
                          </m:r>
                        </m:sub>
                      </m:sSub>
                      <m:func>
                        <m:funcPr>
                          <m:ctrlPr>
                            <a:rPr lang="en-AU" sz="2800" b="0" i="1" smtClean="0">
                              <a:latin typeface="Cambria Math" panose="02040503050406030204" pitchFamily="18" charset="0"/>
                            </a:rPr>
                          </m:ctrlPr>
                        </m:funcPr>
                        <m:fName>
                          <m:r>
                            <m:rPr>
                              <m:sty m:val="p"/>
                            </m:rPr>
                            <a:rPr lang="en-AU" sz="2800" b="0" i="0" smtClean="0">
                              <a:latin typeface="Cambria Math" panose="02040503050406030204" pitchFamily="18" charset="0"/>
                            </a:rPr>
                            <m:t>cos</m:t>
                          </m:r>
                        </m:fName>
                        <m:e>
                          <m:r>
                            <a:rPr lang="en-AU" sz="2800" b="0" i="1" smtClean="0">
                              <a:latin typeface="Cambria Math" panose="02040503050406030204" pitchFamily="18" charset="0"/>
                            </a:rPr>
                            <m:t>60°</m:t>
                          </m:r>
                        </m:e>
                      </m:func>
                      <m:r>
                        <a:rPr lang="en-AU" sz="2800" b="0" i="1" smtClean="0">
                          <a:latin typeface="Cambria Math" panose="02040503050406030204" pitchFamily="18" charset="0"/>
                        </a:rPr>
                        <m:t>=1.13×</m:t>
                      </m:r>
                      <m:sSup>
                        <m:sSupPr>
                          <m:ctrlPr>
                            <a:rPr lang="en-AU" sz="2800" b="0" i="1" smtClean="0">
                              <a:latin typeface="Cambria Math" panose="02040503050406030204" pitchFamily="18" charset="0"/>
                            </a:rPr>
                          </m:ctrlPr>
                        </m:sSupPr>
                        <m:e>
                          <m:r>
                            <a:rPr lang="en-AU" sz="2800" b="0" i="1" smtClean="0">
                              <a:latin typeface="Cambria Math" panose="02040503050406030204" pitchFamily="18" charset="0"/>
                            </a:rPr>
                            <m:t>10</m:t>
                          </m:r>
                        </m:e>
                        <m:sup>
                          <m:r>
                            <a:rPr lang="en-AU" sz="2800" b="0" i="1" smtClean="0">
                              <a:latin typeface="Cambria Math" panose="02040503050406030204" pitchFamily="18" charset="0"/>
                            </a:rPr>
                            <m:t>3</m:t>
                          </m:r>
                        </m:sup>
                      </m:sSup>
                      <m:r>
                        <a:rPr lang="en-AU" sz="2800" b="0" i="1" smtClean="0">
                          <a:latin typeface="Cambria Math" panose="02040503050406030204" pitchFamily="18" charset="0"/>
                        </a:rPr>
                        <m:t> </m:t>
                      </m:r>
                      <m:r>
                        <m:rPr>
                          <m:nor/>
                        </m:rPr>
                        <a:rPr lang="en-AU" sz="2800" b="0" i="0" smtClean="0">
                          <a:latin typeface="Cambria Math" panose="02040503050406030204" pitchFamily="18" charset="0"/>
                        </a:rPr>
                        <m:t>N</m:t>
                      </m:r>
                      <m:r>
                        <m:rPr>
                          <m:nor/>
                        </m:rPr>
                        <a:rPr lang="en-AU" sz="2800" b="0" i="0" smtClean="0">
                          <a:latin typeface="Cambria Math" panose="02040503050406030204" pitchFamily="18" charset="0"/>
                        </a:rPr>
                        <m:t> </m:t>
                      </m:r>
                      <m:r>
                        <m:rPr>
                          <m:nor/>
                        </m:rPr>
                        <a:rPr lang="en-AU" sz="2800" b="0" i="0" smtClean="0">
                          <a:latin typeface="Cambria Math" panose="02040503050406030204" pitchFamily="18" charset="0"/>
                        </a:rPr>
                        <m:t>right</m:t>
                      </m:r>
                    </m:oMath>
                  </m:oMathPara>
                </a14:m>
                <a:endParaRPr lang="en-AU" sz="2800" dirty="0"/>
              </a:p>
            </p:txBody>
          </p:sp>
        </mc:Choice>
        <mc:Fallback xmlns="">
          <p:sp>
            <p:nvSpPr>
              <p:cNvPr id="2" name="TextBox 1"/>
              <p:cNvSpPr txBox="1">
                <a:spLocks noRot="1" noChangeAspect="1" noMove="1" noResize="1" noEditPoints="1" noAdjustHandles="1" noChangeArrowheads="1" noChangeShapeType="1" noTextEdit="1"/>
              </p:cNvSpPr>
              <p:nvPr/>
            </p:nvSpPr>
            <p:spPr>
              <a:xfrm>
                <a:off x="-1" y="584775"/>
                <a:ext cx="8635328" cy="4346062"/>
              </a:xfrm>
              <a:prstGeom prst="rect">
                <a:avLst/>
              </a:prstGeom>
              <a:blipFill>
                <a:blip r:embed="rId3"/>
                <a:stretch>
                  <a:fillRect l="-1411"/>
                </a:stretch>
              </a:blipFill>
            </p:spPr>
            <p:txBody>
              <a:bodyPr/>
              <a:lstStyle/>
              <a:p>
                <a:r>
                  <a:rPr lang="en-AU">
                    <a:noFill/>
                  </a:rPr>
                  <a:t> </a:t>
                </a:r>
              </a:p>
            </p:txBody>
          </p:sp>
        </mc:Fallback>
      </mc:AlternateContent>
      <p:pic>
        <p:nvPicPr>
          <p:cNvPr id="5" name="Graphic 4">
            <a:extLst>
              <a:ext uri="{FF2B5EF4-FFF2-40B4-BE49-F238E27FC236}">
                <a16:creationId xmlns:a16="http://schemas.microsoft.com/office/drawing/2014/main" id="{204BD0DC-68B5-ACDA-AC4F-6C30B942C46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21933" y="45741"/>
            <a:ext cx="4170067" cy="6766518"/>
          </a:xfrm>
          <a:prstGeom prst="rect">
            <a:avLst/>
          </a:prstGeom>
        </p:spPr>
      </p:pic>
    </p:spTree>
    <p:extLst>
      <p:ext uri="{BB962C8B-B14F-4D97-AF65-F5344CB8AC3E}">
        <p14:creationId xmlns:p14="http://schemas.microsoft.com/office/powerpoint/2010/main" val="388432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35200"/>
            <a:ext cx="9144000" cy="2387600"/>
          </a:xfrm>
          <a:ln w="38100">
            <a:solidFill>
              <a:schemeClr val="accent4"/>
            </a:solidFill>
          </a:ln>
        </p:spPr>
        <p:txBody>
          <a:bodyPr anchor="ctr"/>
          <a:lstStyle/>
          <a:p>
            <a:r>
              <a:rPr lang="en-AU" dirty="0"/>
              <a:t>Equilibrium</a:t>
            </a:r>
          </a:p>
        </p:txBody>
      </p:sp>
    </p:spTree>
    <p:extLst>
      <p:ext uri="{BB962C8B-B14F-4D97-AF65-F5344CB8AC3E}">
        <p14:creationId xmlns:p14="http://schemas.microsoft.com/office/powerpoint/2010/main" val="3582847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285637"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Equilibrium</a:t>
            </a:r>
          </a:p>
        </p:txBody>
      </p:sp>
      <mc:AlternateContent xmlns:mc="http://schemas.openxmlformats.org/markup-compatibility/2006" xmlns:a14="http://schemas.microsoft.com/office/drawing/2010/main">
        <mc:Choice Requires="a14">
          <p:sp>
            <p:nvSpPr>
              <p:cNvPr id="2" name="TextBox 1"/>
              <p:cNvSpPr txBox="1"/>
              <p:nvPr/>
            </p:nvSpPr>
            <p:spPr>
              <a:xfrm>
                <a:off x="-1" y="584775"/>
                <a:ext cx="10803062" cy="3970318"/>
              </a:xfrm>
              <a:prstGeom prst="rect">
                <a:avLst/>
              </a:prstGeom>
              <a:noFill/>
            </p:spPr>
            <p:txBody>
              <a:bodyPr wrap="square" rtlCol="0">
                <a:spAutoFit/>
              </a:bodyPr>
              <a:lstStyle/>
              <a:p>
                <a:pPr marL="457200" indent="-457200" defTabSz="914400">
                  <a:buFont typeface="Arial" panose="020B0604020202020204" pitchFamily="34" charset="0"/>
                  <a:buChar char="•"/>
                </a:pPr>
                <a:r>
                  <a:rPr lang="en-AU" sz="2800" dirty="0"/>
                  <a:t>An object is said to be in </a:t>
                </a:r>
                <a:r>
                  <a:rPr lang="en-AU" sz="2800" b="1" dirty="0"/>
                  <a:t>equilibrium</a:t>
                </a:r>
                <a:r>
                  <a:rPr lang="en-AU" sz="2800" dirty="0"/>
                  <a:t> (a.k.a. mechanical equilibrium) when two conditions are met:</a:t>
                </a:r>
              </a:p>
              <a:p>
                <a:pPr marL="914400" lvl="1" indent="-457200">
                  <a:buFont typeface="Arial" panose="020B0604020202020204" pitchFamily="34" charset="0"/>
                  <a:buChar char="•"/>
                </a:pPr>
                <a:r>
                  <a:rPr lang="en-AU" sz="2800" dirty="0"/>
                  <a:t>the sum of the forces acting on it is 0 N (</a:t>
                </a:r>
                <a14:m>
                  <m:oMath xmlns:m="http://schemas.openxmlformats.org/officeDocument/2006/math">
                    <m:nary>
                      <m:naryPr>
                        <m:chr m:val="∑"/>
                        <m:subHide m:val="on"/>
                        <m:supHide m:val="on"/>
                        <m:ctrlPr>
                          <a:rPr lang="en-AU" sz="2800" b="0" i="1" smtClean="0">
                            <a:latin typeface="Cambria Math" panose="02040503050406030204" pitchFamily="18" charset="0"/>
                          </a:rPr>
                        </m:ctrlPr>
                      </m:naryPr>
                      <m:sub/>
                      <m:sup/>
                      <m:e>
                        <m:r>
                          <a:rPr lang="en-AU" sz="2800" b="0" i="1" smtClean="0">
                            <a:latin typeface="Cambria Math" panose="02040503050406030204" pitchFamily="18" charset="0"/>
                          </a:rPr>
                          <m:t>𝐹</m:t>
                        </m:r>
                      </m:e>
                    </m:nary>
                    <m:r>
                      <a:rPr lang="en-AU" sz="2800" b="0" i="1" smtClean="0">
                        <a:latin typeface="Cambria Math" panose="02040503050406030204" pitchFamily="18" charset="0"/>
                      </a:rPr>
                      <m:t>=0</m:t>
                    </m:r>
                  </m:oMath>
                </a14:m>
                <a:r>
                  <a:rPr lang="en-AU" sz="2800" dirty="0"/>
                  <a:t>) – this is </a:t>
                </a:r>
                <a:r>
                  <a:rPr lang="en-AU" sz="2800" b="1" dirty="0"/>
                  <a:t>translational </a:t>
                </a:r>
                <a:r>
                  <a:rPr lang="en-AU" sz="2800" dirty="0"/>
                  <a:t>equilibrium</a:t>
                </a:r>
              </a:p>
              <a:p>
                <a:pPr marL="914400" lvl="1" indent="-457200">
                  <a:buFont typeface="Arial" panose="020B0604020202020204" pitchFamily="34" charset="0"/>
                  <a:buChar char="•"/>
                </a:pPr>
                <a:r>
                  <a:rPr lang="en-AU" sz="2800" dirty="0"/>
                  <a:t>the sum of the moments (torques) acting on it is 0 N m (</a:t>
                </a:r>
                <a14:m>
                  <m:oMath xmlns:m="http://schemas.openxmlformats.org/officeDocument/2006/math">
                    <m:nary>
                      <m:naryPr>
                        <m:chr m:val="∑"/>
                        <m:subHide m:val="on"/>
                        <m:supHide m:val="on"/>
                        <m:ctrlPr>
                          <a:rPr lang="en-AU" sz="2800" b="0" i="1" smtClean="0">
                            <a:latin typeface="Cambria Math" panose="02040503050406030204" pitchFamily="18" charset="0"/>
                          </a:rPr>
                        </m:ctrlPr>
                      </m:naryPr>
                      <m:sub/>
                      <m:sup/>
                      <m:e>
                        <m:r>
                          <a:rPr lang="en-AU" sz="2800" b="0" i="1" smtClean="0">
                            <a:latin typeface="Cambria Math" panose="02040503050406030204" pitchFamily="18" charset="0"/>
                          </a:rPr>
                          <m:t>𝜏</m:t>
                        </m:r>
                      </m:e>
                    </m:nary>
                    <m:r>
                      <a:rPr lang="en-AU" sz="2800" b="0" i="1" smtClean="0">
                        <a:latin typeface="Cambria Math" panose="02040503050406030204" pitchFamily="18" charset="0"/>
                      </a:rPr>
                      <m:t>=0</m:t>
                    </m:r>
                  </m:oMath>
                </a14:m>
                <a:r>
                  <a:rPr lang="en-AU" sz="2800" dirty="0"/>
                  <a:t>) – this is </a:t>
                </a:r>
                <a:r>
                  <a:rPr lang="en-AU" sz="2800" b="1" dirty="0"/>
                  <a:t>rotational</a:t>
                </a:r>
                <a:r>
                  <a:rPr lang="en-AU" sz="2800" dirty="0"/>
                  <a:t> equilibrium</a:t>
                </a:r>
              </a:p>
              <a:p>
                <a:pPr marL="457200" indent="-457200">
                  <a:buFont typeface="Arial" panose="020B0604020202020204" pitchFamily="34" charset="0"/>
                  <a:buChar char="•"/>
                </a:pPr>
                <a:endParaRPr lang="en-AU" sz="2800" dirty="0"/>
              </a:p>
              <a:p>
                <a:pPr marL="457200" indent="-457200">
                  <a:buFont typeface="Arial" panose="020B0604020202020204" pitchFamily="34" charset="0"/>
                  <a:buChar char="•"/>
                </a:pPr>
                <a:r>
                  <a:rPr lang="en-AU" sz="2800" dirty="0"/>
                  <a:t>If the object is also at rest (not moving </a:t>
                </a:r>
                <a:r>
                  <a:rPr lang="en-AU" sz="2800" i="1" dirty="0"/>
                  <a:t>or</a:t>
                </a:r>
                <a:r>
                  <a:rPr lang="en-AU" sz="2800" dirty="0"/>
                  <a:t> rotating), it is said to be in </a:t>
                </a:r>
                <a:r>
                  <a:rPr lang="en-AU" sz="2800" b="1" dirty="0"/>
                  <a:t>static</a:t>
                </a:r>
                <a:r>
                  <a:rPr lang="en-AU" sz="2800" dirty="0"/>
                  <a:t> equilibrium.</a:t>
                </a:r>
                <a:endParaRPr lang="en-AU" sz="28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1" y="584775"/>
                <a:ext cx="10803062" cy="3970318"/>
              </a:xfrm>
              <a:prstGeom prst="rect">
                <a:avLst/>
              </a:prstGeom>
              <a:blipFill>
                <a:blip r:embed="rId3"/>
                <a:stretch>
                  <a:fillRect l="-1016" t="-1536" r="-226" b="-3533"/>
                </a:stretch>
              </a:blipFill>
            </p:spPr>
            <p:txBody>
              <a:bodyPr/>
              <a:lstStyle/>
              <a:p>
                <a:r>
                  <a:rPr lang="en-AU">
                    <a:noFill/>
                  </a:rPr>
                  <a:t> </a:t>
                </a:r>
              </a:p>
            </p:txBody>
          </p:sp>
        </mc:Fallback>
      </mc:AlternateContent>
      <p:pic>
        <p:nvPicPr>
          <p:cNvPr id="1026" name="Picture 2">
            <a:extLst>
              <a:ext uri="{FF2B5EF4-FFF2-40B4-BE49-F238E27FC236}">
                <a16:creationId xmlns:a16="http://schemas.microsoft.com/office/drawing/2014/main" id="{EE8FA7B1-E951-7E92-D2BA-4435372B74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7382" y="4034467"/>
            <a:ext cx="6344220" cy="2934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8345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715834"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Stability</a:t>
            </a:r>
          </a:p>
        </p:txBody>
      </p:sp>
      <p:sp>
        <p:nvSpPr>
          <p:cNvPr id="2" name="TextBox 1"/>
          <p:cNvSpPr txBox="1"/>
          <p:nvPr/>
        </p:nvSpPr>
        <p:spPr>
          <a:xfrm>
            <a:off x="-1" y="584775"/>
            <a:ext cx="8338004" cy="6124754"/>
          </a:xfrm>
          <a:prstGeom prst="rect">
            <a:avLst/>
          </a:prstGeom>
          <a:noFill/>
        </p:spPr>
        <p:txBody>
          <a:bodyPr wrap="square" rtlCol="0">
            <a:spAutoFit/>
          </a:bodyPr>
          <a:lstStyle/>
          <a:p>
            <a:pPr marL="457200" indent="-457200" defTabSz="914400">
              <a:buFont typeface="Arial" panose="020B0604020202020204" pitchFamily="34" charset="0"/>
              <a:buChar char="•"/>
            </a:pPr>
            <a:r>
              <a:rPr lang="en-AU" sz="2800" dirty="0"/>
              <a:t>States of equilibrium can be further classified as follows:</a:t>
            </a:r>
          </a:p>
          <a:p>
            <a:pPr marL="914400" lvl="1" indent="-457200">
              <a:buFont typeface="Arial" panose="020B0604020202020204" pitchFamily="34" charset="0"/>
              <a:buChar char="•"/>
            </a:pPr>
            <a:r>
              <a:rPr lang="en-AU" sz="2800" b="1" dirty="0"/>
              <a:t>Stable</a:t>
            </a:r>
            <a:r>
              <a:rPr lang="en-AU" sz="2800" dirty="0"/>
              <a:t> equilibrium: if the object is displaced, it experiences a net force or torque in the </a:t>
            </a:r>
            <a:r>
              <a:rPr lang="en-AU" sz="2800" i="1" dirty="0"/>
              <a:t>opposite</a:t>
            </a:r>
            <a:r>
              <a:rPr lang="en-AU" sz="2800" dirty="0"/>
              <a:t> direction to the displacing force. This is known as a </a:t>
            </a:r>
            <a:r>
              <a:rPr lang="en-AU" sz="2800" i="1" dirty="0"/>
              <a:t>restoring</a:t>
            </a:r>
            <a:r>
              <a:rPr lang="en-AU" sz="2800" dirty="0"/>
              <a:t> force / torque.</a:t>
            </a:r>
          </a:p>
          <a:p>
            <a:pPr marL="1371600" lvl="2" indent="-457200">
              <a:buFont typeface="Arial" panose="020B0604020202020204" pitchFamily="34" charset="0"/>
              <a:buChar char="•"/>
            </a:pPr>
            <a:r>
              <a:rPr lang="en-AU" sz="2800" dirty="0"/>
              <a:t>Centre of mass is raised, then returns</a:t>
            </a:r>
          </a:p>
          <a:p>
            <a:pPr marL="914400" lvl="1" indent="-457200">
              <a:buFont typeface="Arial" panose="020B0604020202020204" pitchFamily="34" charset="0"/>
              <a:buChar char="•"/>
            </a:pPr>
            <a:r>
              <a:rPr lang="en-AU" sz="2800" b="1" dirty="0"/>
              <a:t>Unstable </a:t>
            </a:r>
            <a:r>
              <a:rPr lang="en-AU" sz="2800" dirty="0"/>
              <a:t>equilibrium: if the object is displaced, it experiences a net force or torque in the </a:t>
            </a:r>
            <a:r>
              <a:rPr lang="en-AU" sz="2800" i="1" dirty="0"/>
              <a:t>same</a:t>
            </a:r>
            <a:r>
              <a:rPr lang="en-AU" sz="2800" dirty="0"/>
              <a:t> direction as the displacing force.</a:t>
            </a:r>
          </a:p>
          <a:p>
            <a:pPr marL="1371600" lvl="2" indent="-457200">
              <a:buFont typeface="Arial" panose="020B0604020202020204" pitchFamily="34" charset="0"/>
              <a:buChar char="•"/>
            </a:pPr>
            <a:r>
              <a:rPr lang="en-AU" sz="2800" dirty="0"/>
              <a:t>Centre of mass is lowered, and continues</a:t>
            </a:r>
          </a:p>
          <a:p>
            <a:pPr marL="914400" lvl="1" indent="-457200">
              <a:buFont typeface="Arial" panose="020B0604020202020204" pitchFamily="34" charset="0"/>
              <a:buChar char="•"/>
            </a:pPr>
            <a:r>
              <a:rPr lang="en-AU" sz="2800" b="1" dirty="0"/>
              <a:t>Neutral </a:t>
            </a:r>
            <a:r>
              <a:rPr lang="en-AU" sz="2800" dirty="0"/>
              <a:t>equilibrium: if the object is displaced, its equilibrium is unaffected.</a:t>
            </a:r>
          </a:p>
          <a:p>
            <a:pPr marL="1371600" lvl="2" indent="-457200">
              <a:buFont typeface="Arial" panose="020B0604020202020204" pitchFamily="34" charset="0"/>
              <a:buChar char="•"/>
            </a:pPr>
            <a:r>
              <a:rPr lang="en-AU" sz="2800" dirty="0"/>
              <a:t>Height of centre of mass is unchanged</a:t>
            </a:r>
          </a:p>
        </p:txBody>
      </p:sp>
      <p:pic>
        <p:nvPicPr>
          <p:cNvPr id="2050" name="Picture 2" descr="A pencil is balanced vertically on its flat end. The weight W of the pencil is acting at its center of gravity downward. The normal reaction N of the surface is shown as an arrow upward. A free body diagram is shown at right of the pencil. The midpoint of the flat base of the pencil is marked as pivot point.">
            <a:extLst>
              <a:ext uri="{FF2B5EF4-FFF2-40B4-BE49-F238E27FC236}">
                <a16:creationId xmlns:a16="http://schemas.microsoft.com/office/drawing/2014/main" id="{58F448AD-3D84-7287-41E9-EDBC30B58B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8003" y="0"/>
            <a:ext cx="1870380" cy="212872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pencil is tilted slightly toward left. The left end point of its flat surface is marked as the pivot point. The weight W of the pencil is acting at the center of gravity of the pencil. The normal reaction N of the pencil is acting upward at the pivot point. The line of action of the normal reaction is toward left of the line of action of the weight of the pencil.">
            <a:extLst>
              <a:ext uri="{FF2B5EF4-FFF2-40B4-BE49-F238E27FC236}">
                <a16:creationId xmlns:a16="http://schemas.microsoft.com/office/drawing/2014/main" id="{CD5D50C3-807F-02F6-C90D-143373CA6B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0655" y="0"/>
            <a:ext cx="1861345" cy="212872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 vertical pencil balanced at its sharp end is shown. The weight of the pencil is acting at its center of gravity and is in the line with the normal reaction N at the pivot point of the pencil.">
            <a:extLst>
              <a:ext uri="{FF2B5EF4-FFF2-40B4-BE49-F238E27FC236}">
                <a16:creationId xmlns:a16="http://schemas.microsoft.com/office/drawing/2014/main" id="{30002903-602E-28C0-CFEF-4F5F7F054E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8004" y="2536755"/>
            <a:ext cx="1870379" cy="219252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 vertical pencil tilted toward left is shown. The sharp end of the pencil is down and labeled as pivot point. The weight of the pencil is acting at its center of gravity and the line of action of the weight is toward left of the pivot point.">
            <a:extLst>
              <a:ext uri="{FF2B5EF4-FFF2-40B4-BE49-F238E27FC236}">
                <a16:creationId xmlns:a16="http://schemas.microsoft.com/office/drawing/2014/main" id="{CE2C979C-82A8-C1C0-344C-9034BDCB63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05071" y="2575119"/>
            <a:ext cx="1886931" cy="219252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n figure a, a ball is lying on a flat surface and the point of contact with the surface is labeled pivot point. The weight of the ball is acting at the center of gravity of the ball. The normal force N is in the same line as the weight of the ball. The torque on the ball is zero. In figure b, a side view of a pencil lying flat on a table is shown. The sharp end of the pencil is toward right. The weight of the pencil is acting at the center of gravity of the pencil. The normal reaction N of the table surface is in the same line of action as the weight but in the upward direction.">
            <a:extLst>
              <a:ext uri="{FF2B5EF4-FFF2-40B4-BE49-F238E27FC236}">
                <a16:creationId xmlns:a16="http://schemas.microsoft.com/office/drawing/2014/main" id="{B9E51937-15CB-2573-912D-C544D9FBFCA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4967" b="60652"/>
          <a:stretch/>
        </p:blipFill>
        <p:spPr bwMode="auto">
          <a:xfrm>
            <a:off x="9243369" y="5016410"/>
            <a:ext cx="1930028" cy="1841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57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5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024007"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3200" b="1" dirty="0">
                <a:solidFill>
                  <a:prstClr val="white"/>
                </a:solidFill>
                <a:latin typeface="Calibri" panose="020F0502020204030204"/>
              </a:rPr>
              <a:t>Analysing </a:t>
            </a: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Equilibrium</a:t>
            </a:r>
          </a:p>
        </p:txBody>
      </p:sp>
      <mc:AlternateContent xmlns:mc="http://schemas.openxmlformats.org/markup-compatibility/2006" xmlns:a14="http://schemas.microsoft.com/office/drawing/2010/main">
        <mc:Choice Requires="a14">
          <p:sp>
            <p:nvSpPr>
              <p:cNvPr id="2" name="TextBox 1"/>
              <p:cNvSpPr txBox="1"/>
              <p:nvPr/>
            </p:nvSpPr>
            <p:spPr>
              <a:xfrm>
                <a:off x="-1" y="584775"/>
                <a:ext cx="11115474" cy="3970318"/>
              </a:xfrm>
              <a:prstGeom prst="rect">
                <a:avLst/>
              </a:prstGeom>
              <a:noFill/>
            </p:spPr>
            <p:txBody>
              <a:bodyPr wrap="square" rtlCol="0">
                <a:spAutoFit/>
              </a:bodyPr>
              <a:lstStyle/>
              <a:p>
                <a:pPr marL="457200" indent="-457200">
                  <a:buFont typeface="Arial" panose="020B0604020202020204" pitchFamily="34" charset="0"/>
                  <a:buChar char="•"/>
                </a:pPr>
                <a:r>
                  <a:rPr lang="en-AU" sz="2800" dirty="0"/>
                  <a:t>You are already familiar with analysing translational equilibrium (see Review #1 and #2):</a:t>
                </a:r>
              </a:p>
              <a:p>
                <a:pPr algn="ctr"/>
                <a:r>
                  <a:rPr lang="en-AU" sz="2800" dirty="0"/>
                  <a:t>sum of upwards forces = sum of downwards forces, etc.</a:t>
                </a:r>
              </a:p>
              <a:p>
                <a:pPr marL="457200" indent="-457200" defTabSz="914400">
                  <a:buFont typeface="Arial" panose="020B0604020202020204" pitchFamily="34" charset="0"/>
                  <a:buChar char="•"/>
                </a:pPr>
                <a:endParaRPr lang="en-AU" sz="2800" dirty="0"/>
              </a:p>
              <a:p>
                <a:pPr marL="457200" indent="-457200" defTabSz="914400">
                  <a:buFont typeface="Arial" panose="020B0604020202020204" pitchFamily="34" charset="0"/>
                  <a:buChar char="•"/>
                </a:pPr>
                <a:r>
                  <a:rPr lang="en-AU" sz="2800" dirty="0"/>
                  <a:t>Analysing rotational equilibrium is very similar:</a:t>
                </a:r>
              </a:p>
              <a:p>
                <a:pPr algn="ctr" defTabSz="914400"/>
                <a:r>
                  <a:rPr lang="en-AU" sz="2800" dirty="0"/>
                  <a:t>sum of clockwise moments = sum of anticlockwise moments</a:t>
                </a:r>
              </a:p>
              <a:p>
                <a:pPr defTabSz="914400"/>
                <a14:m>
                  <m:oMathPara xmlns:m="http://schemas.openxmlformats.org/officeDocument/2006/math">
                    <m:oMathParaPr>
                      <m:jc m:val="centerGroup"/>
                    </m:oMathParaPr>
                    <m:oMath xmlns:m="http://schemas.openxmlformats.org/officeDocument/2006/math">
                      <m:r>
                        <m:rPr>
                          <m:sty m:val="p"/>
                        </m:rPr>
                        <a:rPr lang="en-AU" sz="2800" b="0" i="0" smtClean="0">
                          <a:latin typeface="Cambria Math" panose="02040503050406030204" pitchFamily="18" charset="0"/>
                        </a:rPr>
                        <m:t>Σ</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𝜏</m:t>
                          </m:r>
                        </m:e>
                        <m:sub>
                          <m:r>
                            <m:rPr>
                              <m:nor/>
                            </m:rPr>
                            <a:rPr lang="en-AU" sz="2800" b="0" i="0" smtClean="0">
                              <a:latin typeface="Cambria Math" panose="02040503050406030204" pitchFamily="18" charset="0"/>
                            </a:rPr>
                            <m:t>cw</m:t>
                          </m:r>
                        </m:sub>
                      </m:sSub>
                      <m:r>
                        <a:rPr lang="en-AU" sz="2800" b="0" i="1" smtClean="0">
                          <a:latin typeface="Cambria Math" panose="02040503050406030204" pitchFamily="18" charset="0"/>
                        </a:rPr>
                        <m:t>=</m:t>
                      </m:r>
                      <m:r>
                        <m:rPr>
                          <m:sty m:val="p"/>
                        </m:rPr>
                        <a:rPr lang="en-AU" sz="2800" b="0" i="0" smtClean="0">
                          <a:latin typeface="Cambria Math" panose="02040503050406030204" pitchFamily="18" charset="0"/>
                        </a:rPr>
                        <m:t>Σ</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𝜏</m:t>
                          </m:r>
                        </m:e>
                        <m:sub>
                          <m:r>
                            <m:rPr>
                              <m:nor/>
                            </m:rPr>
                            <a:rPr lang="en-AU" sz="2800" b="0" i="0" smtClean="0">
                              <a:latin typeface="Cambria Math" panose="02040503050406030204" pitchFamily="18" charset="0"/>
                            </a:rPr>
                            <m:t>acw</m:t>
                          </m:r>
                        </m:sub>
                      </m:sSub>
                    </m:oMath>
                  </m:oMathPara>
                </a14:m>
                <a:endParaRPr lang="en-AU" sz="2800" dirty="0"/>
              </a:p>
              <a:p>
                <a:pPr defTabSz="914400"/>
                <a:endParaRPr lang="en-AU" sz="2800" dirty="0"/>
              </a:p>
              <a:p>
                <a:pPr marL="457200" indent="-457200" defTabSz="914400">
                  <a:buFont typeface="Arial" panose="020B0604020202020204" pitchFamily="34" charset="0"/>
                  <a:buChar char="•"/>
                </a:pPr>
                <a:endParaRPr lang="en-AU" sz="2800" dirty="0"/>
              </a:p>
            </p:txBody>
          </p:sp>
        </mc:Choice>
        <mc:Fallback xmlns="">
          <p:sp>
            <p:nvSpPr>
              <p:cNvPr id="2" name="TextBox 1"/>
              <p:cNvSpPr txBox="1">
                <a:spLocks noRot="1" noChangeAspect="1" noMove="1" noResize="1" noEditPoints="1" noAdjustHandles="1" noChangeArrowheads="1" noChangeShapeType="1" noTextEdit="1"/>
              </p:cNvSpPr>
              <p:nvPr/>
            </p:nvSpPr>
            <p:spPr>
              <a:xfrm>
                <a:off x="-1" y="584775"/>
                <a:ext cx="11115474" cy="3970318"/>
              </a:xfrm>
              <a:prstGeom prst="rect">
                <a:avLst/>
              </a:prstGeom>
              <a:blipFill>
                <a:blip r:embed="rId3"/>
                <a:stretch>
                  <a:fillRect l="-987" t="-1536"/>
                </a:stretch>
              </a:blipFill>
            </p:spPr>
            <p:txBody>
              <a:bodyPr/>
              <a:lstStyle/>
              <a:p>
                <a:r>
                  <a:rPr lang="en-AU">
                    <a:noFill/>
                  </a:rPr>
                  <a:t> </a:t>
                </a:r>
              </a:p>
            </p:txBody>
          </p:sp>
        </mc:Fallback>
      </mc:AlternateContent>
      <p:pic>
        <p:nvPicPr>
          <p:cNvPr id="3074" name="Picture 2">
            <a:extLst>
              <a:ext uri="{FF2B5EF4-FFF2-40B4-BE49-F238E27FC236}">
                <a16:creationId xmlns:a16="http://schemas.microsoft.com/office/drawing/2014/main" id="{18ECA51A-E4E5-86AB-A07D-1E1BAC299B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7056" y="3429000"/>
            <a:ext cx="3994944"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978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2522</TotalTime>
  <Words>1847</Words>
  <Application>Microsoft Office PowerPoint</Application>
  <PresentationFormat>Widescreen</PresentationFormat>
  <Paragraphs>219</Paragraphs>
  <Slides>25</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Equilibrium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Equilibrium</dc:title>
  <dc:creator>JERRY Tressa [Harrisdale Senior High School]</dc:creator>
  <cp:lastModifiedBy>AXTENS Nathan [Harrisdale Senior High School]</cp:lastModifiedBy>
  <cp:revision>28</cp:revision>
  <dcterms:created xsi:type="dcterms:W3CDTF">2022-02-16T03:17:05Z</dcterms:created>
  <dcterms:modified xsi:type="dcterms:W3CDTF">2023-02-08T06:40:32Z</dcterms:modified>
</cp:coreProperties>
</file>