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6" r:id="rId2"/>
    <p:sldId id="680" r:id="rId3"/>
    <p:sldId id="709" r:id="rId4"/>
    <p:sldId id="712" r:id="rId5"/>
    <p:sldId id="710" r:id="rId6"/>
    <p:sldId id="711" r:id="rId7"/>
    <p:sldId id="713" r:id="rId8"/>
    <p:sldId id="714" r:id="rId9"/>
    <p:sldId id="715" r:id="rId10"/>
    <p:sldId id="716" r:id="rId11"/>
    <p:sldId id="717" r:id="rId12"/>
    <p:sldId id="71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93" autoAdjust="0"/>
    <p:restoredTop sz="94660"/>
  </p:normalViewPr>
  <p:slideViewPr>
    <p:cSldViewPr snapToGrid="0">
      <p:cViewPr varScale="1">
        <p:scale>
          <a:sx n="66" d="100"/>
          <a:sy n="66" d="100"/>
        </p:scale>
        <p:origin x="75" y="5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F5D888-4825-41EB-A3FE-CFF9C7813384}" type="datetimeFigureOut">
              <a:rPr lang="en-AU" smtClean="0"/>
              <a:t>17/02/2023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84F7B-9A6B-4EB1-A821-DB6EB43AD65E}" type="slidenum">
              <a:rPr lang="en-AU" smtClean="0"/>
              <a:t>‹#›</a:t>
            </a:fld>
            <a:endParaRPr lang="en-AU"/>
          </a:p>
        </p:txBody>
      </p:sp>
    </p:spTree>
    <p:extLst>
      <p:ext uri="{BB962C8B-B14F-4D97-AF65-F5344CB8AC3E}">
        <p14:creationId xmlns:p14="http://schemas.microsoft.com/office/powerpoint/2010/main" val="3403269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G</a:t>
            </a:r>
            <a:r>
              <a:rPr lang="en-AU" i="0" dirty="0"/>
              <a:t> is very small because gravity is very weak – for comparison, the strong nuclear force holding atoms together is about 10</a:t>
            </a:r>
            <a:r>
              <a:rPr lang="en-AU" i="0" baseline="30000" dirty="0"/>
              <a:t>40</a:t>
            </a:r>
            <a:r>
              <a:rPr lang="en-AU" i="0" baseline="0" dirty="0"/>
              <a:t> times stronger (that’s 10 thousand </a:t>
            </a:r>
            <a:r>
              <a:rPr lang="en-AU" dirty="0"/>
              <a:t>billion </a:t>
            </a:r>
            <a:r>
              <a:rPr lang="en-AU" dirty="0" err="1"/>
              <a:t>billion</a:t>
            </a:r>
            <a:r>
              <a:rPr lang="en-AU" dirty="0"/>
              <a:t> </a:t>
            </a:r>
            <a:r>
              <a:rPr lang="en-AU" dirty="0" err="1"/>
              <a:t>billion</a:t>
            </a:r>
            <a:r>
              <a:rPr lang="en-AU" dirty="0"/>
              <a:t> billion)!</a:t>
            </a:r>
          </a:p>
          <a:p>
            <a:r>
              <a:rPr lang="en-AU" i="0" dirty="0"/>
              <a:t>That’s not even the craziest thing about it though: </a:t>
            </a:r>
            <a:r>
              <a:rPr lang="en-AU" dirty="0"/>
              <a:t>if it were smaller or larger by an estimated one part in 10</a:t>
            </a:r>
            <a:r>
              <a:rPr lang="en-AU" baseline="30000" dirty="0"/>
              <a:t>60</a:t>
            </a:r>
            <a:r>
              <a:rPr lang="en-AU" dirty="0"/>
              <a:t> of its current value, the universe would have either exploded too quickly for galaxies and stars to form, or collapsed back on itself too quickly for life to evolve.</a:t>
            </a:r>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4288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a:t>
            </a:r>
            <a:r>
              <a:rPr lang="en-AU" b="0" i="0" dirty="0">
                <a:solidFill>
                  <a:srgbClr val="232629"/>
                </a:solidFill>
                <a:effectLst/>
                <a:latin typeface="inherit"/>
              </a:rPr>
              <a:t>The urban myth is patently false. It is like suggesting that a pedestrian could survive a head-on collision with a truck at 45 m/s by walking backwards from it just before impact.”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3693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b="0" i="0" dirty="0">
              <a:solidFill>
                <a:srgbClr val="232629"/>
              </a:solidFill>
              <a:effectLst/>
              <a:latin typeface="inherit"/>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6886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 that capital Ms and Rs are used for very larges masses and radii (e.g. those of planets)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2248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0243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point being made here is that gravitational forces between everyday objects are so small that they are impossible to detect without highly specialised equipment, and so are usually considered negligible.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6921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 barycentre is essentially the centre of mass of a two-body system.</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7265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 that all uses of the word ‘weight’ in the picture should be replaced with ‘apparent weight’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3601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 that ‘accelerating upwards’ can mean speeding up while going up or slowing down while going down.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3216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Note that ‘accelerating downwards’ can mean speeding up while going down or slowing down while going up.</a:t>
            </a:r>
          </a:p>
          <a:p>
            <a:r>
              <a:rPr lang="en-AU" dirty="0"/>
              <a:t>Taking this situation to its extreme helps to explain why you feel ‘weightless’ while in freefall – you’re not experiencing any normal force, so your apparent weight is 0 even though your actual weight is unchanged.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5693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131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015F-A8B7-4998-A7D6-AA74E3EF16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7E1AF5F-AF37-424D-817C-99DD82F573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ECF6EF5-7F6C-4580-AD56-7F1A93367408}"/>
              </a:ext>
            </a:extLst>
          </p:cNvPr>
          <p:cNvSpPr>
            <a:spLocks noGrp="1"/>
          </p:cNvSpPr>
          <p:nvPr>
            <p:ph type="dt" sz="half" idx="10"/>
          </p:nvPr>
        </p:nvSpPr>
        <p:spPr/>
        <p:txBody>
          <a:bodyPr/>
          <a:lstStyle/>
          <a:p>
            <a:fld id="{B7774DE9-EA36-48F0-8BEE-46EFB7BE0761}" type="datetimeFigureOut">
              <a:rPr lang="en-AU" smtClean="0"/>
              <a:t>17/02/2023</a:t>
            </a:fld>
            <a:endParaRPr lang="en-AU"/>
          </a:p>
        </p:txBody>
      </p:sp>
      <p:sp>
        <p:nvSpPr>
          <p:cNvPr id="5" name="Footer Placeholder 4">
            <a:extLst>
              <a:ext uri="{FF2B5EF4-FFF2-40B4-BE49-F238E27FC236}">
                <a16:creationId xmlns:a16="http://schemas.microsoft.com/office/drawing/2014/main" id="{F5904921-586D-458E-914F-30C459F2418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8FC75FD-C881-4700-ABED-0721F17A69C4}"/>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224691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8243D-6216-4E9A-8367-586C67BA6FB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61E407E-19DB-401B-9571-B372FC258E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C40866C-A626-47C5-B122-D88AAF64B1AD}"/>
              </a:ext>
            </a:extLst>
          </p:cNvPr>
          <p:cNvSpPr>
            <a:spLocks noGrp="1"/>
          </p:cNvSpPr>
          <p:nvPr>
            <p:ph type="dt" sz="half" idx="10"/>
          </p:nvPr>
        </p:nvSpPr>
        <p:spPr/>
        <p:txBody>
          <a:bodyPr/>
          <a:lstStyle/>
          <a:p>
            <a:fld id="{B7774DE9-EA36-48F0-8BEE-46EFB7BE0761}" type="datetimeFigureOut">
              <a:rPr lang="en-AU" smtClean="0"/>
              <a:t>17/02/2023</a:t>
            </a:fld>
            <a:endParaRPr lang="en-AU"/>
          </a:p>
        </p:txBody>
      </p:sp>
      <p:sp>
        <p:nvSpPr>
          <p:cNvPr id="5" name="Footer Placeholder 4">
            <a:extLst>
              <a:ext uri="{FF2B5EF4-FFF2-40B4-BE49-F238E27FC236}">
                <a16:creationId xmlns:a16="http://schemas.microsoft.com/office/drawing/2014/main" id="{6FA8C90D-D4FA-4789-976D-1DFCA6C5038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1F8DE5-1D24-4ECA-977F-ECBABC9055F5}"/>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3957829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CB905F-E873-42E1-A5CF-FA9D4E2CC3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2C1CA2E-0DE0-48ED-B534-53B1571E8D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02BC864-C3F4-4F36-AC97-9BA57B73059A}"/>
              </a:ext>
            </a:extLst>
          </p:cNvPr>
          <p:cNvSpPr>
            <a:spLocks noGrp="1"/>
          </p:cNvSpPr>
          <p:nvPr>
            <p:ph type="dt" sz="half" idx="10"/>
          </p:nvPr>
        </p:nvSpPr>
        <p:spPr/>
        <p:txBody>
          <a:bodyPr/>
          <a:lstStyle/>
          <a:p>
            <a:fld id="{B7774DE9-EA36-48F0-8BEE-46EFB7BE0761}" type="datetimeFigureOut">
              <a:rPr lang="en-AU" smtClean="0"/>
              <a:t>17/02/2023</a:t>
            </a:fld>
            <a:endParaRPr lang="en-AU"/>
          </a:p>
        </p:txBody>
      </p:sp>
      <p:sp>
        <p:nvSpPr>
          <p:cNvPr id="5" name="Footer Placeholder 4">
            <a:extLst>
              <a:ext uri="{FF2B5EF4-FFF2-40B4-BE49-F238E27FC236}">
                <a16:creationId xmlns:a16="http://schemas.microsoft.com/office/drawing/2014/main" id="{7D6AE39E-30BE-4414-AC38-1DB0AD8CA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6771FE4-C57E-435C-9720-771F2DB5EC43}"/>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3612621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4CFE2-EECD-48A0-9DC6-0387FCA90D3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4E49A88-8F3C-49B2-BB49-0205AC2B1E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43FBF8A-4786-4E73-9F0E-8F7DC4E30BF7}"/>
              </a:ext>
            </a:extLst>
          </p:cNvPr>
          <p:cNvSpPr>
            <a:spLocks noGrp="1"/>
          </p:cNvSpPr>
          <p:nvPr>
            <p:ph type="dt" sz="half" idx="10"/>
          </p:nvPr>
        </p:nvSpPr>
        <p:spPr/>
        <p:txBody>
          <a:bodyPr/>
          <a:lstStyle/>
          <a:p>
            <a:fld id="{B7774DE9-EA36-48F0-8BEE-46EFB7BE0761}" type="datetimeFigureOut">
              <a:rPr lang="en-AU" smtClean="0"/>
              <a:t>17/02/2023</a:t>
            </a:fld>
            <a:endParaRPr lang="en-AU"/>
          </a:p>
        </p:txBody>
      </p:sp>
      <p:sp>
        <p:nvSpPr>
          <p:cNvPr id="5" name="Footer Placeholder 4">
            <a:extLst>
              <a:ext uri="{FF2B5EF4-FFF2-40B4-BE49-F238E27FC236}">
                <a16:creationId xmlns:a16="http://schemas.microsoft.com/office/drawing/2014/main" id="{69950AB1-BA88-4D3A-A007-FA45E02BAC4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EB6BDA7-61AC-4F06-92EE-7F320BC4511C}"/>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304011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6BE5-D8CE-4D16-86D9-54D8806DC5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CCFF89D-43E2-404E-9B4A-FEB997AC00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1BAA8C-0392-471D-9BCA-7125FDC96364}"/>
              </a:ext>
            </a:extLst>
          </p:cNvPr>
          <p:cNvSpPr>
            <a:spLocks noGrp="1"/>
          </p:cNvSpPr>
          <p:nvPr>
            <p:ph type="dt" sz="half" idx="10"/>
          </p:nvPr>
        </p:nvSpPr>
        <p:spPr/>
        <p:txBody>
          <a:bodyPr/>
          <a:lstStyle/>
          <a:p>
            <a:fld id="{B7774DE9-EA36-48F0-8BEE-46EFB7BE0761}" type="datetimeFigureOut">
              <a:rPr lang="en-AU" smtClean="0"/>
              <a:t>17/02/2023</a:t>
            </a:fld>
            <a:endParaRPr lang="en-AU"/>
          </a:p>
        </p:txBody>
      </p:sp>
      <p:sp>
        <p:nvSpPr>
          <p:cNvPr id="5" name="Footer Placeholder 4">
            <a:extLst>
              <a:ext uri="{FF2B5EF4-FFF2-40B4-BE49-F238E27FC236}">
                <a16:creationId xmlns:a16="http://schemas.microsoft.com/office/drawing/2014/main" id="{CA8926E3-29DB-4D0B-8471-702CEC9DFCF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A71B152-8622-4D82-947F-91201579301C}"/>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2468402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18931-E05D-481E-A042-656F760D38A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D958A7F-CB72-4CCE-961A-F9962E1BDD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03364C0-27B5-4CF2-B79B-2874B02A75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4FA3C00-5067-422A-A99F-20AA85B15975}"/>
              </a:ext>
            </a:extLst>
          </p:cNvPr>
          <p:cNvSpPr>
            <a:spLocks noGrp="1"/>
          </p:cNvSpPr>
          <p:nvPr>
            <p:ph type="dt" sz="half" idx="10"/>
          </p:nvPr>
        </p:nvSpPr>
        <p:spPr/>
        <p:txBody>
          <a:bodyPr/>
          <a:lstStyle/>
          <a:p>
            <a:fld id="{B7774DE9-EA36-48F0-8BEE-46EFB7BE0761}" type="datetimeFigureOut">
              <a:rPr lang="en-AU" smtClean="0"/>
              <a:t>17/02/2023</a:t>
            </a:fld>
            <a:endParaRPr lang="en-AU"/>
          </a:p>
        </p:txBody>
      </p:sp>
      <p:sp>
        <p:nvSpPr>
          <p:cNvPr id="6" name="Footer Placeholder 5">
            <a:extLst>
              <a:ext uri="{FF2B5EF4-FFF2-40B4-BE49-F238E27FC236}">
                <a16:creationId xmlns:a16="http://schemas.microsoft.com/office/drawing/2014/main" id="{1DBF2EB3-530F-4675-B6EC-CBFBD60AAA7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C5620B2-161D-4913-8C31-13E033D1FD83}"/>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39676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BBD2E-FEB0-4503-A614-E3397B90BA9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0C07FDF-B4B1-4034-909F-8BDE548E36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07E5B0-D732-4242-AFB6-3881395B16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825D780-9CDD-4A92-9D69-23C65BF93F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1CE987-52B3-4F99-BAF7-8C99A82A8B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689A780-4A0A-4E9E-A6F4-9BB8D4B22C7C}"/>
              </a:ext>
            </a:extLst>
          </p:cNvPr>
          <p:cNvSpPr>
            <a:spLocks noGrp="1"/>
          </p:cNvSpPr>
          <p:nvPr>
            <p:ph type="dt" sz="half" idx="10"/>
          </p:nvPr>
        </p:nvSpPr>
        <p:spPr/>
        <p:txBody>
          <a:bodyPr/>
          <a:lstStyle/>
          <a:p>
            <a:fld id="{B7774DE9-EA36-48F0-8BEE-46EFB7BE0761}" type="datetimeFigureOut">
              <a:rPr lang="en-AU" smtClean="0"/>
              <a:t>17/02/2023</a:t>
            </a:fld>
            <a:endParaRPr lang="en-AU"/>
          </a:p>
        </p:txBody>
      </p:sp>
      <p:sp>
        <p:nvSpPr>
          <p:cNvPr id="8" name="Footer Placeholder 7">
            <a:extLst>
              <a:ext uri="{FF2B5EF4-FFF2-40B4-BE49-F238E27FC236}">
                <a16:creationId xmlns:a16="http://schemas.microsoft.com/office/drawing/2014/main" id="{6B75F552-44FA-460A-A32A-41E324A915E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097EFCF-D27C-452E-944F-F530868AEC3E}"/>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486722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C886D-C591-4455-B4AC-6C84334E574D}"/>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0195F87-01A6-4CDD-981C-CAD218B7A6CF}"/>
              </a:ext>
            </a:extLst>
          </p:cNvPr>
          <p:cNvSpPr>
            <a:spLocks noGrp="1"/>
          </p:cNvSpPr>
          <p:nvPr>
            <p:ph type="dt" sz="half" idx="10"/>
          </p:nvPr>
        </p:nvSpPr>
        <p:spPr/>
        <p:txBody>
          <a:bodyPr/>
          <a:lstStyle/>
          <a:p>
            <a:fld id="{B7774DE9-EA36-48F0-8BEE-46EFB7BE0761}" type="datetimeFigureOut">
              <a:rPr lang="en-AU" smtClean="0"/>
              <a:t>17/02/2023</a:t>
            </a:fld>
            <a:endParaRPr lang="en-AU"/>
          </a:p>
        </p:txBody>
      </p:sp>
      <p:sp>
        <p:nvSpPr>
          <p:cNvPr id="4" name="Footer Placeholder 3">
            <a:extLst>
              <a:ext uri="{FF2B5EF4-FFF2-40B4-BE49-F238E27FC236}">
                <a16:creationId xmlns:a16="http://schemas.microsoft.com/office/drawing/2014/main" id="{69713C85-D3CA-4772-9C71-C414D66B7E3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3663447-0218-43A4-8285-D46AE59A961A}"/>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11247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BE2A3F-623D-4662-BF3D-2BF67F70AEF3}"/>
              </a:ext>
            </a:extLst>
          </p:cNvPr>
          <p:cNvSpPr>
            <a:spLocks noGrp="1"/>
          </p:cNvSpPr>
          <p:nvPr>
            <p:ph type="dt" sz="half" idx="10"/>
          </p:nvPr>
        </p:nvSpPr>
        <p:spPr/>
        <p:txBody>
          <a:bodyPr/>
          <a:lstStyle/>
          <a:p>
            <a:fld id="{B7774DE9-EA36-48F0-8BEE-46EFB7BE0761}" type="datetimeFigureOut">
              <a:rPr lang="en-AU" smtClean="0"/>
              <a:t>17/02/2023</a:t>
            </a:fld>
            <a:endParaRPr lang="en-AU"/>
          </a:p>
        </p:txBody>
      </p:sp>
      <p:sp>
        <p:nvSpPr>
          <p:cNvPr id="3" name="Footer Placeholder 2">
            <a:extLst>
              <a:ext uri="{FF2B5EF4-FFF2-40B4-BE49-F238E27FC236}">
                <a16:creationId xmlns:a16="http://schemas.microsoft.com/office/drawing/2014/main" id="{F1224E95-209E-4EA0-A986-D8EEA340D63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DF00AB0-ECE0-4690-BAD3-B8B01B267518}"/>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3801333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92E1-6937-4796-B3BD-CE521074FD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35B899E-710A-41F8-9B3D-D7D2F3CCF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5115EDA-C8EA-4BB9-8F87-E0489B4F2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F091CF-FB2E-467A-865E-DDF1AF7723CF}"/>
              </a:ext>
            </a:extLst>
          </p:cNvPr>
          <p:cNvSpPr>
            <a:spLocks noGrp="1"/>
          </p:cNvSpPr>
          <p:nvPr>
            <p:ph type="dt" sz="half" idx="10"/>
          </p:nvPr>
        </p:nvSpPr>
        <p:spPr/>
        <p:txBody>
          <a:bodyPr/>
          <a:lstStyle/>
          <a:p>
            <a:fld id="{B7774DE9-EA36-48F0-8BEE-46EFB7BE0761}" type="datetimeFigureOut">
              <a:rPr lang="en-AU" smtClean="0"/>
              <a:t>17/02/2023</a:t>
            </a:fld>
            <a:endParaRPr lang="en-AU"/>
          </a:p>
        </p:txBody>
      </p:sp>
      <p:sp>
        <p:nvSpPr>
          <p:cNvPr id="6" name="Footer Placeholder 5">
            <a:extLst>
              <a:ext uri="{FF2B5EF4-FFF2-40B4-BE49-F238E27FC236}">
                <a16:creationId xmlns:a16="http://schemas.microsoft.com/office/drawing/2014/main" id="{7EF024D2-0806-4DE5-A405-012D0A7933E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A17C89A-2C21-4C4B-926D-08B02AF9F700}"/>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2975475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550C-38CD-4C70-8029-8D39130C39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ED9A3B1-CDFA-48DD-B66C-EBB468F769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24CE721-A176-494C-82C0-C6DF4B737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8EEB60-8BC9-48BD-BDB9-4A382F0EC293}"/>
              </a:ext>
            </a:extLst>
          </p:cNvPr>
          <p:cNvSpPr>
            <a:spLocks noGrp="1"/>
          </p:cNvSpPr>
          <p:nvPr>
            <p:ph type="dt" sz="half" idx="10"/>
          </p:nvPr>
        </p:nvSpPr>
        <p:spPr/>
        <p:txBody>
          <a:bodyPr/>
          <a:lstStyle/>
          <a:p>
            <a:fld id="{B7774DE9-EA36-48F0-8BEE-46EFB7BE0761}" type="datetimeFigureOut">
              <a:rPr lang="en-AU" smtClean="0"/>
              <a:t>17/02/2023</a:t>
            </a:fld>
            <a:endParaRPr lang="en-AU"/>
          </a:p>
        </p:txBody>
      </p:sp>
      <p:sp>
        <p:nvSpPr>
          <p:cNvPr id="6" name="Footer Placeholder 5">
            <a:extLst>
              <a:ext uri="{FF2B5EF4-FFF2-40B4-BE49-F238E27FC236}">
                <a16:creationId xmlns:a16="http://schemas.microsoft.com/office/drawing/2014/main" id="{30ED909E-D072-4067-9904-6D95A27D511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75CF3F4-84B5-4253-9393-A8D121974BBF}"/>
              </a:ext>
            </a:extLst>
          </p:cNvPr>
          <p:cNvSpPr>
            <a:spLocks noGrp="1"/>
          </p:cNvSpPr>
          <p:nvPr>
            <p:ph type="sldNum" sz="quarter" idx="12"/>
          </p:nvPr>
        </p:nvSpPr>
        <p:spPr/>
        <p:txBody>
          <a:bodyPr/>
          <a:lstStyle/>
          <a:p>
            <a:fld id="{0F79920A-8877-4084-AD20-C977D9AFDB36}" type="slidenum">
              <a:rPr lang="en-AU" smtClean="0"/>
              <a:t>‹#›</a:t>
            </a:fld>
            <a:endParaRPr lang="en-AU"/>
          </a:p>
        </p:txBody>
      </p:sp>
    </p:spTree>
    <p:extLst>
      <p:ext uri="{BB962C8B-B14F-4D97-AF65-F5344CB8AC3E}">
        <p14:creationId xmlns:p14="http://schemas.microsoft.com/office/powerpoint/2010/main" val="1551331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38D7EC-A8DB-47D3-81AB-5C95AF3B5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72AB8DD-80EE-4DC9-82DA-7B8B0CAC66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EC35878-2D90-4382-A4EB-BAA90918B2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774DE9-EA36-48F0-8BEE-46EFB7BE0761}" type="datetimeFigureOut">
              <a:rPr lang="en-AU" smtClean="0"/>
              <a:t>17/02/2023</a:t>
            </a:fld>
            <a:endParaRPr lang="en-AU"/>
          </a:p>
        </p:txBody>
      </p:sp>
      <p:sp>
        <p:nvSpPr>
          <p:cNvPr id="5" name="Footer Placeholder 4">
            <a:extLst>
              <a:ext uri="{FF2B5EF4-FFF2-40B4-BE49-F238E27FC236}">
                <a16:creationId xmlns:a16="http://schemas.microsoft.com/office/drawing/2014/main" id="{3407957A-C215-45B9-9F9D-569807387A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1276F536-37FD-4975-8031-DAC265E211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79920A-8877-4084-AD20-C977D9AFDB36}" type="slidenum">
              <a:rPr lang="en-AU" smtClean="0"/>
              <a:t>‹#›</a:t>
            </a:fld>
            <a:endParaRPr lang="en-AU"/>
          </a:p>
        </p:txBody>
      </p:sp>
    </p:spTree>
    <p:extLst>
      <p:ext uri="{BB962C8B-B14F-4D97-AF65-F5344CB8AC3E}">
        <p14:creationId xmlns:p14="http://schemas.microsoft.com/office/powerpoint/2010/main" val="3091646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35200"/>
            <a:ext cx="9144000" cy="2387600"/>
          </a:xfrm>
          <a:ln w="38100">
            <a:solidFill>
              <a:schemeClr val="accent4"/>
            </a:solidFill>
          </a:ln>
        </p:spPr>
        <p:txBody>
          <a:bodyPr anchor="ctr"/>
          <a:lstStyle/>
          <a:p>
            <a:r>
              <a:rPr lang="en-AU" dirty="0"/>
              <a:t>Newton’s Law of </a:t>
            </a:r>
            <a:br>
              <a:rPr lang="en-AU" dirty="0"/>
            </a:br>
            <a:r>
              <a:rPr lang="en-AU" dirty="0"/>
              <a:t>Universal Gravitation</a:t>
            </a:r>
          </a:p>
        </p:txBody>
      </p:sp>
    </p:spTree>
    <p:extLst>
      <p:ext uri="{BB962C8B-B14F-4D97-AF65-F5344CB8AC3E}">
        <p14:creationId xmlns:p14="http://schemas.microsoft.com/office/powerpoint/2010/main" val="3582847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Example #4</a:t>
            </a:r>
          </a:p>
        </p:txBody>
      </p:sp>
      <p:sp>
        <p:nvSpPr>
          <p:cNvPr id="3" name="TextBox 2">
            <a:extLst>
              <a:ext uri="{FF2B5EF4-FFF2-40B4-BE49-F238E27FC236}">
                <a16:creationId xmlns:a16="http://schemas.microsoft.com/office/drawing/2014/main" id="{A0094C3D-61B1-2EC6-783A-0929582ACB6A}"/>
              </a:ext>
            </a:extLst>
          </p:cNvPr>
          <p:cNvSpPr txBox="1"/>
          <p:nvPr/>
        </p:nvSpPr>
        <p:spPr>
          <a:xfrm>
            <a:off x="-2" y="584775"/>
            <a:ext cx="11717644" cy="3970318"/>
          </a:xfrm>
          <a:prstGeom prst="rect">
            <a:avLst/>
          </a:prstGeom>
          <a:noFill/>
        </p:spPr>
        <p:txBody>
          <a:bodyPr wrap="square" rtlCol="0">
            <a:spAutoFit/>
          </a:bodyPr>
          <a:lstStyle/>
          <a:p>
            <a:r>
              <a:rPr lang="en-AU" sz="2800" dirty="0"/>
              <a:t>A 79.0 kg student rides a lift up to the top floor of an office block. During the journey, the lift accelerates upwards at 1.26 m s</a:t>
            </a:r>
            <a:r>
              <a:rPr lang="en-AU" sz="2800" baseline="30000" dirty="0"/>
              <a:t>-2</a:t>
            </a:r>
            <a:r>
              <a:rPr lang="en-AU" sz="2800" dirty="0"/>
              <a:t> before travelling at a constant velocity of 3.78 m s</a:t>
            </a:r>
            <a:r>
              <a:rPr lang="en-AU" sz="2800" baseline="30000" dirty="0"/>
              <a:t>-1</a:t>
            </a:r>
            <a:r>
              <a:rPr lang="en-AU" sz="2800" dirty="0"/>
              <a:t> and the finally decelerating at 1.89 m s</a:t>
            </a:r>
            <a:r>
              <a:rPr lang="en-AU" sz="2800" baseline="30000" dirty="0"/>
              <a:t>-2</a:t>
            </a:r>
            <a:r>
              <a:rPr lang="en-AU" sz="2800" dirty="0"/>
              <a:t>.</a:t>
            </a:r>
          </a:p>
          <a:p>
            <a:pPr marL="514350" indent="-514350">
              <a:buFont typeface="+mj-lt"/>
              <a:buAutoNum type="alphaLcParenR"/>
            </a:pPr>
            <a:r>
              <a:rPr lang="en-AU" sz="2800" dirty="0"/>
              <a:t>Calculate the apparent weight of the student in the first part of the journey (accelerating upwards).</a:t>
            </a:r>
          </a:p>
          <a:p>
            <a:pPr marL="514350" indent="-514350">
              <a:buFont typeface="+mj-lt"/>
              <a:buAutoNum type="alphaLcParenR"/>
            </a:pPr>
            <a:r>
              <a:rPr lang="en-AU" sz="2800" dirty="0"/>
              <a:t>Calculate the apparent weight of the student in the second part of the journey (constant velocity).</a:t>
            </a:r>
          </a:p>
          <a:p>
            <a:pPr marL="514350" indent="-514350">
              <a:buFont typeface="+mj-lt"/>
              <a:buAutoNum type="alphaLcParenR"/>
            </a:pPr>
            <a:r>
              <a:rPr lang="en-AU" sz="2800" dirty="0"/>
              <a:t>Calculate the apparent weight of the student in the final part of the journey (decelerating).</a:t>
            </a:r>
          </a:p>
        </p:txBody>
      </p:sp>
    </p:spTree>
    <p:extLst>
      <p:ext uri="{BB962C8B-B14F-4D97-AF65-F5344CB8AC3E}">
        <p14:creationId xmlns:p14="http://schemas.microsoft.com/office/powerpoint/2010/main" val="44146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Example #5</a:t>
            </a:r>
          </a:p>
        </p:txBody>
      </p:sp>
      <p:sp>
        <p:nvSpPr>
          <p:cNvPr id="3" name="TextBox 2">
            <a:extLst>
              <a:ext uri="{FF2B5EF4-FFF2-40B4-BE49-F238E27FC236}">
                <a16:creationId xmlns:a16="http://schemas.microsoft.com/office/drawing/2014/main" id="{A0094C3D-61B1-2EC6-783A-0929582ACB6A}"/>
              </a:ext>
            </a:extLst>
          </p:cNvPr>
          <p:cNvSpPr txBox="1"/>
          <p:nvPr/>
        </p:nvSpPr>
        <p:spPr>
          <a:xfrm>
            <a:off x="-2" y="584775"/>
            <a:ext cx="11717644" cy="2246769"/>
          </a:xfrm>
          <a:prstGeom prst="rect">
            <a:avLst/>
          </a:prstGeom>
          <a:noFill/>
        </p:spPr>
        <p:txBody>
          <a:bodyPr wrap="square" rtlCol="0">
            <a:spAutoFit/>
          </a:bodyPr>
          <a:lstStyle/>
          <a:p>
            <a:r>
              <a:rPr lang="en-AU" sz="2800" dirty="0"/>
              <a:t>According to a popular urban myth, you can survive in a falling elevator by jumping the moment before impact. Explain:</a:t>
            </a:r>
          </a:p>
          <a:p>
            <a:pPr marL="514350" indent="-514350">
              <a:buFont typeface="+mj-lt"/>
              <a:buAutoNum type="alphaLcParenR"/>
            </a:pPr>
            <a:r>
              <a:rPr lang="en-AU" sz="2800" dirty="0"/>
              <a:t>why this is untrue</a:t>
            </a:r>
          </a:p>
          <a:p>
            <a:pPr marL="514350" indent="-514350">
              <a:buFont typeface="+mj-lt"/>
              <a:buAutoNum type="alphaLcParenR"/>
            </a:pPr>
            <a:r>
              <a:rPr lang="en-AU" sz="2800" dirty="0"/>
              <a:t>why you wouldn’t be able to jump as well as you normally can in this situation</a:t>
            </a:r>
          </a:p>
        </p:txBody>
      </p:sp>
    </p:spTree>
    <p:extLst>
      <p:ext uri="{BB962C8B-B14F-4D97-AF65-F5344CB8AC3E}">
        <p14:creationId xmlns:p14="http://schemas.microsoft.com/office/powerpoint/2010/main" val="2503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3023789"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Bonus Question</a:t>
            </a:r>
          </a:p>
        </p:txBody>
      </p:sp>
      <p:sp>
        <p:nvSpPr>
          <p:cNvPr id="3" name="TextBox 2">
            <a:extLst>
              <a:ext uri="{FF2B5EF4-FFF2-40B4-BE49-F238E27FC236}">
                <a16:creationId xmlns:a16="http://schemas.microsoft.com/office/drawing/2014/main" id="{A0094C3D-61B1-2EC6-783A-0929582ACB6A}"/>
              </a:ext>
            </a:extLst>
          </p:cNvPr>
          <p:cNvSpPr txBox="1"/>
          <p:nvPr/>
        </p:nvSpPr>
        <p:spPr>
          <a:xfrm>
            <a:off x="-2" y="584775"/>
            <a:ext cx="5304466" cy="1815882"/>
          </a:xfrm>
          <a:prstGeom prst="rect">
            <a:avLst/>
          </a:prstGeom>
          <a:noFill/>
        </p:spPr>
        <p:txBody>
          <a:bodyPr wrap="square" rtlCol="0">
            <a:spAutoFit/>
          </a:bodyPr>
          <a:lstStyle/>
          <a:p>
            <a:r>
              <a:rPr lang="en-AU" sz="2800" dirty="0"/>
              <a:t>When asked to explain apparent weight, </a:t>
            </a:r>
            <a:r>
              <a:rPr lang="en-AU" sz="2800" dirty="0" err="1"/>
              <a:t>ChatGPT</a:t>
            </a:r>
            <a:r>
              <a:rPr lang="en-AU" sz="2800" dirty="0"/>
              <a:t> produced this. Can you find the two errors holding it back from taking my job?</a:t>
            </a:r>
          </a:p>
        </p:txBody>
      </p:sp>
      <p:pic>
        <p:nvPicPr>
          <p:cNvPr id="5" name="Picture 4">
            <a:extLst>
              <a:ext uri="{FF2B5EF4-FFF2-40B4-BE49-F238E27FC236}">
                <a16:creationId xmlns:a16="http://schemas.microsoft.com/office/drawing/2014/main" id="{F5EB709B-2737-6DAE-60BA-8F7FE88CAF6C}"/>
              </a:ext>
            </a:extLst>
          </p:cNvPr>
          <p:cNvPicPr>
            <a:picLocks noChangeAspect="1"/>
          </p:cNvPicPr>
          <p:nvPr/>
        </p:nvPicPr>
        <p:blipFill>
          <a:blip r:embed="rId3"/>
          <a:stretch>
            <a:fillRect/>
          </a:stretch>
        </p:blipFill>
        <p:spPr>
          <a:xfrm>
            <a:off x="5304464" y="304364"/>
            <a:ext cx="6887536" cy="6249272"/>
          </a:xfrm>
          <a:prstGeom prst="rect">
            <a:avLst/>
          </a:prstGeom>
        </p:spPr>
      </p:pic>
    </p:spTree>
    <p:extLst>
      <p:ext uri="{BB962C8B-B14F-4D97-AF65-F5344CB8AC3E}">
        <p14:creationId xmlns:p14="http://schemas.microsoft.com/office/powerpoint/2010/main" val="190958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827216"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Newton’s Law of Universal Gravitation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094C3D-61B1-2EC6-783A-0929582ACB6A}"/>
                  </a:ext>
                </a:extLst>
              </p:cNvPr>
              <p:cNvSpPr txBox="1"/>
              <p:nvPr/>
            </p:nvSpPr>
            <p:spPr>
              <a:xfrm>
                <a:off x="-2" y="584775"/>
                <a:ext cx="11717644" cy="4705455"/>
              </a:xfrm>
              <a:prstGeom prst="rect">
                <a:avLst/>
              </a:prstGeom>
              <a:noFill/>
            </p:spPr>
            <p:txBody>
              <a:bodyPr wrap="square" rtlCol="0">
                <a:spAutoFit/>
              </a:bodyPr>
              <a:lstStyle/>
              <a:p>
                <a:pPr marL="457200" indent="-457200">
                  <a:buFont typeface="Arial" panose="020B0604020202020204" pitchFamily="34" charset="0"/>
                  <a:buChar char="•"/>
                </a:pPr>
                <a:r>
                  <a:rPr lang="en-AU" sz="2800" dirty="0"/>
                  <a:t>Newton’s law of universal gravitation states that every object in the universe attracts every other object towards itself.</a:t>
                </a:r>
              </a:p>
              <a:p>
                <a:pPr marL="457200" indent="-457200">
                  <a:buFont typeface="Arial" panose="020B0604020202020204" pitchFamily="34" charset="0"/>
                  <a:buChar char="•"/>
                </a:pPr>
                <a:r>
                  <a:rPr lang="en-AU" sz="2800" dirty="0"/>
                  <a:t>The magnitude of the force is determined by:</a:t>
                </a:r>
              </a:p>
              <a:p>
                <a:pPr marL="914400" lvl="1" indent="-457200">
                  <a:buFont typeface="Arial" panose="020B0604020202020204" pitchFamily="34" charset="0"/>
                  <a:buChar char="•"/>
                </a:pPr>
                <a:r>
                  <a:rPr lang="en-AU" sz="2800" dirty="0"/>
                  <a:t>the masses of the two objects (directly proportional)</a:t>
                </a:r>
              </a:p>
              <a:p>
                <a:pPr marL="914400" lvl="1" indent="-457200">
                  <a:buFont typeface="Arial" panose="020B0604020202020204" pitchFamily="34" charset="0"/>
                  <a:buChar char="•"/>
                </a:pPr>
                <a:r>
                  <a:rPr lang="en-AU" sz="2800" dirty="0"/>
                  <a:t>the distance between the objects’ centres of mass (inverse square, similar to wave intensity)</a:t>
                </a:r>
              </a:p>
              <a:p>
                <a:pPr marL="914400" lvl="1" indent="-457200">
                  <a:buFont typeface="Arial" panose="020B0604020202020204" pitchFamily="34" charset="0"/>
                  <a:buChar char="•"/>
                </a:pPr>
                <a:r>
                  <a:rPr lang="en-AU" sz="2800" dirty="0"/>
                  <a:t>the gravitational constant: </a:t>
                </a:r>
                <a:r>
                  <a:rPr lang="en-AU" sz="2800" i="1" dirty="0"/>
                  <a:t>G</a:t>
                </a:r>
                <a:r>
                  <a:rPr lang="en-AU" sz="2800" dirty="0"/>
                  <a:t> = 6.67 × 10</a:t>
                </a:r>
                <a:r>
                  <a:rPr lang="en-AU" sz="2800" baseline="30000" dirty="0"/>
                  <a:t>-11</a:t>
                </a:r>
                <a:r>
                  <a:rPr lang="en-AU" sz="2800" dirty="0"/>
                  <a:t> N m</a:t>
                </a:r>
                <a:r>
                  <a:rPr lang="en-AU" sz="2800" baseline="30000" dirty="0"/>
                  <a:t>2</a:t>
                </a:r>
                <a:r>
                  <a:rPr lang="en-AU" sz="2800" dirty="0"/>
                  <a:t> kg</a:t>
                </a:r>
                <a:r>
                  <a:rPr lang="en-AU" sz="2800" baseline="30000" dirty="0"/>
                  <a:t>-2</a:t>
                </a:r>
              </a:p>
              <a:p>
                <a:pPr marL="457200" indent="-457200">
                  <a:buFont typeface="Arial" panose="020B0604020202020204" pitchFamily="34" charset="0"/>
                  <a:buChar char="•"/>
                </a:pPr>
                <a:endParaRPr lang="en-AU" sz="2800" dirty="0"/>
              </a:p>
              <a:p>
                <a:pPr marL="457200" indent="-457200">
                  <a:buFont typeface="Arial" panose="020B0604020202020204" pitchFamily="34" charset="0"/>
                  <a:buChar char="•"/>
                </a:pPr>
                <a:r>
                  <a:rPr lang="en-AU" sz="2800" dirty="0"/>
                  <a:t>Mathematically:</a:t>
                </a:r>
              </a:p>
              <a:p>
                <a:pPr/>
                <a14:m>
                  <m:oMathPara xmlns:m="http://schemas.openxmlformats.org/officeDocument/2006/math">
                    <m:oMathParaPr>
                      <m:jc m:val="centerGroup"/>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g</m:t>
                          </m:r>
                        </m:sub>
                      </m:sSub>
                      <m:r>
                        <a:rPr lang="en-AU" sz="2800" b="0" i="1" smtClean="0">
                          <a:latin typeface="Cambria Math" panose="02040503050406030204" pitchFamily="18" charset="0"/>
                        </a:rPr>
                        <m:t>=</m:t>
                      </m:r>
                      <m:r>
                        <a:rPr lang="en-AU" sz="2800" b="0" i="1" smtClean="0">
                          <a:latin typeface="Cambria Math" panose="02040503050406030204" pitchFamily="18" charset="0"/>
                        </a:rPr>
                        <m:t>𝐺</m:t>
                      </m:r>
                      <m:f>
                        <m:fPr>
                          <m:ctrlPr>
                            <a:rPr lang="en-AU" sz="2800" b="0" i="1" smtClean="0">
                              <a:latin typeface="Cambria Math" panose="02040503050406030204" pitchFamily="18" charset="0"/>
                            </a:rPr>
                          </m:ctrlPr>
                        </m:fPr>
                        <m:num>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𝑚</m:t>
                              </m:r>
                            </m:e>
                            <m:sub>
                              <m:r>
                                <a:rPr lang="en-AU" sz="2800" b="0" i="1" smtClean="0">
                                  <a:latin typeface="Cambria Math" panose="02040503050406030204" pitchFamily="18" charset="0"/>
                                </a:rPr>
                                <m:t>1</m:t>
                              </m:r>
                            </m:sub>
                          </m:sSub>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𝑚</m:t>
                              </m:r>
                            </m:e>
                            <m:sub>
                              <m:r>
                                <a:rPr lang="en-AU" sz="2800" b="0" i="1" smtClean="0">
                                  <a:latin typeface="Cambria Math" panose="02040503050406030204" pitchFamily="18" charset="0"/>
                                </a:rPr>
                                <m:t>2</m:t>
                              </m:r>
                            </m:sub>
                          </m:sSub>
                        </m:num>
                        <m:den>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𝑟</m:t>
                              </m:r>
                            </m:e>
                            <m:sup>
                              <m:r>
                                <a:rPr lang="en-AU" sz="2800" b="0" i="1" smtClean="0">
                                  <a:latin typeface="Cambria Math" panose="02040503050406030204" pitchFamily="18" charset="0"/>
                                </a:rPr>
                                <m:t>2</m:t>
                              </m:r>
                            </m:sup>
                          </m:sSup>
                        </m:den>
                      </m:f>
                    </m:oMath>
                  </m:oMathPara>
                </a14:m>
                <a:endParaRPr lang="en-AU" sz="2800" dirty="0"/>
              </a:p>
            </p:txBody>
          </p:sp>
        </mc:Choice>
        <mc:Fallback xmlns="">
          <p:sp>
            <p:nvSpPr>
              <p:cNvPr id="3" name="TextBox 2">
                <a:extLst>
                  <a:ext uri="{FF2B5EF4-FFF2-40B4-BE49-F238E27FC236}">
                    <a16:creationId xmlns:a16="http://schemas.microsoft.com/office/drawing/2014/main" id="{A0094C3D-61B1-2EC6-783A-0929582ACB6A}"/>
                  </a:ext>
                </a:extLst>
              </p:cNvPr>
              <p:cNvSpPr txBox="1">
                <a:spLocks noRot="1" noChangeAspect="1" noMove="1" noResize="1" noEditPoints="1" noAdjustHandles="1" noChangeArrowheads="1" noChangeShapeType="1" noTextEdit="1"/>
              </p:cNvSpPr>
              <p:nvPr/>
            </p:nvSpPr>
            <p:spPr>
              <a:xfrm>
                <a:off x="-2" y="584775"/>
                <a:ext cx="11717644" cy="4705455"/>
              </a:xfrm>
              <a:prstGeom prst="rect">
                <a:avLst/>
              </a:prstGeom>
              <a:blipFill>
                <a:blip r:embed="rId3"/>
                <a:stretch>
                  <a:fillRect l="-937" t="-1295" r="-1093"/>
                </a:stretch>
              </a:blipFill>
            </p:spPr>
            <p:txBody>
              <a:bodyPr/>
              <a:lstStyle/>
              <a:p>
                <a:r>
                  <a:rPr lang="en-AU">
                    <a:noFill/>
                  </a:rPr>
                  <a:t> </a:t>
                </a:r>
              </a:p>
            </p:txBody>
          </p:sp>
        </mc:Fallback>
      </mc:AlternateContent>
      <p:pic>
        <p:nvPicPr>
          <p:cNvPr id="4098" name="Picture 2">
            <a:extLst>
              <a:ext uri="{FF2B5EF4-FFF2-40B4-BE49-F238E27FC236}">
                <a16:creationId xmlns:a16="http://schemas.microsoft.com/office/drawing/2014/main" id="{DECDA534-A4B6-B9BC-CF2B-501A45A224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7662" y="3862273"/>
            <a:ext cx="4078738" cy="28559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703C12A-8592-2438-990C-624F5E86CDE9}"/>
              </a:ext>
            </a:extLst>
          </p:cNvPr>
          <p:cNvSpPr/>
          <p:nvPr/>
        </p:nvSpPr>
        <p:spPr>
          <a:xfrm>
            <a:off x="9652000" y="5740400"/>
            <a:ext cx="1898650" cy="9777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27834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Example #1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094C3D-61B1-2EC6-783A-0929582ACB6A}"/>
                  </a:ext>
                </a:extLst>
              </p:cNvPr>
              <p:cNvSpPr txBox="1"/>
              <p:nvPr/>
            </p:nvSpPr>
            <p:spPr>
              <a:xfrm>
                <a:off x="-2" y="584775"/>
                <a:ext cx="11717644" cy="6127383"/>
              </a:xfrm>
              <a:prstGeom prst="rect">
                <a:avLst/>
              </a:prstGeom>
              <a:noFill/>
            </p:spPr>
            <p:txBody>
              <a:bodyPr wrap="square" rtlCol="0">
                <a:spAutoFit/>
              </a:bodyPr>
              <a:lstStyle/>
              <a:p>
                <a:r>
                  <a:rPr lang="en-AU" sz="2800" dirty="0"/>
                  <a:t>Use Newton’s law of universal gravitation and the data provided in your Formulae and Data Booklet to show that a 1 kg mass on the surface of the Earth experiences a gravitational force of approximately 9.8 N.</a:t>
                </a:r>
              </a:p>
              <a:p>
                <a:pPr marL="457200" indent="-457200">
                  <a:buFont typeface="Arial" panose="020B0604020202020204" pitchFamily="34" charset="0"/>
                  <a:buChar char="•"/>
                </a:pPr>
                <a:endParaRPr lang="en-AU" sz="2800" dirty="0"/>
              </a:p>
              <a:p>
                <a:pPr/>
                <a14:m>
                  <m:oMathPara xmlns:m="http://schemas.openxmlformats.org/officeDocument/2006/math">
                    <m:oMathParaPr>
                      <m:jc m:val="centerGroup"/>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g</m:t>
                          </m:r>
                        </m:sub>
                      </m:sSub>
                      <m:r>
                        <a:rPr lang="en-AU" sz="2800" b="0" i="1" smtClean="0">
                          <a:latin typeface="Cambria Math" panose="02040503050406030204" pitchFamily="18" charset="0"/>
                        </a:rPr>
                        <m:t>=</m:t>
                      </m:r>
                      <m:r>
                        <a:rPr lang="en-AU" sz="2800" b="0" i="1" smtClean="0">
                          <a:latin typeface="Cambria Math" panose="02040503050406030204" pitchFamily="18" charset="0"/>
                        </a:rPr>
                        <m:t>𝐺</m:t>
                      </m:r>
                      <m:f>
                        <m:fPr>
                          <m:ctrlPr>
                            <a:rPr lang="en-AU" sz="2800" b="0" i="1" smtClean="0">
                              <a:latin typeface="Cambria Math" panose="02040503050406030204" pitchFamily="18" charset="0"/>
                            </a:rPr>
                          </m:ctrlPr>
                        </m:fPr>
                        <m:num>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𝑚</m:t>
                              </m:r>
                            </m:e>
                            <m:sub>
                              <m:r>
                                <a:rPr lang="en-AU" sz="2800" b="0" i="1" smtClean="0">
                                  <a:latin typeface="Cambria Math" panose="02040503050406030204" pitchFamily="18" charset="0"/>
                                </a:rPr>
                                <m:t>1</m:t>
                              </m:r>
                            </m:sub>
                          </m:sSub>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𝑚</m:t>
                              </m:r>
                            </m:e>
                            <m:sub>
                              <m:r>
                                <a:rPr lang="en-AU" sz="2800" b="0" i="1" smtClean="0">
                                  <a:latin typeface="Cambria Math" panose="02040503050406030204" pitchFamily="18" charset="0"/>
                                </a:rPr>
                                <m:t>2</m:t>
                              </m:r>
                            </m:sub>
                          </m:sSub>
                        </m:num>
                        <m:den>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𝑟</m:t>
                              </m:r>
                            </m:e>
                            <m:sup>
                              <m:r>
                                <a:rPr lang="en-AU" sz="2800" b="0" i="1" smtClean="0">
                                  <a:latin typeface="Cambria Math" panose="02040503050406030204" pitchFamily="18" charset="0"/>
                                </a:rPr>
                                <m:t>2</m:t>
                              </m:r>
                            </m:sup>
                          </m:sSup>
                        </m:den>
                      </m:f>
                    </m:oMath>
                  </m:oMathPara>
                </a14:m>
                <a:endParaRPr lang="en-AU" sz="2800" dirty="0"/>
              </a:p>
              <a:p>
                <a:endParaRPr lang="en-AU" sz="2800" dirty="0"/>
              </a:p>
              <a:p>
                <a:pPr lvl="1"/>
                <a14:m>
                  <m:oMathPara xmlns:m="http://schemas.openxmlformats.org/officeDocument/2006/math">
                    <m:oMathParaPr>
                      <m:jc m:val="left"/>
                    </m:oMathParaPr>
                    <m:oMath xmlns:m="http://schemas.openxmlformats.org/officeDocument/2006/math">
                      <m:r>
                        <a:rPr lang="en-AU" sz="2800" b="0" i="1" smtClean="0">
                          <a:latin typeface="Cambria Math" panose="02040503050406030204" pitchFamily="18" charset="0"/>
                        </a:rPr>
                        <m:t>𝐺</m:t>
                      </m:r>
                      <m:r>
                        <a:rPr lang="en-AU" sz="2800" b="0" i="1" smtClean="0">
                          <a:latin typeface="Cambria Math" panose="02040503050406030204" pitchFamily="18" charset="0"/>
                        </a:rPr>
                        <m:t>=6.67×</m:t>
                      </m:r>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10</m:t>
                          </m:r>
                        </m:e>
                        <m:sup>
                          <m:r>
                            <a:rPr lang="en-AU" sz="2800" b="0" i="1" smtClean="0">
                              <a:latin typeface="Cambria Math" panose="02040503050406030204" pitchFamily="18" charset="0"/>
                            </a:rPr>
                            <m:t>−11</m:t>
                          </m:r>
                        </m:sup>
                      </m:sSup>
                      <m:r>
                        <a:rPr lang="en-AU" sz="2800" b="0" i="1" smtClean="0">
                          <a:latin typeface="Cambria Math" panose="02040503050406030204" pitchFamily="18" charset="0"/>
                        </a:rPr>
                        <m:t> </m:t>
                      </m:r>
                      <m:r>
                        <m:rPr>
                          <m:nor/>
                        </m:rPr>
                        <a:rPr lang="en-AU" sz="2800" b="0" i="0" smtClean="0">
                          <a:latin typeface="Cambria Math" panose="02040503050406030204" pitchFamily="18" charset="0"/>
                        </a:rPr>
                        <m:t>N</m:t>
                      </m:r>
                      <m:r>
                        <m:rPr>
                          <m:nor/>
                        </m:rPr>
                        <a:rPr lang="en-AU" sz="2800" b="0" i="0" smtClean="0">
                          <a:latin typeface="Cambria Math" panose="02040503050406030204" pitchFamily="18" charset="0"/>
                        </a:rPr>
                        <m:t> </m:t>
                      </m:r>
                      <m:sSup>
                        <m:sSupPr>
                          <m:ctrlPr>
                            <a:rPr lang="en-AU" sz="2800" b="0" i="1" smtClean="0">
                              <a:latin typeface="Cambria Math" panose="02040503050406030204" pitchFamily="18" charset="0"/>
                            </a:rPr>
                          </m:ctrlPr>
                        </m:sSupPr>
                        <m:e>
                          <m:r>
                            <m:rPr>
                              <m:nor/>
                            </m:rPr>
                            <a:rPr lang="en-AU" sz="2800" b="0" i="0" smtClean="0">
                              <a:latin typeface="Cambria Math" panose="02040503050406030204" pitchFamily="18" charset="0"/>
                            </a:rPr>
                            <m:t>m</m:t>
                          </m:r>
                        </m:e>
                        <m:sup>
                          <m:r>
                            <a:rPr lang="en-AU" sz="2800" b="0" i="1" smtClean="0">
                              <a:latin typeface="Cambria Math" panose="02040503050406030204" pitchFamily="18" charset="0"/>
                            </a:rPr>
                            <m:t>2</m:t>
                          </m:r>
                        </m:sup>
                      </m:sSup>
                      <m:r>
                        <a:rPr lang="en-AU" sz="2800" b="0" i="1" smtClean="0">
                          <a:latin typeface="Cambria Math" panose="02040503050406030204" pitchFamily="18" charset="0"/>
                        </a:rPr>
                        <m:t> </m:t>
                      </m:r>
                      <m:sSup>
                        <m:sSupPr>
                          <m:ctrlPr>
                            <a:rPr lang="en-AU" sz="2800" b="0" i="1" smtClean="0">
                              <a:latin typeface="Cambria Math" panose="02040503050406030204" pitchFamily="18" charset="0"/>
                            </a:rPr>
                          </m:ctrlPr>
                        </m:sSupPr>
                        <m:e>
                          <m:r>
                            <m:rPr>
                              <m:nor/>
                            </m:rPr>
                            <a:rPr lang="en-AU" sz="2800" b="0" i="0" smtClean="0">
                              <a:latin typeface="Cambria Math" panose="02040503050406030204" pitchFamily="18" charset="0"/>
                            </a:rPr>
                            <m:t>kg</m:t>
                          </m:r>
                        </m:e>
                        <m:sup>
                          <m:r>
                            <a:rPr lang="en-AU" sz="2800" b="0" i="1" smtClean="0">
                              <a:latin typeface="Cambria Math" panose="02040503050406030204" pitchFamily="18" charset="0"/>
                            </a:rPr>
                            <m:t>−2</m:t>
                          </m:r>
                        </m:sup>
                      </m:sSup>
                    </m:oMath>
                  </m:oMathPara>
                </a14:m>
                <a:endParaRPr lang="en-AU" sz="28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𝑚</m:t>
                          </m:r>
                        </m:e>
                        <m:sub>
                          <m:r>
                            <a:rPr lang="en-AU" sz="2800" b="0" i="1" smtClean="0">
                              <a:latin typeface="Cambria Math" panose="02040503050406030204" pitchFamily="18" charset="0"/>
                            </a:rPr>
                            <m:t>1</m:t>
                          </m:r>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𝑀</m:t>
                          </m:r>
                        </m:e>
                        <m:sub>
                          <m:r>
                            <m:rPr>
                              <m:nor/>
                            </m:rPr>
                            <a:rPr lang="en-AU" sz="2800" b="0" i="0" smtClean="0">
                              <a:latin typeface="Cambria Math" panose="02040503050406030204" pitchFamily="18" charset="0"/>
                            </a:rPr>
                            <m:t>E</m:t>
                          </m:r>
                        </m:sub>
                      </m:sSub>
                      <m:r>
                        <a:rPr lang="en-AU" sz="2800" b="0" i="1" smtClean="0">
                          <a:latin typeface="Cambria Math" panose="02040503050406030204" pitchFamily="18" charset="0"/>
                        </a:rPr>
                        <m:t>=5.97×</m:t>
                      </m:r>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10</m:t>
                          </m:r>
                        </m:e>
                        <m:sup>
                          <m:r>
                            <a:rPr lang="en-AU" sz="2800" b="0" i="1" smtClean="0">
                              <a:latin typeface="Cambria Math" panose="02040503050406030204" pitchFamily="18" charset="0"/>
                            </a:rPr>
                            <m:t>24</m:t>
                          </m:r>
                        </m:sup>
                      </m:sSup>
                      <m:r>
                        <a:rPr lang="en-AU" sz="2800" b="0" i="1" smtClean="0">
                          <a:latin typeface="Cambria Math" panose="02040503050406030204" pitchFamily="18" charset="0"/>
                        </a:rPr>
                        <m:t> </m:t>
                      </m:r>
                      <m:r>
                        <m:rPr>
                          <m:nor/>
                        </m:rPr>
                        <a:rPr lang="en-AU" sz="2800" b="0" i="0" smtClean="0">
                          <a:latin typeface="Cambria Math" panose="02040503050406030204" pitchFamily="18" charset="0"/>
                        </a:rPr>
                        <m:t>kg</m:t>
                      </m:r>
                    </m:oMath>
                  </m:oMathPara>
                </a14:m>
                <a:endParaRPr lang="en-AU" sz="28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𝑚</m:t>
                          </m:r>
                        </m:e>
                        <m:sub>
                          <m:r>
                            <a:rPr lang="en-AU" sz="2800" b="0" i="1" smtClean="0">
                              <a:latin typeface="Cambria Math" panose="02040503050406030204" pitchFamily="18" charset="0"/>
                            </a:rPr>
                            <m:t>2</m:t>
                          </m:r>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𝑚</m:t>
                          </m:r>
                        </m:e>
                        <m:sub>
                          <m:r>
                            <m:rPr>
                              <m:nor/>
                            </m:rPr>
                            <a:rPr lang="en-AU" sz="2800" b="0" i="0" smtClean="0">
                              <a:latin typeface="Cambria Math" panose="02040503050406030204" pitchFamily="18" charset="0"/>
                            </a:rPr>
                            <m:t>m</m:t>
                          </m:r>
                        </m:sub>
                      </m:sSub>
                      <m:r>
                        <a:rPr lang="en-AU" sz="2800" b="0" i="1" smtClean="0">
                          <a:latin typeface="Cambria Math" panose="02040503050406030204" pitchFamily="18" charset="0"/>
                        </a:rPr>
                        <m:t>=1.00 </m:t>
                      </m:r>
                      <m:r>
                        <m:rPr>
                          <m:nor/>
                        </m:rPr>
                        <a:rPr lang="en-AU" sz="2800" b="0" i="0" smtClean="0">
                          <a:latin typeface="Cambria Math" panose="02040503050406030204" pitchFamily="18" charset="0"/>
                        </a:rPr>
                        <m:t>kg</m:t>
                      </m:r>
                    </m:oMath>
                  </m:oMathPara>
                </a14:m>
                <a:endParaRPr lang="en-AU" sz="2800" dirty="0"/>
              </a:p>
              <a:p>
                <a:pPr lvl="1"/>
                <a14:m>
                  <m:oMathPara xmlns:m="http://schemas.openxmlformats.org/officeDocument/2006/math">
                    <m:oMathParaPr>
                      <m:jc m:val="left"/>
                    </m:oMathParaPr>
                    <m:oMath xmlns:m="http://schemas.openxmlformats.org/officeDocument/2006/math">
                      <m:r>
                        <a:rPr lang="en-AU" sz="2800" b="0" i="1" smtClean="0">
                          <a:latin typeface="Cambria Math" panose="02040503050406030204" pitchFamily="18" charset="0"/>
                        </a:rPr>
                        <m:t>𝑟</m:t>
                      </m:r>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𝑅</m:t>
                          </m:r>
                        </m:e>
                        <m:sub>
                          <m:r>
                            <m:rPr>
                              <m:nor/>
                            </m:rPr>
                            <a:rPr lang="en-AU" sz="2800" b="0" i="0" smtClean="0">
                              <a:latin typeface="Cambria Math" panose="02040503050406030204" pitchFamily="18" charset="0"/>
                            </a:rPr>
                            <m:t>E</m:t>
                          </m:r>
                        </m:sub>
                      </m:sSub>
                      <m:r>
                        <a:rPr lang="en-AU" sz="2800" b="0" i="1" smtClean="0">
                          <a:latin typeface="Cambria Math" panose="02040503050406030204" pitchFamily="18" charset="0"/>
                        </a:rPr>
                        <m:t>=6.37×</m:t>
                      </m:r>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10</m:t>
                          </m:r>
                        </m:e>
                        <m:sup>
                          <m:r>
                            <a:rPr lang="en-AU" sz="2800" b="0" i="1" smtClean="0">
                              <a:latin typeface="Cambria Math" panose="02040503050406030204" pitchFamily="18" charset="0"/>
                            </a:rPr>
                            <m:t>6</m:t>
                          </m:r>
                        </m:sup>
                      </m:sSup>
                      <m:r>
                        <a:rPr lang="en-AU" sz="2800" b="0" i="1" smtClean="0">
                          <a:latin typeface="Cambria Math" panose="02040503050406030204" pitchFamily="18" charset="0"/>
                        </a:rPr>
                        <m:t> </m:t>
                      </m:r>
                      <m:r>
                        <m:rPr>
                          <m:nor/>
                        </m:rPr>
                        <a:rPr lang="en-AU" sz="2800" b="0" i="0" smtClean="0">
                          <a:latin typeface="Cambria Math" panose="02040503050406030204" pitchFamily="18" charset="0"/>
                        </a:rPr>
                        <m:t>m</m:t>
                      </m:r>
                    </m:oMath>
                  </m:oMathPara>
                </a14:m>
                <a:endParaRPr lang="en-AU" sz="2800" b="0" dirty="0"/>
              </a:p>
              <a:p>
                <a:pPr lvl="1"/>
                <a:endParaRPr lang="en-AU" sz="28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g</m:t>
                          </m:r>
                        </m:sub>
                      </m:sSub>
                      <m:r>
                        <a:rPr lang="en-AU" sz="2800" i="1">
                          <a:latin typeface="Cambria Math" panose="02040503050406030204" pitchFamily="18" charset="0"/>
                        </a:rPr>
                        <m:t>=6.67×</m:t>
                      </m:r>
                      <m:sSup>
                        <m:sSupPr>
                          <m:ctrlPr>
                            <a:rPr lang="en-AU" sz="2800" i="1">
                              <a:latin typeface="Cambria Math" panose="02040503050406030204" pitchFamily="18" charset="0"/>
                            </a:rPr>
                          </m:ctrlPr>
                        </m:sSupPr>
                        <m:e>
                          <m:r>
                            <a:rPr lang="en-AU" sz="2800" i="1">
                              <a:latin typeface="Cambria Math" panose="02040503050406030204" pitchFamily="18" charset="0"/>
                            </a:rPr>
                            <m:t>10</m:t>
                          </m:r>
                        </m:e>
                        <m:sup>
                          <m:r>
                            <a:rPr lang="en-AU" sz="2800" i="1">
                              <a:latin typeface="Cambria Math" panose="02040503050406030204" pitchFamily="18" charset="0"/>
                            </a:rPr>
                            <m:t>−11</m:t>
                          </m:r>
                        </m:sup>
                      </m:sSup>
                      <m:f>
                        <m:fPr>
                          <m:ctrlPr>
                            <a:rPr lang="en-AU" sz="2800" i="1" smtClean="0">
                              <a:latin typeface="Cambria Math" panose="02040503050406030204" pitchFamily="18" charset="0"/>
                            </a:rPr>
                          </m:ctrlPr>
                        </m:fPr>
                        <m:num>
                          <m:r>
                            <a:rPr lang="en-AU" sz="2800" i="1">
                              <a:latin typeface="Cambria Math" panose="02040503050406030204" pitchFamily="18" charset="0"/>
                            </a:rPr>
                            <m:t>5.97×</m:t>
                          </m:r>
                          <m:sSup>
                            <m:sSupPr>
                              <m:ctrlPr>
                                <a:rPr lang="en-AU" sz="2800" i="1">
                                  <a:latin typeface="Cambria Math" panose="02040503050406030204" pitchFamily="18" charset="0"/>
                                </a:rPr>
                              </m:ctrlPr>
                            </m:sSupPr>
                            <m:e>
                              <m:r>
                                <a:rPr lang="en-AU" sz="2800" i="1">
                                  <a:latin typeface="Cambria Math" panose="02040503050406030204" pitchFamily="18" charset="0"/>
                                </a:rPr>
                                <m:t>10</m:t>
                              </m:r>
                            </m:e>
                            <m:sup>
                              <m:r>
                                <a:rPr lang="en-AU" sz="2800" i="1">
                                  <a:latin typeface="Cambria Math" panose="02040503050406030204" pitchFamily="18" charset="0"/>
                                </a:rPr>
                                <m:t>24</m:t>
                              </m:r>
                            </m:sup>
                          </m:sSup>
                        </m:num>
                        <m:den>
                          <m:sSup>
                            <m:sSupPr>
                              <m:ctrlPr>
                                <a:rPr lang="en-AU" sz="2800" b="0" i="1" smtClean="0">
                                  <a:latin typeface="Cambria Math" panose="02040503050406030204" pitchFamily="18" charset="0"/>
                                </a:rPr>
                              </m:ctrlPr>
                            </m:sSupPr>
                            <m:e>
                              <m:d>
                                <m:dPr>
                                  <m:ctrlPr>
                                    <a:rPr lang="en-AU" sz="2800" b="0" i="1" smtClean="0">
                                      <a:latin typeface="Cambria Math" panose="02040503050406030204" pitchFamily="18" charset="0"/>
                                    </a:rPr>
                                  </m:ctrlPr>
                                </m:dPr>
                                <m:e>
                                  <m:r>
                                    <a:rPr lang="en-AU" sz="2800" i="1">
                                      <a:latin typeface="Cambria Math" panose="02040503050406030204" pitchFamily="18" charset="0"/>
                                    </a:rPr>
                                    <m:t>6.37×</m:t>
                                  </m:r>
                                  <m:sSup>
                                    <m:sSupPr>
                                      <m:ctrlPr>
                                        <a:rPr lang="en-AU" sz="2800" i="1">
                                          <a:latin typeface="Cambria Math" panose="02040503050406030204" pitchFamily="18" charset="0"/>
                                        </a:rPr>
                                      </m:ctrlPr>
                                    </m:sSupPr>
                                    <m:e>
                                      <m:r>
                                        <a:rPr lang="en-AU" sz="2800" i="1">
                                          <a:latin typeface="Cambria Math" panose="02040503050406030204" pitchFamily="18" charset="0"/>
                                        </a:rPr>
                                        <m:t>10</m:t>
                                      </m:r>
                                    </m:e>
                                    <m:sup>
                                      <m:r>
                                        <a:rPr lang="en-AU" sz="2800" i="1">
                                          <a:latin typeface="Cambria Math" panose="02040503050406030204" pitchFamily="18" charset="0"/>
                                        </a:rPr>
                                        <m:t>6</m:t>
                                      </m:r>
                                    </m:sup>
                                  </m:sSup>
                                </m:e>
                              </m:d>
                            </m:e>
                            <m:sup>
                              <m:r>
                                <a:rPr lang="en-AU" sz="2800" b="0" i="1" smtClean="0">
                                  <a:latin typeface="Cambria Math" panose="02040503050406030204" pitchFamily="18" charset="0"/>
                                </a:rPr>
                                <m:t>2</m:t>
                              </m:r>
                            </m:sup>
                          </m:sSup>
                        </m:den>
                      </m:f>
                      <m:r>
                        <a:rPr lang="en-AU" sz="2800" b="0" i="1" smtClean="0">
                          <a:latin typeface="Cambria Math" panose="02040503050406030204" pitchFamily="18" charset="0"/>
                        </a:rPr>
                        <m:t>=9.8134=9.81 </m:t>
                      </m:r>
                      <m:r>
                        <m:rPr>
                          <m:nor/>
                        </m:rPr>
                        <a:rPr lang="en-AU" sz="2800" b="0" i="0" smtClean="0">
                          <a:latin typeface="Cambria Math" panose="02040503050406030204" pitchFamily="18" charset="0"/>
                        </a:rPr>
                        <m:t>N</m:t>
                      </m:r>
                    </m:oMath>
                  </m:oMathPara>
                </a14:m>
                <a:endParaRPr lang="en-AU" sz="2800" dirty="0"/>
              </a:p>
            </p:txBody>
          </p:sp>
        </mc:Choice>
        <mc:Fallback xmlns="">
          <p:sp>
            <p:nvSpPr>
              <p:cNvPr id="3" name="TextBox 2">
                <a:extLst>
                  <a:ext uri="{FF2B5EF4-FFF2-40B4-BE49-F238E27FC236}">
                    <a16:creationId xmlns:a16="http://schemas.microsoft.com/office/drawing/2014/main" id="{A0094C3D-61B1-2EC6-783A-0929582ACB6A}"/>
                  </a:ext>
                </a:extLst>
              </p:cNvPr>
              <p:cNvSpPr txBox="1">
                <a:spLocks noRot="1" noChangeAspect="1" noMove="1" noResize="1" noEditPoints="1" noAdjustHandles="1" noChangeArrowheads="1" noChangeShapeType="1" noTextEdit="1"/>
              </p:cNvSpPr>
              <p:nvPr/>
            </p:nvSpPr>
            <p:spPr>
              <a:xfrm>
                <a:off x="-2" y="584775"/>
                <a:ext cx="11717644" cy="6127383"/>
              </a:xfrm>
              <a:prstGeom prst="rect">
                <a:avLst/>
              </a:prstGeom>
              <a:blipFill>
                <a:blip r:embed="rId3"/>
                <a:stretch>
                  <a:fillRect l="-1041" t="-995" r="-1509"/>
                </a:stretch>
              </a:blipFill>
            </p:spPr>
            <p:txBody>
              <a:bodyPr/>
              <a:lstStyle/>
              <a:p>
                <a:r>
                  <a:rPr lang="en-AU">
                    <a:noFill/>
                  </a:rPr>
                  <a:t> </a:t>
                </a:r>
              </a:p>
            </p:txBody>
          </p:sp>
        </mc:Fallback>
      </mc:AlternateContent>
    </p:spTree>
    <p:extLst>
      <p:ext uri="{BB962C8B-B14F-4D97-AF65-F5344CB8AC3E}">
        <p14:creationId xmlns:p14="http://schemas.microsoft.com/office/powerpoint/2010/main" val="402293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Example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094C3D-61B1-2EC6-783A-0929582ACB6A}"/>
                  </a:ext>
                </a:extLst>
              </p:cNvPr>
              <p:cNvSpPr txBox="1"/>
              <p:nvPr/>
            </p:nvSpPr>
            <p:spPr>
              <a:xfrm>
                <a:off x="-2" y="584775"/>
                <a:ext cx="11717644" cy="6238503"/>
              </a:xfrm>
              <a:prstGeom prst="rect">
                <a:avLst/>
              </a:prstGeom>
              <a:noFill/>
            </p:spPr>
            <p:txBody>
              <a:bodyPr wrap="square" rtlCol="0">
                <a:spAutoFit/>
              </a:bodyPr>
              <a:lstStyle/>
              <a:p>
                <a:r>
                  <a:rPr lang="en-AU" sz="2800" dirty="0"/>
                  <a:t>During the 1968 Olympic Games in Mexico City, the World Record for Men's Triple Jump was broken five times. Could this have been due to Mexico City’s unusually high elevation (2240 m) causing a reduction to the gravitational force experienced by the athletes? Use a calculation to support your answer.</a:t>
                </a:r>
              </a:p>
              <a:p>
                <a:pPr marL="457200" indent="-457200">
                  <a:buFont typeface="Arial" panose="020B0604020202020204" pitchFamily="34" charset="0"/>
                  <a:buChar char="•"/>
                </a:pPr>
                <a:endParaRPr lang="en-AU" sz="2800" dirty="0"/>
              </a:p>
              <a:p>
                <a:r>
                  <a:rPr lang="en-AU" sz="2800" dirty="0"/>
                  <a:t>Considering our 1 kg mass from Example #1 again:</a:t>
                </a:r>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𝑚</m:t>
                          </m:r>
                        </m:e>
                        <m:sub>
                          <m:r>
                            <a:rPr lang="en-AU" sz="2800" b="0" i="1" smtClean="0">
                              <a:latin typeface="Cambria Math" panose="02040503050406030204" pitchFamily="18" charset="0"/>
                            </a:rPr>
                            <m:t>1</m:t>
                          </m:r>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𝑀</m:t>
                          </m:r>
                        </m:e>
                        <m:sub>
                          <m:r>
                            <m:rPr>
                              <m:nor/>
                            </m:rPr>
                            <a:rPr lang="en-AU" sz="2800" b="0" i="0" smtClean="0">
                              <a:latin typeface="Cambria Math" panose="02040503050406030204" pitchFamily="18" charset="0"/>
                            </a:rPr>
                            <m:t>E</m:t>
                          </m:r>
                        </m:sub>
                      </m:sSub>
                      <m:r>
                        <a:rPr lang="en-AU" sz="2800" b="0" i="1" smtClean="0">
                          <a:latin typeface="Cambria Math" panose="02040503050406030204" pitchFamily="18" charset="0"/>
                        </a:rPr>
                        <m:t>=5.97×</m:t>
                      </m:r>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10</m:t>
                          </m:r>
                        </m:e>
                        <m:sup>
                          <m:r>
                            <a:rPr lang="en-AU" sz="2800" b="0" i="1" smtClean="0">
                              <a:latin typeface="Cambria Math" panose="02040503050406030204" pitchFamily="18" charset="0"/>
                            </a:rPr>
                            <m:t>24</m:t>
                          </m:r>
                        </m:sup>
                      </m:sSup>
                      <m:r>
                        <a:rPr lang="en-AU" sz="2800" b="0" i="1" smtClean="0">
                          <a:latin typeface="Cambria Math" panose="02040503050406030204" pitchFamily="18" charset="0"/>
                        </a:rPr>
                        <m:t> </m:t>
                      </m:r>
                      <m:r>
                        <m:rPr>
                          <m:nor/>
                        </m:rPr>
                        <a:rPr lang="en-AU" sz="2800" b="0" i="0" smtClean="0">
                          <a:latin typeface="Cambria Math" panose="02040503050406030204" pitchFamily="18" charset="0"/>
                        </a:rPr>
                        <m:t>kg</m:t>
                      </m:r>
                      <m:r>
                        <m:rPr>
                          <m:nor/>
                        </m:rPr>
                        <a:rPr lang="en-AU" sz="2800" b="0" i="0" smtClean="0">
                          <a:latin typeface="Cambria Math" panose="02040503050406030204" pitchFamily="18" charset="0"/>
                        </a:rPr>
                        <m:t>, </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𝑚</m:t>
                          </m:r>
                        </m:e>
                        <m:sub>
                          <m:r>
                            <a:rPr lang="en-AU" sz="2800" b="0" i="1" smtClean="0">
                              <a:latin typeface="Cambria Math" panose="02040503050406030204" pitchFamily="18" charset="0"/>
                            </a:rPr>
                            <m:t>2</m:t>
                          </m:r>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𝑚</m:t>
                          </m:r>
                        </m:e>
                        <m:sub>
                          <m:r>
                            <m:rPr>
                              <m:nor/>
                            </m:rPr>
                            <a:rPr lang="en-AU" sz="2800" b="0" i="0" smtClean="0">
                              <a:latin typeface="Cambria Math" panose="02040503050406030204" pitchFamily="18" charset="0"/>
                            </a:rPr>
                            <m:t>m</m:t>
                          </m:r>
                        </m:sub>
                      </m:sSub>
                      <m:r>
                        <a:rPr lang="en-AU" sz="2800" b="0" i="1" smtClean="0">
                          <a:latin typeface="Cambria Math" panose="02040503050406030204" pitchFamily="18" charset="0"/>
                        </a:rPr>
                        <m:t>=1.00 </m:t>
                      </m:r>
                      <m:r>
                        <m:rPr>
                          <m:nor/>
                        </m:rPr>
                        <a:rPr lang="en-AU" sz="2800" b="0" i="0" smtClean="0">
                          <a:latin typeface="Cambria Math" panose="02040503050406030204" pitchFamily="18" charset="0"/>
                        </a:rPr>
                        <m:t>kg</m:t>
                      </m:r>
                    </m:oMath>
                  </m:oMathPara>
                </a14:m>
                <a:endParaRPr lang="en-AU" sz="2800" dirty="0"/>
              </a:p>
              <a:p>
                <a:pPr lvl="1"/>
                <a14:m>
                  <m:oMathPara xmlns:m="http://schemas.openxmlformats.org/officeDocument/2006/math">
                    <m:oMathParaPr>
                      <m:jc m:val="left"/>
                    </m:oMathParaPr>
                    <m:oMath xmlns:m="http://schemas.openxmlformats.org/officeDocument/2006/math">
                      <m:r>
                        <a:rPr lang="en-AU" sz="2800" b="0" i="1" smtClean="0">
                          <a:latin typeface="Cambria Math" panose="02040503050406030204" pitchFamily="18" charset="0"/>
                        </a:rPr>
                        <m:t>𝑟</m:t>
                      </m:r>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𝑅</m:t>
                          </m:r>
                        </m:e>
                        <m:sub>
                          <m:r>
                            <m:rPr>
                              <m:nor/>
                            </m:rPr>
                            <a:rPr lang="en-AU" sz="2800" b="0" i="0" smtClean="0">
                              <a:latin typeface="Cambria Math" panose="02040503050406030204" pitchFamily="18" charset="0"/>
                            </a:rPr>
                            <m:t>E</m:t>
                          </m:r>
                        </m:sub>
                      </m:sSub>
                      <m:r>
                        <a:rPr lang="en-AU" sz="2800" b="0" i="1" smtClean="0">
                          <a:latin typeface="Cambria Math" panose="02040503050406030204" pitchFamily="18" charset="0"/>
                        </a:rPr>
                        <m:t>+2240=6.37×</m:t>
                      </m:r>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10</m:t>
                          </m:r>
                        </m:e>
                        <m:sup>
                          <m:r>
                            <a:rPr lang="en-AU" sz="2800" b="0" i="1" smtClean="0">
                              <a:latin typeface="Cambria Math" panose="02040503050406030204" pitchFamily="18" charset="0"/>
                            </a:rPr>
                            <m:t>6</m:t>
                          </m:r>
                        </m:sup>
                      </m:sSup>
                      <m:r>
                        <a:rPr lang="en-AU" sz="2800" b="0" i="1" smtClean="0">
                          <a:latin typeface="Cambria Math" panose="02040503050406030204" pitchFamily="18" charset="0"/>
                        </a:rPr>
                        <m:t>+2240</m:t>
                      </m:r>
                    </m:oMath>
                  </m:oMathPara>
                </a14:m>
                <a:endParaRPr lang="en-AU" sz="2800" b="0" dirty="0"/>
              </a:p>
              <a:p>
                <a:pPr lvl="1"/>
                <a:endParaRPr lang="en-AU" sz="28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g</m:t>
                          </m:r>
                        </m:sub>
                      </m:sSub>
                      <m:r>
                        <a:rPr lang="en-AU" sz="2800" i="1">
                          <a:latin typeface="Cambria Math" panose="02040503050406030204" pitchFamily="18" charset="0"/>
                        </a:rPr>
                        <m:t>=6.67×</m:t>
                      </m:r>
                      <m:sSup>
                        <m:sSupPr>
                          <m:ctrlPr>
                            <a:rPr lang="en-AU" sz="2800" i="1">
                              <a:latin typeface="Cambria Math" panose="02040503050406030204" pitchFamily="18" charset="0"/>
                            </a:rPr>
                          </m:ctrlPr>
                        </m:sSupPr>
                        <m:e>
                          <m:r>
                            <a:rPr lang="en-AU" sz="2800" i="1">
                              <a:latin typeface="Cambria Math" panose="02040503050406030204" pitchFamily="18" charset="0"/>
                            </a:rPr>
                            <m:t>10</m:t>
                          </m:r>
                        </m:e>
                        <m:sup>
                          <m:r>
                            <a:rPr lang="en-AU" sz="2800" i="1">
                              <a:latin typeface="Cambria Math" panose="02040503050406030204" pitchFamily="18" charset="0"/>
                            </a:rPr>
                            <m:t>−11</m:t>
                          </m:r>
                        </m:sup>
                      </m:sSup>
                      <m:f>
                        <m:fPr>
                          <m:ctrlPr>
                            <a:rPr lang="en-AU" sz="2800" i="1" smtClean="0">
                              <a:latin typeface="Cambria Math" panose="02040503050406030204" pitchFamily="18" charset="0"/>
                            </a:rPr>
                          </m:ctrlPr>
                        </m:fPr>
                        <m:num>
                          <m:r>
                            <a:rPr lang="en-AU" sz="2800" i="1">
                              <a:latin typeface="Cambria Math" panose="02040503050406030204" pitchFamily="18" charset="0"/>
                            </a:rPr>
                            <m:t>5.97×</m:t>
                          </m:r>
                          <m:sSup>
                            <m:sSupPr>
                              <m:ctrlPr>
                                <a:rPr lang="en-AU" sz="2800" i="1">
                                  <a:latin typeface="Cambria Math" panose="02040503050406030204" pitchFamily="18" charset="0"/>
                                </a:rPr>
                              </m:ctrlPr>
                            </m:sSupPr>
                            <m:e>
                              <m:r>
                                <a:rPr lang="en-AU" sz="2800" i="1">
                                  <a:latin typeface="Cambria Math" panose="02040503050406030204" pitchFamily="18" charset="0"/>
                                </a:rPr>
                                <m:t>10</m:t>
                              </m:r>
                            </m:e>
                            <m:sup>
                              <m:r>
                                <a:rPr lang="en-AU" sz="2800" i="1">
                                  <a:latin typeface="Cambria Math" panose="02040503050406030204" pitchFamily="18" charset="0"/>
                                </a:rPr>
                                <m:t>24</m:t>
                              </m:r>
                            </m:sup>
                          </m:sSup>
                        </m:num>
                        <m:den>
                          <m:sSup>
                            <m:sSupPr>
                              <m:ctrlPr>
                                <a:rPr lang="en-AU" sz="2800" b="0" i="1" smtClean="0">
                                  <a:latin typeface="Cambria Math" panose="02040503050406030204" pitchFamily="18" charset="0"/>
                                </a:rPr>
                              </m:ctrlPr>
                            </m:sSupPr>
                            <m:e>
                              <m:d>
                                <m:dPr>
                                  <m:ctrlPr>
                                    <a:rPr lang="en-AU" sz="2800" b="0" i="1" smtClean="0">
                                      <a:latin typeface="Cambria Math" panose="02040503050406030204" pitchFamily="18" charset="0"/>
                                    </a:rPr>
                                  </m:ctrlPr>
                                </m:dPr>
                                <m:e>
                                  <m:r>
                                    <a:rPr lang="en-AU" sz="2800" i="1">
                                      <a:latin typeface="Cambria Math" panose="02040503050406030204" pitchFamily="18" charset="0"/>
                                    </a:rPr>
                                    <m:t>6.37×</m:t>
                                  </m:r>
                                  <m:sSup>
                                    <m:sSupPr>
                                      <m:ctrlPr>
                                        <a:rPr lang="en-AU" sz="2800" i="1">
                                          <a:latin typeface="Cambria Math" panose="02040503050406030204" pitchFamily="18" charset="0"/>
                                        </a:rPr>
                                      </m:ctrlPr>
                                    </m:sSupPr>
                                    <m:e>
                                      <m:r>
                                        <a:rPr lang="en-AU" sz="2800" i="1">
                                          <a:latin typeface="Cambria Math" panose="02040503050406030204" pitchFamily="18" charset="0"/>
                                        </a:rPr>
                                        <m:t>10</m:t>
                                      </m:r>
                                    </m:e>
                                    <m:sup>
                                      <m:r>
                                        <a:rPr lang="en-AU" sz="2800" i="1">
                                          <a:latin typeface="Cambria Math" panose="02040503050406030204" pitchFamily="18" charset="0"/>
                                        </a:rPr>
                                        <m:t>6</m:t>
                                      </m:r>
                                    </m:sup>
                                  </m:sSup>
                                  <m:r>
                                    <a:rPr lang="en-AU" sz="2800" b="0" i="1" smtClean="0">
                                      <a:latin typeface="Cambria Math" panose="02040503050406030204" pitchFamily="18" charset="0"/>
                                    </a:rPr>
                                    <m:t>+2240</m:t>
                                  </m:r>
                                </m:e>
                              </m:d>
                            </m:e>
                            <m:sup>
                              <m:r>
                                <a:rPr lang="en-AU" sz="2800" b="0" i="1" smtClean="0">
                                  <a:latin typeface="Cambria Math" panose="02040503050406030204" pitchFamily="18" charset="0"/>
                                </a:rPr>
                                <m:t>2</m:t>
                              </m:r>
                            </m:sup>
                          </m:sSup>
                        </m:den>
                      </m:f>
                      <m:r>
                        <a:rPr lang="en-AU" sz="2800" b="0" i="1" smtClean="0">
                          <a:latin typeface="Cambria Math" panose="02040503050406030204" pitchFamily="18" charset="0"/>
                        </a:rPr>
                        <m:t>=9.8065=9.81 </m:t>
                      </m:r>
                      <m:r>
                        <m:rPr>
                          <m:nor/>
                        </m:rPr>
                        <a:rPr lang="en-AU" sz="2800" b="0" i="0" smtClean="0">
                          <a:latin typeface="Cambria Math" panose="02040503050406030204" pitchFamily="18" charset="0"/>
                        </a:rPr>
                        <m:t>N</m:t>
                      </m:r>
                    </m:oMath>
                  </m:oMathPara>
                </a14:m>
                <a:endParaRPr lang="en-AU" sz="2800" dirty="0"/>
              </a:p>
              <a:p>
                <a:endParaRPr lang="en-AU" sz="2800" dirty="0"/>
              </a:p>
              <a:p>
                <a:r>
                  <a:rPr lang="en-AU" sz="2800" dirty="0"/>
                  <a:t>It is unlikely that such a negligible decrease in gravitational force contributed to the breaking of this record in any meaningful way.</a:t>
                </a:r>
              </a:p>
            </p:txBody>
          </p:sp>
        </mc:Choice>
        <mc:Fallback xmlns="">
          <p:sp>
            <p:nvSpPr>
              <p:cNvPr id="3" name="TextBox 2">
                <a:extLst>
                  <a:ext uri="{FF2B5EF4-FFF2-40B4-BE49-F238E27FC236}">
                    <a16:creationId xmlns:a16="http://schemas.microsoft.com/office/drawing/2014/main" id="{A0094C3D-61B1-2EC6-783A-0929582ACB6A}"/>
                  </a:ext>
                </a:extLst>
              </p:cNvPr>
              <p:cNvSpPr txBox="1">
                <a:spLocks noRot="1" noChangeAspect="1" noMove="1" noResize="1" noEditPoints="1" noAdjustHandles="1" noChangeArrowheads="1" noChangeShapeType="1" noTextEdit="1"/>
              </p:cNvSpPr>
              <p:nvPr/>
            </p:nvSpPr>
            <p:spPr>
              <a:xfrm>
                <a:off x="-2" y="584775"/>
                <a:ext cx="11717644" cy="6238503"/>
              </a:xfrm>
              <a:prstGeom prst="rect">
                <a:avLst/>
              </a:prstGeom>
              <a:blipFill>
                <a:blip r:embed="rId3"/>
                <a:stretch>
                  <a:fillRect l="-1041" t="-978" r="-676" b="-1857"/>
                </a:stretch>
              </a:blipFill>
            </p:spPr>
            <p:txBody>
              <a:bodyPr/>
              <a:lstStyle/>
              <a:p>
                <a:r>
                  <a:rPr lang="en-AU">
                    <a:noFill/>
                  </a:rPr>
                  <a:t> </a:t>
                </a:r>
              </a:p>
            </p:txBody>
          </p:sp>
        </mc:Fallback>
      </mc:AlternateContent>
      <p:pic>
        <p:nvPicPr>
          <p:cNvPr id="1026" name="Picture 2">
            <a:extLst>
              <a:ext uri="{FF2B5EF4-FFF2-40B4-BE49-F238E27FC236}">
                <a16:creationId xmlns:a16="http://schemas.microsoft.com/office/drawing/2014/main" id="{508EA27E-0051-CA4C-AE10-A3D5761146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4173" y="2362200"/>
            <a:ext cx="2337827"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12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Example #3</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094C3D-61B1-2EC6-783A-0929582ACB6A}"/>
                  </a:ext>
                </a:extLst>
              </p:cNvPr>
              <p:cNvSpPr txBox="1"/>
              <p:nvPr/>
            </p:nvSpPr>
            <p:spPr>
              <a:xfrm>
                <a:off x="-2" y="584775"/>
                <a:ext cx="11717644" cy="5757410"/>
              </a:xfrm>
              <a:prstGeom prst="rect">
                <a:avLst/>
              </a:prstGeom>
              <a:noFill/>
            </p:spPr>
            <p:txBody>
              <a:bodyPr wrap="square" rtlCol="0">
                <a:spAutoFit/>
              </a:bodyPr>
              <a:lstStyle/>
              <a:p>
                <a:r>
                  <a:rPr lang="en-AU" sz="2800" dirty="0"/>
                  <a:t>Billie and Jean are sitting 50 cm apart. If Billie has a mass of 65 kg and Jean has a mass of 55 kg, what is the force of gravitational attraction between them?</a:t>
                </a:r>
              </a:p>
              <a:p>
                <a:pPr marL="457200" indent="-457200">
                  <a:buFont typeface="Arial" panose="020B0604020202020204" pitchFamily="34" charset="0"/>
                  <a:buChar char="•"/>
                </a:pPr>
                <a:endParaRPr lang="en-AU" sz="2800" dirty="0"/>
              </a:p>
              <a:p>
                <a:pPr/>
                <a14:m>
                  <m:oMathPara xmlns:m="http://schemas.openxmlformats.org/officeDocument/2006/math">
                    <m:oMathParaPr>
                      <m:jc m:val="centerGroup"/>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g</m:t>
                          </m:r>
                        </m:sub>
                      </m:sSub>
                      <m:r>
                        <a:rPr lang="en-AU" sz="2800" b="0" i="1" smtClean="0">
                          <a:latin typeface="Cambria Math" panose="02040503050406030204" pitchFamily="18" charset="0"/>
                        </a:rPr>
                        <m:t>=</m:t>
                      </m:r>
                      <m:r>
                        <a:rPr lang="en-AU" sz="2800" b="0" i="1" smtClean="0">
                          <a:latin typeface="Cambria Math" panose="02040503050406030204" pitchFamily="18" charset="0"/>
                        </a:rPr>
                        <m:t>𝐺</m:t>
                      </m:r>
                      <m:f>
                        <m:fPr>
                          <m:ctrlPr>
                            <a:rPr lang="en-AU" sz="2800" b="0" i="1" smtClean="0">
                              <a:latin typeface="Cambria Math" panose="02040503050406030204" pitchFamily="18" charset="0"/>
                            </a:rPr>
                          </m:ctrlPr>
                        </m:fPr>
                        <m:num>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𝑚</m:t>
                              </m:r>
                            </m:e>
                            <m:sub>
                              <m:r>
                                <a:rPr lang="en-AU" sz="2800" b="0" i="1" smtClean="0">
                                  <a:latin typeface="Cambria Math" panose="02040503050406030204" pitchFamily="18" charset="0"/>
                                </a:rPr>
                                <m:t>1</m:t>
                              </m:r>
                            </m:sub>
                          </m:sSub>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𝑚</m:t>
                              </m:r>
                            </m:e>
                            <m:sub>
                              <m:r>
                                <a:rPr lang="en-AU" sz="2800" b="0" i="1" smtClean="0">
                                  <a:latin typeface="Cambria Math" panose="02040503050406030204" pitchFamily="18" charset="0"/>
                                </a:rPr>
                                <m:t>2</m:t>
                              </m:r>
                            </m:sub>
                          </m:sSub>
                        </m:num>
                        <m:den>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𝑟</m:t>
                              </m:r>
                            </m:e>
                            <m:sup>
                              <m:r>
                                <a:rPr lang="en-AU" sz="2800" b="0" i="1" smtClean="0">
                                  <a:latin typeface="Cambria Math" panose="02040503050406030204" pitchFamily="18" charset="0"/>
                                </a:rPr>
                                <m:t>2</m:t>
                              </m:r>
                            </m:sup>
                          </m:sSup>
                        </m:den>
                      </m:f>
                    </m:oMath>
                  </m:oMathPara>
                </a14:m>
                <a:endParaRPr lang="en-AU" sz="2800" dirty="0"/>
              </a:p>
              <a:p>
                <a:endParaRPr lang="en-AU" sz="2800" dirty="0"/>
              </a:p>
              <a:p>
                <a:pPr lvl="1"/>
                <a14:m>
                  <m:oMathPara xmlns:m="http://schemas.openxmlformats.org/officeDocument/2006/math">
                    <m:oMathParaPr>
                      <m:jc m:val="left"/>
                    </m:oMathParaPr>
                    <m:oMath xmlns:m="http://schemas.openxmlformats.org/officeDocument/2006/math">
                      <m:r>
                        <a:rPr lang="en-AU" sz="2800" b="0" i="1" smtClean="0">
                          <a:latin typeface="Cambria Math" panose="02040503050406030204" pitchFamily="18" charset="0"/>
                        </a:rPr>
                        <m:t>𝐺</m:t>
                      </m:r>
                      <m:r>
                        <a:rPr lang="en-AU" sz="2800" b="0" i="1" smtClean="0">
                          <a:latin typeface="Cambria Math" panose="02040503050406030204" pitchFamily="18" charset="0"/>
                        </a:rPr>
                        <m:t>=6.67×</m:t>
                      </m:r>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10</m:t>
                          </m:r>
                        </m:e>
                        <m:sup>
                          <m:r>
                            <a:rPr lang="en-AU" sz="2800" b="0" i="1" smtClean="0">
                              <a:latin typeface="Cambria Math" panose="02040503050406030204" pitchFamily="18" charset="0"/>
                            </a:rPr>
                            <m:t>−11</m:t>
                          </m:r>
                        </m:sup>
                      </m:sSup>
                      <m:r>
                        <a:rPr lang="en-AU" sz="2800" b="0" i="1" smtClean="0">
                          <a:latin typeface="Cambria Math" panose="02040503050406030204" pitchFamily="18" charset="0"/>
                        </a:rPr>
                        <m:t> </m:t>
                      </m:r>
                      <m:r>
                        <m:rPr>
                          <m:nor/>
                        </m:rPr>
                        <a:rPr lang="en-AU" sz="2800" b="0" i="0" smtClean="0">
                          <a:latin typeface="Cambria Math" panose="02040503050406030204" pitchFamily="18" charset="0"/>
                        </a:rPr>
                        <m:t>N</m:t>
                      </m:r>
                      <m:r>
                        <m:rPr>
                          <m:nor/>
                        </m:rPr>
                        <a:rPr lang="en-AU" sz="2800" b="0" i="0" smtClean="0">
                          <a:latin typeface="Cambria Math" panose="02040503050406030204" pitchFamily="18" charset="0"/>
                        </a:rPr>
                        <m:t> </m:t>
                      </m:r>
                      <m:sSup>
                        <m:sSupPr>
                          <m:ctrlPr>
                            <a:rPr lang="en-AU" sz="2800" b="0" i="1" smtClean="0">
                              <a:latin typeface="Cambria Math" panose="02040503050406030204" pitchFamily="18" charset="0"/>
                            </a:rPr>
                          </m:ctrlPr>
                        </m:sSupPr>
                        <m:e>
                          <m:r>
                            <m:rPr>
                              <m:nor/>
                            </m:rPr>
                            <a:rPr lang="en-AU" sz="2800" b="0" i="0" smtClean="0">
                              <a:latin typeface="Cambria Math" panose="02040503050406030204" pitchFamily="18" charset="0"/>
                            </a:rPr>
                            <m:t>m</m:t>
                          </m:r>
                        </m:e>
                        <m:sup>
                          <m:r>
                            <a:rPr lang="en-AU" sz="2800" b="0" i="1" smtClean="0">
                              <a:latin typeface="Cambria Math" panose="02040503050406030204" pitchFamily="18" charset="0"/>
                            </a:rPr>
                            <m:t>2</m:t>
                          </m:r>
                        </m:sup>
                      </m:sSup>
                      <m:r>
                        <a:rPr lang="en-AU" sz="2800" b="0" i="1" smtClean="0">
                          <a:latin typeface="Cambria Math" panose="02040503050406030204" pitchFamily="18" charset="0"/>
                        </a:rPr>
                        <m:t> </m:t>
                      </m:r>
                      <m:sSup>
                        <m:sSupPr>
                          <m:ctrlPr>
                            <a:rPr lang="en-AU" sz="2800" b="0" i="1" smtClean="0">
                              <a:latin typeface="Cambria Math" panose="02040503050406030204" pitchFamily="18" charset="0"/>
                            </a:rPr>
                          </m:ctrlPr>
                        </m:sSupPr>
                        <m:e>
                          <m:r>
                            <m:rPr>
                              <m:nor/>
                            </m:rPr>
                            <a:rPr lang="en-AU" sz="2800" b="0" i="0" smtClean="0">
                              <a:latin typeface="Cambria Math" panose="02040503050406030204" pitchFamily="18" charset="0"/>
                            </a:rPr>
                            <m:t>kg</m:t>
                          </m:r>
                        </m:e>
                        <m:sup>
                          <m:r>
                            <a:rPr lang="en-AU" sz="2800" b="0" i="1" smtClean="0">
                              <a:latin typeface="Cambria Math" panose="02040503050406030204" pitchFamily="18" charset="0"/>
                            </a:rPr>
                            <m:t>−2</m:t>
                          </m:r>
                        </m:sup>
                      </m:sSup>
                    </m:oMath>
                  </m:oMathPara>
                </a14:m>
                <a:endParaRPr lang="en-AU" sz="28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𝑚</m:t>
                          </m:r>
                        </m:e>
                        <m:sub>
                          <m:r>
                            <a:rPr lang="en-AU" sz="2800" b="0" i="1" smtClean="0">
                              <a:latin typeface="Cambria Math" panose="02040503050406030204" pitchFamily="18" charset="0"/>
                            </a:rPr>
                            <m:t>1</m:t>
                          </m:r>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𝑚</m:t>
                          </m:r>
                        </m:e>
                        <m:sub>
                          <m:r>
                            <m:rPr>
                              <m:nor/>
                            </m:rPr>
                            <a:rPr lang="en-AU" sz="2800" b="0" i="0" smtClean="0">
                              <a:latin typeface="Cambria Math" panose="02040503050406030204" pitchFamily="18" charset="0"/>
                            </a:rPr>
                            <m:t>B</m:t>
                          </m:r>
                        </m:sub>
                      </m:sSub>
                      <m:r>
                        <a:rPr lang="en-AU" sz="2800" b="0" i="1" smtClean="0">
                          <a:latin typeface="Cambria Math" panose="02040503050406030204" pitchFamily="18" charset="0"/>
                        </a:rPr>
                        <m:t>=65 </m:t>
                      </m:r>
                      <m:r>
                        <m:rPr>
                          <m:nor/>
                        </m:rPr>
                        <a:rPr lang="en-AU" sz="2800" b="0" i="0" smtClean="0">
                          <a:latin typeface="Cambria Math" panose="02040503050406030204" pitchFamily="18" charset="0"/>
                        </a:rPr>
                        <m:t>kg</m:t>
                      </m:r>
                    </m:oMath>
                  </m:oMathPara>
                </a14:m>
                <a:endParaRPr lang="en-AU" sz="28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𝑚</m:t>
                          </m:r>
                        </m:e>
                        <m:sub>
                          <m:r>
                            <a:rPr lang="en-AU" sz="2800" b="0" i="1" smtClean="0">
                              <a:latin typeface="Cambria Math" panose="02040503050406030204" pitchFamily="18" charset="0"/>
                            </a:rPr>
                            <m:t>2</m:t>
                          </m:r>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𝑚</m:t>
                          </m:r>
                        </m:e>
                        <m:sub>
                          <m:r>
                            <m:rPr>
                              <m:nor/>
                            </m:rPr>
                            <a:rPr lang="en-AU" sz="2800" b="0" i="0" smtClean="0">
                              <a:latin typeface="Cambria Math" panose="02040503050406030204" pitchFamily="18" charset="0"/>
                            </a:rPr>
                            <m:t>J</m:t>
                          </m:r>
                        </m:sub>
                      </m:sSub>
                      <m:r>
                        <a:rPr lang="en-AU" sz="2800" b="0" i="1" smtClean="0">
                          <a:latin typeface="Cambria Math" panose="02040503050406030204" pitchFamily="18" charset="0"/>
                        </a:rPr>
                        <m:t>=55 </m:t>
                      </m:r>
                      <m:r>
                        <m:rPr>
                          <m:nor/>
                        </m:rPr>
                        <a:rPr lang="en-AU" sz="2800" b="0" i="0" smtClean="0">
                          <a:latin typeface="Cambria Math" panose="02040503050406030204" pitchFamily="18" charset="0"/>
                        </a:rPr>
                        <m:t>kg</m:t>
                      </m:r>
                    </m:oMath>
                  </m:oMathPara>
                </a14:m>
                <a:endParaRPr lang="en-AU" sz="2800" dirty="0"/>
              </a:p>
              <a:p>
                <a:pPr lvl="1"/>
                <a14:m>
                  <m:oMathPara xmlns:m="http://schemas.openxmlformats.org/officeDocument/2006/math">
                    <m:oMathParaPr>
                      <m:jc m:val="left"/>
                    </m:oMathParaPr>
                    <m:oMath xmlns:m="http://schemas.openxmlformats.org/officeDocument/2006/math">
                      <m:r>
                        <a:rPr lang="en-AU" sz="2800" b="0" i="1" smtClean="0">
                          <a:latin typeface="Cambria Math" panose="02040503050406030204" pitchFamily="18" charset="0"/>
                        </a:rPr>
                        <m:t>𝑟</m:t>
                      </m:r>
                      <m:r>
                        <a:rPr lang="en-AU" sz="2800" b="0" i="1" smtClean="0">
                          <a:latin typeface="Cambria Math" panose="02040503050406030204" pitchFamily="18" charset="0"/>
                        </a:rPr>
                        <m:t>=50 </m:t>
                      </m:r>
                      <m:r>
                        <m:rPr>
                          <m:nor/>
                        </m:rPr>
                        <a:rPr lang="en-AU" sz="2800" b="0" i="0" smtClean="0">
                          <a:latin typeface="Cambria Math" panose="02040503050406030204" pitchFamily="18" charset="0"/>
                        </a:rPr>
                        <m:t>cm</m:t>
                      </m:r>
                      <m:r>
                        <a:rPr lang="en-AU" sz="2800" b="0" i="1" smtClean="0">
                          <a:latin typeface="Cambria Math" panose="02040503050406030204" pitchFamily="18" charset="0"/>
                        </a:rPr>
                        <m:t>=0.5 </m:t>
                      </m:r>
                      <m:r>
                        <m:rPr>
                          <m:nor/>
                        </m:rPr>
                        <a:rPr lang="en-AU" sz="2800" b="0" i="0" smtClean="0">
                          <a:latin typeface="Cambria Math" panose="02040503050406030204" pitchFamily="18" charset="0"/>
                        </a:rPr>
                        <m:t>m</m:t>
                      </m:r>
                    </m:oMath>
                  </m:oMathPara>
                </a14:m>
                <a:endParaRPr lang="en-AU" sz="2800" b="0" dirty="0"/>
              </a:p>
              <a:p>
                <a:pPr lvl="1"/>
                <a:endParaRPr lang="en-AU" sz="2800" dirty="0"/>
              </a:p>
              <a:p>
                <a:pPr lvl="1"/>
                <a14:m>
                  <m:oMathPara xmlns:m="http://schemas.openxmlformats.org/officeDocument/2006/math">
                    <m:oMathParaPr>
                      <m:jc m:val="left"/>
                    </m:oMathParaPr>
                    <m:oMath xmlns:m="http://schemas.openxmlformats.org/officeDocument/2006/math">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m:rPr>
                              <m:nor/>
                            </m:rPr>
                            <a:rPr lang="en-AU" sz="2800" b="0" i="0" smtClean="0">
                              <a:latin typeface="Cambria Math" panose="02040503050406030204" pitchFamily="18" charset="0"/>
                            </a:rPr>
                            <m:t>g</m:t>
                          </m:r>
                        </m:sub>
                      </m:sSub>
                      <m:r>
                        <a:rPr lang="en-AU" sz="2800" i="1">
                          <a:latin typeface="Cambria Math" panose="02040503050406030204" pitchFamily="18" charset="0"/>
                        </a:rPr>
                        <m:t>=6.67×</m:t>
                      </m:r>
                      <m:sSup>
                        <m:sSupPr>
                          <m:ctrlPr>
                            <a:rPr lang="en-AU" sz="2800" i="1">
                              <a:latin typeface="Cambria Math" panose="02040503050406030204" pitchFamily="18" charset="0"/>
                            </a:rPr>
                          </m:ctrlPr>
                        </m:sSupPr>
                        <m:e>
                          <m:r>
                            <a:rPr lang="en-AU" sz="2800" i="1">
                              <a:latin typeface="Cambria Math" panose="02040503050406030204" pitchFamily="18" charset="0"/>
                            </a:rPr>
                            <m:t>10</m:t>
                          </m:r>
                        </m:e>
                        <m:sup>
                          <m:r>
                            <a:rPr lang="en-AU" sz="2800" i="1">
                              <a:latin typeface="Cambria Math" panose="02040503050406030204" pitchFamily="18" charset="0"/>
                            </a:rPr>
                            <m:t>−11</m:t>
                          </m:r>
                        </m:sup>
                      </m:sSup>
                      <m:f>
                        <m:fPr>
                          <m:ctrlPr>
                            <a:rPr lang="en-AU" sz="2800" i="1" smtClean="0">
                              <a:latin typeface="Cambria Math" panose="02040503050406030204" pitchFamily="18" charset="0"/>
                            </a:rPr>
                          </m:ctrlPr>
                        </m:fPr>
                        <m:num>
                          <m:r>
                            <a:rPr lang="en-AU" sz="2800" b="0" i="1" smtClean="0">
                              <a:latin typeface="Cambria Math" panose="02040503050406030204" pitchFamily="18" charset="0"/>
                            </a:rPr>
                            <m:t>65×55</m:t>
                          </m:r>
                        </m:num>
                        <m:den>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0.5</m:t>
                              </m:r>
                            </m:e>
                            <m:sup>
                              <m:r>
                                <a:rPr lang="en-AU" sz="2800" b="0" i="1" smtClean="0">
                                  <a:latin typeface="Cambria Math" panose="02040503050406030204" pitchFamily="18" charset="0"/>
                                </a:rPr>
                                <m:t>2</m:t>
                              </m:r>
                            </m:sup>
                          </m:sSup>
                        </m:den>
                      </m:f>
                      <m:r>
                        <a:rPr lang="en-AU" sz="2800" b="0" i="1" smtClean="0">
                          <a:latin typeface="Cambria Math" panose="02040503050406030204" pitchFamily="18" charset="0"/>
                        </a:rPr>
                        <m:t>=9.54×</m:t>
                      </m:r>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10</m:t>
                          </m:r>
                        </m:e>
                        <m:sup>
                          <m:r>
                            <a:rPr lang="en-AU" sz="2800" b="0" i="1" smtClean="0">
                              <a:latin typeface="Cambria Math" panose="02040503050406030204" pitchFamily="18" charset="0"/>
                            </a:rPr>
                            <m:t>−7</m:t>
                          </m:r>
                        </m:sup>
                      </m:sSup>
                      <m:r>
                        <a:rPr lang="en-AU" sz="2800" b="0" i="1" smtClean="0">
                          <a:latin typeface="Cambria Math" panose="02040503050406030204" pitchFamily="18" charset="0"/>
                        </a:rPr>
                        <m:t> </m:t>
                      </m:r>
                      <m:r>
                        <m:rPr>
                          <m:nor/>
                        </m:rPr>
                        <a:rPr lang="en-AU" sz="2800" b="0" i="0" smtClean="0">
                          <a:latin typeface="Cambria Math" panose="02040503050406030204" pitchFamily="18" charset="0"/>
                        </a:rPr>
                        <m:t>N</m:t>
                      </m:r>
                    </m:oMath>
                  </m:oMathPara>
                </a14:m>
                <a:endParaRPr lang="en-AU" sz="2800" dirty="0"/>
              </a:p>
            </p:txBody>
          </p:sp>
        </mc:Choice>
        <mc:Fallback xmlns="">
          <p:sp>
            <p:nvSpPr>
              <p:cNvPr id="3" name="TextBox 2">
                <a:extLst>
                  <a:ext uri="{FF2B5EF4-FFF2-40B4-BE49-F238E27FC236}">
                    <a16:creationId xmlns:a16="http://schemas.microsoft.com/office/drawing/2014/main" id="{A0094C3D-61B1-2EC6-783A-0929582ACB6A}"/>
                  </a:ext>
                </a:extLst>
              </p:cNvPr>
              <p:cNvSpPr txBox="1">
                <a:spLocks noRot="1" noChangeAspect="1" noMove="1" noResize="1" noEditPoints="1" noAdjustHandles="1" noChangeArrowheads="1" noChangeShapeType="1" noTextEdit="1"/>
              </p:cNvSpPr>
              <p:nvPr/>
            </p:nvSpPr>
            <p:spPr>
              <a:xfrm>
                <a:off x="-2" y="584775"/>
                <a:ext cx="11717644" cy="5757410"/>
              </a:xfrm>
              <a:prstGeom prst="rect">
                <a:avLst/>
              </a:prstGeom>
              <a:blipFill>
                <a:blip r:embed="rId3"/>
                <a:stretch>
                  <a:fillRect l="-1041" t="-1059"/>
                </a:stretch>
              </a:blipFill>
            </p:spPr>
            <p:txBody>
              <a:bodyPr/>
              <a:lstStyle/>
              <a:p>
                <a:r>
                  <a:rPr lang="en-AU">
                    <a:noFill/>
                  </a:rPr>
                  <a:t> </a:t>
                </a:r>
              </a:p>
            </p:txBody>
          </p:sp>
        </mc:Fallback>
      </mc:AlternateContent>
    </p:spTree>
    <p:extLst>
      <p:ext uri="{BB962C8B-B14F-4D97-AF65-F5344CB8AC3E}">
        <p14:creationId xmlns:p14="http://schemas.microsoft.com/office/powerpoint/2010/main" val="4154941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3546948"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Gravitational Force</a:t>
            </a:r>
          </a:p>
        </p:txBody>
      </p:sp>
      <p:sp>
        <p:nvSpPr>
          <p:cNvPr id="3" name="TextBox 2">
            <a:extLst>
              <a:ext uri="{FF2B5EF4-FFF2-40B4-BE49-F238E27FC236}">
                <a16:creationId xmlns:a16="http://schemas.microsoft.com/office/drawing/2014/main" id="{A0094C3D-61B1-2EC6-783A-0929582ACB6A}"/>
              </a:ext>
            </a:extLst>
          </p:cNvPr>
          <p:cNvSpPr txBox="1"/>
          <p:nvPr/>
        </p:nvSpPr>
        <p:spPr>
          <a:xfrm>
            <a:off x="-2" y="584775"/>
            <a:ext cx="11717644" cy="5693866"/>
          </a:xfrm>
          <a:prstGeom prst="rect">
            <a:avLst/>
          </a:prstGeom>
          <a:noFill/>
        </p:spPr>
        <p:txBody>
          <a:bodyPr wrap="square" rtlCol="0">
            <a:spAutoFit/>
          </a:bodyPr>
          <a:lstStyle/>
          <a:p>
            <a:pPr marL="457200" indent="-457200">
              <a:buFont typeface="Arial" panose="020B0604020202020204" pitchFamily="34" charset="0"/>
              <a:buChar char="•"/>
            </a:pPr>
            <a:r>
              <a:rPr lang="en-AU" sz="2800" dirty="0"/>
              <a:t>Unsurprisingly, gravity follows Newton’s third law of motion: when two objects interact, they apply forces to one another that are equal in magnitude and opposite in direction.</a:t>
            </a:r>
          </a:p>
          <a:p>
            <a:pPr marL="457200" indent="-457200">
              <a:buFont typeface="Arial" panose="020B0604020202020204" pitchFamily="34" charset="0"/>
              <a:buChar char="•"/>
            </a:pPr>
            <a:r>
              <a:rPr lang="en-AU" sz="2800" dirty="0"/>
              <a:t>This means that as a planet pulls a moon, that moon is pulling the planet with the same amount of force. Because of this, both of the objects follow circular paths around a point between them called a barycentre.</a:t>
            </a:r>
          </a:p>
          <a:p>
            <a:pPr marL="457200" indent="-457200">
              <a:buFont typeface="Arial" panose="020B0604020202020204" pitchFamily="34" charset="0"/>
              <a:buChar char="•"/>
            </a:pPr>
            <a:r>
              <a:rPr lang="en-AU" sz="2800" dirty="0"/>
              <a:t>The differences in mass mean that the acceleration </a:t>
            </a:r>
            <a:br>
              <a:rPr lang="en-AU" sz="2800" dirty="0"/>
            </a:br>
            <a:r>
              <a:rPr lang="en-AU" sz="2800" dirty="0"/>
              <a:t>produced by these forces differs greatly, but it’s </a:t>
            </a:r>
            <a:br>
              <a:rPr lang="en-AU" sz="2800" dirty="0"/>
            </a:br>
            <a:r>
              <a:rPr lang="en-AU" sz="2800" dirty="0"/>
              <a:t>enough to give the Earth a very slightly ‘wobbly’ orbit </a:t>
            </a:r>
            <a:br>
              <a:rPr lang="en-AU" sz="2800" dirty="0"/>
            </a:br>
            <a:r>
              <a:rPr lang="en-AU" sz="2800" dirty="0"/>
              <a:t>around the sun.</a:t>
            </a:r>
          </a:p>
          <a:p>
            <a:pPr marL="457200" indent="-457200">
              <a:buFont typeface="Arial" panose="020B0604020202020204" pitchFamily="34" charset="0"/>
              <a:buChar char="•"/>
            </a:pPr>
            <a:endParaRPr lang="en-AU" sz="2800" dirty="0"/>
          </a:p>
          <a:p>
            <a:pPr marL="457200" indent="-457200">
              <a:buFont typeface="Arial" panose="020B0604020202020204" pitchFamily="34" charset="0"/>
              <a:buChar char="•"/>
            </a:pPr>
            <a:r>
              <a:rPr lang="en-AU" sz="2800" dirty="0"/>
              <a:t>(Fun fact: the solar system as a whole has a </a:t>
            </a:r>
            <a:br>
              <a:rPr lang="en-AU" sz="2800" dirty="0"/>
            </a:br>
            <a:r>
              <a:rPr lang="en-AU" sz="2800" dirty="0"/>
              <a:t>barycentre – and it’s not the middle of the sun!)</a:t>
            </a:r>
          </a:p>
        </p:txBody>
      </p:sp>
      <p:pic>
        <p:nvPicPr>
          <p:cNvPr id="2050" name="Picture 2">
            <a:extLst>
              <a:ext uri="{FF2B5EF4-FFF2-40B4-BE49-F238E27FC236}">
                <a16:creationId xmlns:a16="http://schemas.microsoft.com/office/drawing/2014/main" id="{D8706EA4-A035-9FE7-EDA2-C0A7DCE97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4621" y="3290621"/>
            <a:ext cx="3567379" cy="3567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246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3210947"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a:ln>
                  <a:noFill/>
                </a:ln>
                <a:solidFill>
                  <a:prstClr val="white"/>
                </a:solidFill>
                <a:effectLst/>
                <a:uLnTx/>
                <a:uFillTx/>
                <a:latin typeface="Calibri" panose="020F0502020204030204"/>
                <a:ea typeface="+mn-ea"/>
                <a:cs typeface="+mn-cs"/>
              </a:rPr>
              <a:t>Apparent Weight</a:t>
            </a:r>
            <a:endPar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0094C3D-61B1-2EC6-783A-0929582ACB6A}"/>
              </a:ext>
            </a:extLst>
          </p:cNvPr>
          <p:cNvSpPr txBox="1"/>
          <p:nvPr/>
        </p:nvSpPr>
        <p:spPr>
          <a:xfrm>
            <a:off x="-2" y="584775"/>
            <a:ext cx="10433052" cy="4832092"/>
          </a:xfrm>
          <a:prstGeom prst="rect">
            <a:avLst/>
          </a:prstGeom>
          <a:noFill/>
        </p:spPr>
        <p:txBody>
          <a:bodyPr wrap="square" rtlCol="0">
            <a:spAutoFit/>
          </a:bodyPr>
          <a:lstStyle/>
          <a:p>
            <a:pPr marL="457200" indent="-457200">
              <a:buFont typeface="Arial" panose="020B0604020202020204" pitchFamily="34" charset="0"/>
              <a:buChar char="•"/>
            </a:pPr>
            <a:r>
              <a:rPr lang="en-AU" sz="2800" dirty="0"/>
              <a:t>In physics, ‘weight’ is just another way of saying ‘gravitational force acting on an object’.</a:t>
            </a:r>
          </a:p>
          <a:p>
            <a:pPr marL="457200" indent="-457200">
              <a:buFont typeface="Arial" panose="020B0604020202020204" pitchFamily="34" charset="0"/>
              <a:buChar char="•"/>
            </a:pPr>
            <a:r>
              <a:rPr lang="en-AU" sz="2800" dirty="0"/>
              <a:t>Interestingly, you never feel your own weight, since it is applied to the surface below you. Instead, you feel the upwards reaction force that the surface provides, which is usually equal to your weight.</a:t>
            </a:r>
          </a:p>
          <a:p>
            <a:pPr marL="457200" indent="-457200">
              <a:buFont typeface="Arial" panose="020B0604020202020204" pitchFamily="34" charset="0"/>
              <a:buChar char="•"/>
            </a:pPr>
            <a:r>
              <a:rPr lang="en-AU" sz="2800" dirty="0"/>
              <a:t>In some situations, however, these two forces are not equal. In these cases the normal (usually upwards) force acting on you is referred to as your </a:t>
            </a:r>
            <a:r>
              <a:rPr lang="en-AU" sz="2800" b="1" dirty="0"/>
              <a:t>apparent weight</a:t>
            </a:r>
            <a:r>
              <a:rPr lang="en-AU" sz="2800" dirty="0"/>
              <a:t>.</a:t>
            </a:r>
          </a:p>
          <a:p>
            <a:pPr marL="914400" lvl="1" indent="-457200">
              <a:buFont typeface="Arial" panose="020B0604020202020204" pitchFamily="34" charset="0"/>
              <a:buChar char="•"/>
            </a:pPr>
            <a:r>
              <a:rPr lang="en-AU" sz="2800" dirty="0"/>
              <a:t>This is most commonly observed when </a:t>
            </a:r>
            <a:br>
              <a:rPr lang="en-AU" sz="2800" dirty="0"/>
            </a:br>
            <a:r>
              <a:rPr lang="en-AU" sz="2800" dirty="0"/>
              <a:t>you are in an elevator that is speeding </a:t>
            </a:r>
            <a:br>
              <a:rPr lang="en-AU" sz="2800" dirty="0"/>
            </a:br>
            <a:r>
              <a:rPr lang="en-AU" sz="2800" dirty="0"/>
              <a:t>up or slowing down.</a:t>
            </a:r>
          </a:p>
        </p:txBody>
      </p:sp>
      <p:pic>
        <p:nvPicPr>
          <p:cNvPr id="3074" name="Picture 2">
            <a:extLst>
              <a:ext uri="{FF2B5EF4-FFF2-40B4-BE49-F238E27FC236}">
                <a16:creationId xmlns:a16="http://schemas.microsoft.com/office/drawing/2014/main" id="{FBDD1744-7D14-0F0B-E5D8-FA0732F878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4675" y="3724275"/>
            <a:ext cx="5267325"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931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3210947"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a:ln>
                  <a:noFill/>
                </a:ln>
                <a:solidFill>
                  <a:prstClr val="white"/>
                </a:solidFill>
                <a:effectLst/>
                <a:uLnTx/>
                <a:uFillTx/>
                <a:latin typeface="Calibri" panose="020F0502020204030204"/>
                <a:ea typeface="+mn-ea"/>
                <a:cs typeface="+mn-cs"/>
              </a:rPr>
              <a:t>Apparent Weight</a:t>
            </a:r>
            <a:endPar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0094C3D-61B1-2EC6-783A-0929582ACB6A}"/>
              </a:ext>
            </a:extLst>
          </p:cNvPr>
          <p:cNvSpPr txBox="1"/>
          <p:nvPr/>
        </p:nvSpPr>
        <p:spPr>
          <a:xfrm>
            <a:off x="-2" y="584775"/>
            <a:ext cx="9517077" cy="5262979"/>
          </a:xfrm>
          <a:prstGeom prst="rect">
            <a:avLst/>
          </a:prstGeom>
          <a:noFill/>
        </p:spPr>
        <p:txBody>
          <a:bodyPr wrap="square" rtlCol="0">
            <a:spAutoFit/>
          </a:bodyPr>
          <a:lstStyle/>
          <a:p>
            <a:pPr marL="457200" indent="-457200">
              <a:buFont typeface="Arial" panose="020B0604020202020204" pitchFamily="34" charset="0"/>
              <a:buChar char="•"/>
            </a:pPr>
            <a:r>
              <a:rPr lang="en-AU" sz="2800" dirty="0"/>
              <a:t>In an elevator that is accelerating upwards:</a:t>
            </a:r>
          </a:p>
          <a:p>
            <a:pPr marL="914400" lvl="1" indent="-457200">
              <a:buFont typeface="Arial" panose="020B0604020202020204" pitchFamily="34" charset="0"/>
              <a:buChar char="•"/>
            </a:pPr>
            <a:r>
              <a:rPr lang="en-AU" sz="2800" dirty="0"/>
              <a:t>Your weight is unchanged and you are still standing on the floor, so you experience the same upwards reaction force that you always do.</a:t>
            </a:r>
          </a:p>
          <a:p>
            <a:pPr marL="914400" lvl="1" indent="-457200">
              <a:buFont typeface="Arial" panose="020B0604020202020204" pitchFamily="34" charset="0"/>
              <a:buChar char="•"/>
            </a:pPr>
            <a:r>
              <a:rPr lang="en-AU" sz="2800" dirty="0"/>
              <a:t>However, since you are at rest relative to the elevator, you must be accelerating upwards at the same rate that it is. For this to occur, you must be experiencing an additional upwards force: the floor is pushing you up to match its acceleration.</a:t>
            </a:r>
          </a:p>
          <a:p>
            <a:pPr marL="457200" indent="-457200">
              <a:buFont typeface="Arial" panose="020B0604020202020204" pitchFamily="34" charset="0"/>
              <a:buChar char="•"/>
            </a:pPr>
            <a:endParaRPr lang="en-AU" sz="2800" dirty="0"/>
          </a:p>
          <a:p>
            <a:pPr marL="457200" indent="-457200">
              <a:buFont typeface="Arial" panose="020B0604020202020204" pitchFamily="34" charset="0"/>
              <a:buChar char="•"/>
            </a:pPr>
            <a:r>
              <a:rPr lang="en-AU" sz="2800" dirty="0"/>
              <a:t>Your apparent weight (the total normal force that you experience) is greater than it usually is, so you feel ‘heavier’.</a:t>
            </a:r>
          </a:p>
        </p:txBody>
      </p:sp>
      <p:pic>
        <p:nvPicPr>
          <p:cNvPr id="7" name="Picture 6">
            <a:extLst>
              <a:ext uri="{FF2B5EF4-FFF2-40B4-BE49-F238E27FC236}">
                <a16:creationId xmlns:a16="http://schemas.microsoft.com/office/drawing/2014/main" id="{8D089395-BCAF-5D56-1268-BD2A6FBFC70E}"/>
              </a:ext>
            </a:extLst>
          </p:cNvPr>
          <p:cNvPicPr>
            <a:picLocks noChangeAspect="1"/>
          </p:cNvPicPr>
          <p:nvPr/>
        </p:nvPicPr>
        <p:blipFill>
          <a:blip r:embed="rId3"/>
          <a:stretch>
            <a:fillRect/>
          </a:stretch>
        </p:blipFill>
        <p:spPr>
          <a:xfrm>
            <a:off x="9517075" y="708928"/>
            <a:ext cx="2674925" cy="5440143"/>
          </a:xfrm>
          <a:prstGeom prst="rect">
            <a:avLst/>
          </a:prstGeom>
        </p:spPr>
      </p:pic>
    </p:spTree>
    <p:extLst>
      <p:ext uri="{BB962C8B-B14F-4D97-AF65-F5344CB8AC3E}">
        <p14:creationId xmlns:p14="http://schemas.microsoft.com/office/powerpoint/2010/main" val="60179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3210947"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a:ln>
                  <a:noFill/>
                </a:ln>
                <a:solidFill>
                  <a:prstClr val="white"/>
                </a:solidFill>
                <a:effectLst/>
                <a:uLnTx/>
                <a:uFillTx/>
                <a:latin typeface="Calibri" panose="020F0502020204030204"/>
                <a:ea typeface="+mn-ea"/>
                <a:cs typeface="+mn-cs"/>
              </a:rPr>
              <a:t>Apparent Weight</a:t>
            </a:r>
            <a:endPar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0094C3D-61B1-2EC6-783A-0929582ACB6A}"/>
              </a:ext>
            </a:extLst>
          </p:cNvPr>
          <p:cNvSpPr txBox="1"/>
          <p:nvPr/>
        </p:nvSpPr>
        <p:spPr>
          <a:xfrm>
            <a:off x="-2" y="584775"/>
            <a:ext cx="9517077" cy="4832092"/>
          </a:xfrm>
          <a:prstGeom prst="rect">
            <a:avLst/>
          </a:prstGeom>
          <a:noFill/>
        </p:spPr>
        <p:txBody>
          <a:bodyPr wrap="square" rtlCol="0">
            <a:spAutoFit/>
          </a:bodyPr>
          <a:lstStyle/>
          <a:p>
            <a:pPr marL="457200" indent="-457200">
              <a:buFont typeface="Arial" panose="020B0604020202020204" pitchFamily="34" charset="0"/>
              <a:buChar char="•"/>
            </a:pPr>
            <a:r>
              <a:rPr lang="en-AU" sz="2800" dirty="0"/>
              <a:t>In an elevator that is accelerating downwards:</a:t>
            </a:r>
          </a:p>
          <a:p>
            <a:pPr marL="914400" lvl="1" indent="-457200">
              <a:buFont typeface="Arial" panose="020B0604020202020204" pitchFamily="34" charset="0"/>
              <a:buChar char="•"/>
            </a:pPr>
            <a:r>
              <a:rPr lang="en-AU" sz="2800" dirty="0"/>
              <a:t>Unlike the previous situation, the elevator does not apply an additional force to your body: instead, you are accelerated downwards by part of your own weight.</a:t>
            </a:r>
          </a:p>
          <a:p>
            <a:pPr marL="1371600" lvl="2" indent="-457200">
              <a:buFont typeface="Arial" panose="020B0604020202020204" pitchFamily="34" charset="0"/>
              <a:buChar char="•"/>
            </a:pPr>
            <a:r>
              <a:rPr lang="en-AU" sz="2800" dirty="0"/>
              <a:t>The size of this ‘part’ is determined by the elevator’s rate of acceleration, which you match (</a:t>
            </a:r>
            <a:r>
              <a:rPr lang="en-AU" sz="2800" i="1" dirty="0"/>
              <a:t>F</a:t>
            </a:r>
            <a:r>
              <a:rPr lang="en-AU" sz="2800" dirty="0"/>
              <a:t> = </a:t>
            </a:r>
            <a:r>
              <a:rPr lang="en-AU" sz="2800" i="1" dirty="0"/>
              <a:t>ma</a:t>
            </a:r>
            <a:r>
              <a:rPr lang="en-AU" sz="2800" dirty="0"/>
              <a:t>).</a:t>
            </a:r>
          </a:p>
          <a:p>
            <a:pPr marL="914400" lvl="1" indent="-457200">
              <a:buFont typeface="Arial" panose="020B0604020202020204" pitchFamily="34" charset="0"/>
              <a:buChar char="•"/>
            </a:pPr>
            <a:r>
              <a:rPr lang="en-AU" sz="2800" dirty="0"/>
              <a:t>Your remaining weight is applied to the floor of the elevator, which provides a reaction force.</a:t>
            </a:r>
          </a:p>
          <a:p>
            <a:pPr marL="457200" indent="-457200">
              <a:buFont typeface="Arial" panose="020B0604020202020204" pitchFamily="34" charset="0"/>
              <a:buChar char="•"/>
            </a:pPr>
            <a:endParaRPr lang="en-AU" sz="2800" dirty="0"/>
          </a:p>
          <a:p>
            <a:pPr marL="457200" indent="-457200">
              <a:buFont typeface="Arial" panose="020B0604020202020204" pitchFamily="34" charset="0"/>
              <a:buChar char="•"/>
            </a:pPr>
            <a:r>
              <a:rPr lang="en-AU" sz="2800" dirty="0"/>
              <a:t>Your apparent weight (the total normal force that you experience) is less than it usually is, so you feel ‘lighter’.</a:t>
            </a:r>
          </a:p>
        </p:txBody>
      </p:sp>
      <p:pic>
        <p:nvPicPr>
          <p:cNvPr id="5" name="Picture 4">
            <a:extLst>
              <a:ext uri="{FF2B5EF4-FFF2-40B4-BE49-F238E27FC236}">
                <a16:creationId xmlns:a16="http://schemas.microsoft.com/office/drawing/2014/main" id="{B419279B-6F33-AEB3-E033-07808E6A3632}"/>
              </a:ext>
            </a:extLst>
          </p:cNvPr>
          <p:cNvPicPr>
            <a:picLocks noChangeAspect="1"/>
          </p:cNvPicPr>
          <p:nvPr/>
        </p:nvPicPr>
        <p:blipFill>
          <a:blip r:embed="rId3"/>
          <a:stretch>
            <a:fillRect/>
          </a:stretch>
        </p:blipFill>
        <p:spPr>
          <a:xfrm>
            <a:off x="9517075" y="522911"/>
            <a:ext cx="2676484" cy="5386706"/>
          </a:xfrm>
          <a:prstGeom prst="rect">
            <a:avLst/>
          </a:prstGeom>
        </p:spPr>
      </p:pic>
    </p:spTree>
    <p:extLst>
      <p:ext uri="{BB962C8B-B14F-4D97-AF65-F5344CB8AC3E}">
        <p14:creationId xmlns:p14="http://schemas.microsoft.com/office/powerpoint/2010/main" val="404412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2902</TotalTime>
  <Words>1331</Words>
  <Application>Microsoft Office PowerPoint</Application>
  <PresentationFormat>Widescreen</PresentationFormat>
  <Paragraphs>98</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 Math</vt:lpstr>
      <vt:lpstr>inherit</vt:lpstr>
      <vt:lpstr>Office Theme</vt:lpstr>
      <vt:lpstr>Newton’s Law of  Universal Gravitation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Equilibrium</dc:title>
  <dc:creator>JERRY Tressa [Harrisdale Senior High School]</dc:creator>
  <cp:lastModifiedBy>AXTENS Nathan [Harrisdale Senior High School]</cp:lastModifiedBy>
  <cp:revision>32</cp:revision>
  <dcterms:created xsi:type="dcterms:W3CDTF">2022-02-16T03:17:05Z</dcterms:created>
  <dcterms:modified xsi:type="dcterms:W3CDTF">2023-02-17T04:25:47Z</dcterms:modified>
</cp:coreProperties>
</file>