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6" r:id="rId2"/>
    <p:sldId id="680" r:id="rId3"/>
    <p:sldId id="709" r:id="rId4"/>
    <p:sldId id="719" r:id="rId5"/>
    <p:sldId id="720" r:id="rId6"/>
    <p:sldId id="712" r:id="rId7"/>
    <p:sldId id="722" r:id="rId8"/>
    <p:sldId id="723" r:id="rId9"/>
    <p:sldId id="721" r:id="rId10"/>
    <p:sldId id="724" r:id="rId11"/>
    <p:sldId id="725" r:id="rId12"/>
    <p:sldId id="726" r:id="rId13"/>
    <p:sldId id="728" r:id="rId14"/>
    <p:sldId id="7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8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5D888-4825-41EB-A3FE-CFF9C7813384}" type="datetimeFigureOut">
              <a:rPr lang="en-AU" smtClean="0"/>
              <a:t>22/02/2023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84F7B-9A6B-4EB1-A821-DB6EB43AD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26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288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207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445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651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3.456 × 10</a:t>
            </a:r>
            <a:r>
              <a:rPr lang="en-AU" baseline="30000" dirty="0"/>
              <a:t>8</a:t>
            </a:r>
            <a:r>
              <a:rPr lang="en-AU" dirty="0"/>
              <a:t>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77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arenR"/>
            </a:pPr>
            <a:r>
              <a:rPr lang="en-AU" dirty="0"/>
              <a:t>False: The acceleration due to gravity is determined by mass, not radius. The closer field lines indicate that the blue planet has the larger force (and therefore acceleration) due to gravity.</a:t>
            </a:r>
          </a:p>
          <a:p>
            <a:pPr marL="228600" indent="-228600">
              <a:buFont typeface="+mj-lt"/>
              <a:buAutoNum type="alphaLcParenR"/>
            </a:pPr>
            <a:r>
              <a:rPr lang="en-AU" dirty="0"/>
              <a:t>False: The field lines are closer together at point X for the blue planet, so the field is stronger than for the orange planet.</a:t>
            </a:r>
          </a:p>
          <a:p>
            <a:pPr marL="228600" indent="-228600">
              <a:buFont typeface="+mj-lt"/>
              <a:buAutoNum type="alphaLcParenR"/>
            </a:pPr>
            <a:r>
              <a:rPr lang="en-AU" dirty="0"/>
              <a:t>True: The lower number of field lines and the larger distance between them indicates a weaker field, which corresponds to a smaller mass.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24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638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68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9.81, 9.09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24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471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86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06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42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015F-A8B7-4998-A7D6-AA74E3EF1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1AF5F-AF37-424D-817C-99DD82F57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6EF5-7F6C-4580-AD56-7F1A9336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22/02/2023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4921-586D-458E-914F-30C459F2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75FD-C881-4700-ABED-0721F17A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9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243D-6216-4E9A-8367-586C67BA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407E-19DB-401B-9571-B372FC258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0866C-A626-47C5-B122-D88AAF64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22/02/2023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C90D-D4FA-4789-976D-1DFCA6C5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F8DE5-1D24-4ECA-977F-ECBABC90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8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B905F-E873-42E1-A5CF-FA9D4E2C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1CA2E-0DE0-48ED-B534-53B1571E8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C864-C3F4-4F36-AC97-9BA57B73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22/02/2023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E39E-30BE-4414-AC38-1DB0AD8C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1FE4-C57E-435C-9720-771F2DB5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6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CFE2-EECD-48A0-9DC6-0387FCA9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9A88-8F3C-49B2-BB49-0205AC2B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BF8A-4786-4E73-9F0E-8F7DC4E3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22/02/2023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0AB1-BA88-4D3A-A007-FA45E02B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BDA7-61AC-4F06-92EE-7F320BC4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11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6BE5-D8CE-4D16-86D9-54D8806D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F89D-43E2-404E-9B4A-FEB997AC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AA8C-0392-471D-9BCA-7125FDC9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22/02/2023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26E3-29DB-4D0B-8471-702CEC9D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B152-8622-4D82-947F-91201579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4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8931-E05D-481E-A042-656F760D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8A7F-CB72-4CCE-961A-F9962E1BD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364C0-27B5-4CF2-B79B-2874B02A7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A3C00-5067-422A-A99F-20AA85B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22/02/2023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2EB3-530F-4675-B6EC-CBFBD60A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620B2-161D-4913-8C31-13E033D1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6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BD2E-FEB0-4503-A614-E3397B90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07FDF-B4B1-4034-909F-8BDE548E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E5B0-D732-4242-AFB6-3881395B1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5D780-9CDD-4A92-9D69-23C65BF93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CE987-52B3-4F99-BAF7-8C99A82A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9A780-4A0A-4E9E-A6F4-9BB8D4B2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22/02/2023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5F552-44FA-460A-A32A-41E324A9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7EFCF-D27C-452E-944F-F530868A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72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86D-C591-4455-B4AC-6C84334E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95F87-01A6-4CDD-981C-CAD218B7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22/02/2023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13C85-D3CA-4772-9C71-C414D66B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63447-0218-43A4-8285-D46AE59A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7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E2A3F-623D-4662-BF3D-2BF67F70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22/02/2023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24E95-209E-4EA0-A986-D8EEA340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00AB0-ECE0-4690-BAD3-B8B01B26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33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92E1-6937-4796-B3BD-CE521074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899E-710A-41F8-9B3D-D7D2F3CC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15EDA-C8EA-4BB9-8F87-E0489B4F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091CF-FB2E-467A-865E-DDF1AF77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22/02/2023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024D2-0806-4DE5-A405-012D0A79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7C89A-2C21-4C4B-926D-08B02AF9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47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550C-38CD-4C70-8029-8D39130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9A3B1-CDFA-48DD-B66C-EBB468F76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CE721-A176-494C-82C0-C6DF4B737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EEB60-8BC9-48BD-BDB9-4A382F0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22/02/2023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909E-D072-4067-9904-6D95A27D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CF3F4-84B5-4253-9393-A8D12197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3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8D7EC-A8DB-47D3-81AB-5C95AF3B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AB8DD-80EE-4DC9-82DA-7B8B0CA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5878-2D90-4382-A4EB-BAA90918B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4DE9-EA36-48F0-8BEE-46EFB7BE0761}" type="datetimeFigureOut">
              <a:rPr lang="en-AU" smtClean="0"/>
              <a:t>22/02/2023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957A-C215-45B9-9F9D-569807387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F536-37FD-4975-8031-DAC265E21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64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ln w="38100">
            <a:solidFill>
              <a:schemeClr val="accent4"/>
            </a:solidFill>
          </a:ln>
        </p:spPr>
        <p:txBody>
          <a:bodyPr anchor="ctr"/>
          <a:lstStyle/>
          <a:p>
            <a:r>
              <a:rPr lang="en-AU" dirty="0"/>
              <a:t>Gravitational Fields</a:t>
            </a:r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48303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527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Energy (regardless of its form) is a measure of the ability to do work.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When work is done, energy is transferred from the object doing the work to the object having work done on it.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All objects in a gravitational field are said to have potential energy based on their distance from the centre of mass of the object producing the field.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𝑚𝑔h</m:t>
                      </m:r>
                    </m:oMath>
                  </m:oMathPara>
                </a14:m>
                <a:endParaRPr lang="en-AU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Other points of reference (e.g. the ground) can be used as ‘zero points’ to simplify calculations.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Energy is a conserved quantity: the total energy of a system (i.e. the sum of kinetic, potential, and other forms of energy) does not change.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5279330"/>
              </a:xfrm>
              <a:prstGeom prst="rect">
                <a:avLst/>
              </a:prstGeom>
              <a:blipFill>
                <a:blip r:embed="rId3"/>
                <a:stretch>
                  <a:fillRect l="-937" t="-1155" r="-1457" b="-23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92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001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850 g basketball is shot from a height of 1.70 m with an initial velocity of 4.50 m s</a:t>
            </a:r>
            <a:r>
              <a:rPr lang="en-AU" sz="2800" baseline="30000" dirty="0"/>
              <a:t>-1</a:t>
            </a:r>
            <a:r>
              <a:rPr lang="en-AU" sz="2800" dirty="0"/>
              <a:t>, at 65° above the horizontal. It goes through the hoop which is 2.50 m above the ground.</a:t>
            </a:r>
          </a:p>
          <a:p>
            <a:pPr marL="514350" indent="-514350">
              <a:buFont typeface="+mj-lt"/>
              <a:buAutoNum type="alphaLcParenR"/>
            </a:pPr>
            <a:r>
              <a:rPr lang="en-AU" sz="2800" dirty="0"/>
              <a:t>Calculate the work done against the ball to the hoop.</a:t>
            </a:r>
          </a:p>
          <a:p>
            <a:pPr marL="514350" indent="-514350">
              <a:buFont typeface="+mj-lt"/>
              <a:buAutoNum type="alphaLcParenR"/>
            </a:pPr>
            <a:r>
              <a:rPr lang="en-AU" sz="2800" dirty="0"/>
              <a:t>Find the velocity of the ball when it passes through the hoop.</a:t>
            </a:r>
          </a:p>
        </p:txBody>
      </p:sp>
    </p:spTree>
    <p:extLst>
      <p:ext uri="{BB962C8B-B14F-4D97-AF65-F5344CB8AC3E}">
        <p14:creationId xmlns:p14="http://schemas.microsoft.com/office/powerpoint/2010/main" val="407220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7176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45.0 g golf ball is whacked at an initial velocity of 26.0 m s</a:t>
            </a:r>
            <a:r>
              <a:rPr lang="en-AU" sz="2800" baseline="30000" dirty="0"/>
              <a:t>-1</a:t>
            </a:r>
            <a:r>
              <a:rPr lang="en-AU" sz="2800" dirty="0"/>
              <a:t> and reaches a peak height of 22.5 m above its starting height before landing in a water hazard 1.50 m below its starting height. Treat the starting position of the ball as the zero for gravitational potential energy. Using a work/energy-based approach:</a:t>
            </a:r>
          </a:p>
          <a:p>
            <a:pPr marL="514350" indent="-514350">
              <a:buFont typeface="+mj-lt"/>
              <a:buAutoNum type="alphaLcParenR"/>
            </a:pPr>
            <a:r>
              <a:rPr lang="en-AU" sz="2800" dirty="0"/>
              <a:t>Calculate the kinetic energy of the ball at its initial position.</a:t>
            </a:r>
          </a:p>
          <a:p>
            <a:pPr marL="514350" indent="-514350">
              <a:buFont typeface="+mj-lt"/>
              <a:buAutoNum type="alphaLcParenR"/>
            </a:pPr>
            <a:r>
              <a:rPr lang="en-AU" sz="2800" dirty="0"/>
              <a:t>Calculate the ball’s maximum potential energy.</a:t>
            </a:r>
          </a:p>
          <a:p>
            <a:pPr marL="514350" indent="-514350">
              <a:buFont typeface="+mj-lt"/>
              <a:buAutoNum type="alphaLcParenR"/>
            </a:pPr>
            <a:r>
              <a:rPr lang="en-AU" sz="2800" dirty="0"/>
              <a:t>Calculate the ball’s horizontal velocity.</a:t>
            </a:r>
          </a:p>
          <a:p>
            <a:pPr marL="514350" indent="-514350">
              <a:buFont typeface="+mj-lt"/>
              <a:buAutoNum type="alphaLcParenR"/>
            </a:pPr>
            <a:r>
              <a:rPr lang="en-AU" sz="2800" dirty="0"/>
              <a:t>Calculate the velocity of the ball as it lands in the water hazard.</a:t>
            </a:r>
          </a:p>
        </p:txBody>
      </p:sp>
    </p:spTree>
    <p:extLst>
      <p:ext uri="{BB962C8B-B14F-4D97-AF65-F5344CB8AC3E}">
        <p14:creationId xmlns:p14="http://schemas.microsoft.com/office/powerpoint/2010/main" val="61156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7176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75.0 kg skydiver jumps out of a plane soaring at an altitude of 2.50 km at a speed of 120 km h</a:t>
            </a:r>
            <a:r>
              <a:rPr lang="en-AU" sz="2800" baseline="30000" dirty="0"/>
              <a:t>-1</a:t>
            </a:r>
            <a:r>
              <a:rPr lang="en-AU" sz="2800" dirty="0"/>
              <a:t>. Due to the high speeds, air resistance is a significant factor. The terminal velocity of the skydiver is 180 km h</a:t>
            </a:r>
            <a:r>
              <a:rPr lang="en-AU" sz="2800" baseline="30000" dirty="0"/>
              <a:t>-1</a:t>
            </a:r>
            <a:r>
              <a:rPr lang="en-AU" sz="2800" dirty="0"/>
              <a:t> which is reached after falling to an altitude of 1.80 km. After this point the skydiver’s speed does not change until the parachute is opened.</a:t>
            </a:r>
          </a:p>
          <a:p>
            <a:pPr marL="514350" indent="-514350">
              <a:buFont typeface="+mj-lt"/>
              <a:buAutoNum type="alphaLcParenR"/>
            </a:pPr>
            <a:r>
              <a:rPr lang="en-AU" sz="2800" dirty="0"/>
              <a:t>Calculate the work done by the gravitational field on the skydiver as he reaches an altitude of 1.80 km.</a:t>
            </a:r>
          </a:p>
          <a:p>
            <a:pPr marL="514350" indent="-514350">
              <a:buFont typeface="+mj-lt"/>
              <a:buAutoNum type="alphaLcParenR"/>
            </a:pPr>
            <a:r>
              <a:rPr lang="en-AU" sz="2800" dirty="0"/>
              <a:t>Calculate the kinetic energy of the skydiver when he reaches an altitude of 1.80 km.</a:t>
            </a:r>
          </a:p>
          <a:p>
            <a:pPr marL="514350" indent="-514350">
              <a:buFont typeface="+mj-lt"/>
              <a:buAutoNum type="alphaLcParenR"/>
            </a:pPr>
            <a:r>
              <a:rPr lang="en-AU" sz="2800" dirty="0"/>
              <a:t>Calculate the work done by air resistance during the descent of the skydiver from the plane to an altitude of 1.80 km.</a:t>
            </a:r>
          </a:p>
          <a:p>
            <a:pPr marL="514350" indent="-514350">
              <a:buFont typeface="+mj-lt"/>
              <a:buAutoNum type="alphaLcParenR"/>
            </a:pPr>
            <a:r>
              <a:rPr lang="en-AU" sz="2800" dirty="0"/>
              <a:t>The skydiver opens his parachute at an altitude of 800 m. He falls vertically and kits the ground at 16.0 m s</a:t>
            </a:r>
            <a:r>
              <a:rPr lang="en-AU" sz="2800" baseline="30000" dirty="0"/>
              <a:t>-1</a:t>
            </a:r>
            <a:r>
              <a:rPr lang="en-AU" sz="2800" dirty="0"/>
              <a:t>. Calculate the magnitude of the average air resistance which slowed his descent while the parachute was open.</a:t>
            </a:r>
          </a:p>
        </p:txBody>
      </p:sp>
    </p:spTree>
    <p:extLst>
      <p:ext uri="{BB962C8B-B14F-4D97-AF65-F5344CB8AC3E}">
        <p14:creationId xmlns:p14="http://schemas.microsoft.com/office/powerpoint/2010/main" val="346518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023789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Bonus 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717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At what altitude above the Earth could an astronaut sit between the Earth and Moon so that he would not accelerate towards either the Earth or the Moon?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12CAF48-368B-90AA-FC4C-5F5971A42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2877" y="1538882"/>
            <a:ext cx="801188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6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30098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Fields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71764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In physics, a field is a region in which an object experiences a force.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In an electric field, charged objects experience a force.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dirty="0"/>
              <a:t>In a magnetic field, magnetic objects experience a force.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In a gravitational field, objects with mass experience a force.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Gravitational fields are represented by field lines with arrows that show the direction of the gravitational force a massive object will experience at that point.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closeness of the lines at any point represents the</a:t>
            </a:r>
            <a:br>
              <a:rPr lang="en-AU" sz="2800" dirty="0"/>
            </a:br>
            <a:r>
              <a:rPr lang="en-AU" sz="2800" dirty="0"/>
              <a:t>strength of the field at that point.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Because of this, in diagrams with multiple objects,</a:t>
            </a:r>
            <a:br>
              <a:rPr lang="en-AU" sz="2800" dirty="0"/>
            </a:br>
            <a:r>
              <a:rPr lang="en-AU" sz="2800" dirty="0"/>
              <a:t>objects with more mass are drawn with more field </a:t>
            </a:r>
            <a:br>
              <a:rPr lang="en-AU" sz="2800" dirty="0"/>
            </a:br>
            <a:r>
              <a:rPr lang="en-AU" sz="2800" dirty="0"/>
              <a:t>lines.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514F569-240B-8691-68E7-0B2ECCBE6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8700" y="3314700"/>
            <a:ext cx="3543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4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7176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Consider the two field diagrams below, which represent the gravitational fields around two planets with the same radius. X represents a mass which is exactly the same distance above the planets.</a:t>
            </a:r>
          </a:p>
          <a:p>
            <a:endParaRPr lang="en-AU" sz="2800" dirty="0"/>
          </a:p>
          <a:p>
            <a:endParaRPr lang="en-AU" sz="2800" dirty="0"/>
          </a:p>
          <a:p>
            <a:endParaRPr lang="en-AU" sz="2800" dirty="0"/>
          </a:p>
          <a:p>
            <a:endParaRPr lang="en-AU" sz="2800" dirty="0"/>
          </a:p>
          <a:p>
            <a:endParaRPr lang="en-AU" sz="2800" dirty="0"/>
          </a:p>
          <a:p>
            <a:endParaRPr lang="en-AU" sz="2800" dirty="0"/>
          </a:p>
          <a:p>
            <a:r>
              <a:rPr lang="en-AU" sz="2800" dirty="0"/>
              <a:t>Determine whether each statement is true or false, including an explanation.</a:t>
            </a:r>
          </a:p>
          <a:p>
            <a:pPr marL="514350" indent="-514350">
              <a:buFont typeface="+mj-lt"/>
              <a:buAutoNum type="alphaLcParenR"/>
            </a:pPr>
            <a:r>
              <a:rPr lang="en-AU" sz="2800" dirty="0"/>
              <a:t>Because they have the same radius, the two planets must have the same gravitational acceleration near their surface.</a:t>
            </a:r>
          </a:p>
          <a:p>
            <a:pPr marL="514350" indent="-514350">
              <a:buFont typeface="+mj-lt"/>
              <a:buAutoNum type="alphaLcParenR"/>
            </a:pPr>
            <a:r>
              <a:rPr lang="en-AU" sz="2800" dirty="0"/>
              <a:t>The gravitational force on mass X is weaker above the blue planet.</a:t>
            </a:r>
          </a:p>
          <a:p>
            <a:pPr marL="514350" indent="-514350">
              <a:buFont typeface="+mj-lt"/>
              <a:buAutoNum type="alphaLcParenR"/>
            </a:pPr>
            <a:r>
              <a:rPr lang="en-AU" sz="2800" dirty="0"/>
              <a:t>The mass of the orange planet is less than the mass of the blue planet.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25A742-3BD4-3489-9D0E-A58CD5767BAF}"/>
              </a:ext>
            </a:extLst>
          </p:cNvPr>
          <p:cNvGrpSpPr/>
          <p:nvPr/>
        </p:nvGrpSpPr>
        <p:grpSpPr>
          <a:xfrm>
            <a:off x="2296213" y="1945795"/>
            <a:ext cx="2479901" cy="2479901"/>
            <a:chOff x="412750" y="2406650"/>
            <a:chExt cx="3225800" cy="322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81925D5-0B31-C98A-09C4-9F73BFDEEA4B}"/>
                </a:ext>
              </a:extLst>
            </p:cNvPr>
            <p:cNvSpPr/>
            <p:nvPr/>
          </p:nvSpPr>
          <p:spPr>
            <a:xfrm>
              <a:off x="1485900" y="3479800"/>
              <a:ext cx="1079500" cy="10795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ED4D88C-C7F5-66E6-7C1F-177B31F542A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12750" y="4019550"/>
              <a:ext cx="10731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9B1AA97-45C7-F082-F972-B6FBFD26C8D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25650" y="2406650"/>
              <a:ext cx="0" cy="10731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4E04553-30EF-62B9-BBB3-8CE7251381B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565400" y="4019550"/>
              <a:ext cx="10731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3C0A79-1CB7-C72D-C891-0960058B6EB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025650" y="4559300"/>
              <a:ext cx="0" cy="10731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DE9118A-1728-A415-4D99-CF2B9C5F286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12750" y="4401211"/>
              <a:ext cx="1231239" cy="1231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3AB2EF9-5984-5791-71AF-B44EFFAB2F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407311" y="4401211"/>
              <a:ext cx="1231239" cy="1231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70FBF64-4BE1-9DB4-232D-3133BDF0032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07311" y="2406650"/>
              <a:ext cx="1231239" cy="1231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0351FA6-292C-A097-B976-75ABB70695C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12750" y="2406650"/>
              <a:ext cx="1231239" cy="1231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74931B6-E238-406D-3A5C-2D68D07303D9}"/>
                </a:ext>
              </a:extLst>
            </p:cNvPr>
            <p:cNvSpPr/>
            <p:nvPr/>
          </p:nvSpPr>
          <p:spPr>
            <a:xfrm>
              <a:off x="2334698" y="3022269"/>
              <a:ext cx="72612" cy="7261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155D8C-AD0E-89AB-2D37-1048FCEAA647}"/>
                </a:ext>
              </a:extLst>
            </p:cNvPr>
            <p:cNvSpPr txBox="1"/>
            <p:nvPr/>
          </p:nvSpPr>
          <p:spPr>
            <a:xfrm>
              <a:off x="2334698" y="2733343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8B8569-A1E5-C218-33B8-69939DEEDA12}"/>
              </a:ext>
            </a:extLst>
          </p:cNvPr>
          <p:cNvGrpSpPr/>
          <p:nvPr/>
        </p:nvGrpSpPr>
        <p:grpSpPr>
          <a:xfrm>
            <a:off x="8161786" y="1945795"/>
            <a:ext cx="2479900" cy="2479900"/>
            <a:chOff x="6278321" y="2406650"/>
            <a:chExt cx="3225800" cy="32258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B203289-0802-8213-1147-035323AFF4D6}"/>
                </a:ext>
              </a:extLst>
            </p:cNvPr>
            <p:cNvSpPr/>
            <p:nvPr/>
          </p:nvSpPr>
          <p:spPr>
            <a:xfrm>
              <a:off x="7351471" y="3479800"/>
              <a:ext cx="1079500" cy="10795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A9B9D43-A0CC-EC63-A33C-88DFDFC0EB5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278321" y="4019550"/>
              <a:ext cx="10731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A79DDFF-569E-E574-8799-59D601F560C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891221" y="2406650"/>
              <a:ext cx="0" cy="10731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F281E76-ECBC-B224-DBD4-B5F0B21D1E0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430971" y="4019550"/>
              <a:ext cx="10731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B1DEB45-A5CB-1F71-5D17-690501A8F39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91221" y="4559300"/>
              <a:ext cx="0" cy="10731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C9E4BD-2BD7-92B6-665E-2200BB665E2D}"/>
                </a:ext>
              </a:extLst>
            </p:cNvPr>
            <p:cNvSpPr/>
            <p:nvPr/>
          </p:nvSpPr>
          <p:spPr>
            <a:xfrm>
              <a:off x="8200269" y="3022269"/>
              <a:ext cx="72612" cy="7261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214B57-F04F-15F1-6585-8C77C0D31F2A}"/>
                </a:ext>
              </a:extLst>
            </p:cNvPr>
            <p:cNvSpPr txBox="1"/>
            <p:nvPr/>
          </p:nvSpPr>
          <p:spPr>
            <a:xfrm>
              <a:off x="8200269" y="2733343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9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00013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Gravitational Field Strength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6300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strength of a gravitational field is measured by the amount of force it applies per unit mass. Its units are N kg</a:t>
                </a:r>
                <a:r>
                  <a:rPr lang="en-AU" sz="2800" baseline="30000" dirty="0"/>
                  <a:t>-1</a:t>
                </a:r>
                <a:r>
                  <a:rPr lang="en-AU" sz="2800" dirty="0"/>
                  <a:t> and it is often represented by the letter </a:t>
                </a:r>
                <a:r>
                  <a:rPr lang="en-AU" sz="2800" i="1" dirty="0"/>
                  <a:t>g</a:t>
                </a:r>
                <a:r>
                  <a:rPr lang="en-AU" sz="28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as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per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definition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𝑀𝑚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Both the first and last expressions above are included in your Formulae and Data Booklet.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6300636"/>
              </a:xfrm>
              <a:prstGeom prst="rect">
                <a:avLst/>
              </a:prstGeom>
              <a:blipFill>
                <a:blip r:embed="rId3"/>
                <a:stretch>
                  <a:fillRect l="-937" t="-968" b="-18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07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00013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Gravitational Field Strength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5247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In calculations, gravitational field strength and gravitational acceleration can be used interchangeably: even though they are different conceptually, they are dimensionally equivalent (i.e. their units work out to be the same):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AU" sz="28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num>
                        <m:den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AU" sz="280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AU" sz="2800">
                              <a:latin typeface="Cambria Math" panose="02040503050406030204" pitchFamily="18" charset="0"/>
                            </a:rPr>
                            <m:t>kg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kg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>
                              <a:latin typeface="Cambria Math" panose="02040503050406030204" pitchFamily="18" charset="0"/>
                            </a:rPr>
                            <m:t>kg</m:t>
                          </m:r>
                          <m:r>
                            <m:rPr>
                              <m:nor/>
                            </m:rPr>
                            <a:rPr lang="en-AU" sz="2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sz="28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AU" sz="280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AU" sz="28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kg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5247527"/>
              </a:xfrm>
              <a:prstGeom prst="rect">
                <a:avLst/>
              </a:prstGeom>
              <a:blipFill>
                <a:blip r:embed="rId3"/>
                <a:stretch>
                  <a:fillRect l="-937" t="-1161" r="-6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2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717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Determine the acceleration due to gravity on a rocket of mass 6.0 × 10</a:t>
            </a:r>
            <a:r>
              <a:rPr lang="en-AU" sz="2800" baseline="30000" dirty="0"/>
              <a:t>3</a:t>
            </a:r>
            <a:r>
              <a:rPr lang="en-AU" sz="2800" dirty="0"/>
              <a:t> kg when it is on the Earth and when it is in orbit 250 km above the Earth.</a:t>
            </a:r>
          </a:p>
        </p:txBody>
      </p:sp>
    </p:spTree>
    <p:extLst>
      <p:ext uri="{BB962C8B-B14F-4D97-AF65-F5344CB8AC3E}">
        <p14:creationId xmlns:p14="http://schemas.microsoft.com/office/powerpoint/2010/main" val="18231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43690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In physics, work is the energy transferred to or from an object as a force is applied by another object over a displacement. It is measured in joules (J).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Mathematically: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𝐹𝑠</m:t>
                      </m:r>
                    </m:oMath>
                  </m:oMathPara>
                </a14:m>
                <a:endParaRPr lang="en-AU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Work is only done where </a:t>
                </a:r>
                <a:r>
                  <a:rPr lang="en-AU" sz="2800" i="1" dirty="0"/>
                  <a:t>F</a:t>
                </a:r>
                <a:r>
                  <a:rPr lang="en-AU" sz="2800" dirty="0"/>
                  <a:t> and </a:t>
                </a:r>
                <a:r>
                  <a:rPr lang="en-AU" sz="2800" i="1" dirty="0"/>
                  <a:t>s</a:t>
                </a:r>
                <a:r>
                  <a:rPr lang="en-AU" sz="2800" dirty="0"/>
                  <a:t> are in </a:t>
                </a:r>
                <a:br>
                  <a:rPr lang="en-AU" sz="2800" dirty="0"/>
                </a:br>
                <a:r>
                  <a:rPr lang="en-AU" sz="2800" dirty="0"/>
                  <a:t>parallel, or when </a:t>
                </a:r>
                <a:r>
                  <a:rPr lang="en-AU" sz="2800" i="1" dirty="0"/>
                  <a:t>F</a:t>
                </a:r>
                <a:r>
                  <a:rPr lang="en-AU" sz="2800" dirty="0"/>
                  <a:t> has a component </a:t>
                </a:r>
                <a:br>
                  <a:rPr lang="en-AU" sz="2800" dirty="0"/>
                </a:br>
                <a:r>
                  <a:rPr lang="en-AU" sz="2800" dirty="0"/>
                  <a:t>parallel to </a:t>
                </a:r>
                <a:r>
                  <a:rPr lang="en-AU" sz="2800" i="1" dirty="0"/>
                  <a:t>s</a:t>
                </a:r>
                <a:r>
                  <a:rPr lang="en-AU" sz="28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A force with a component in the direction </a:t>
                </a:r>
                <a:br>
                  <a:rPr lang="en-AU" sz="2800" dirty="0"/>
                </a:br>
                <a:r>
                  <a:rPr lang="en-AU" sz="2800" dirty="0"/>
                  <a:t>of the object’s movement does positive </a:t>
                </a:r>
                <a:br>
                  <a:rPr lang="en-AU" sz="2800" dirty="0"/>
                </a:br>
                <a:r>
                  <a:rPr lang="en-AU" sz="2800" dirty="0"/>
                  <a:t>work; a force with a component opposite </a:t>
                </a:r>
                <a:br>
                  <a:rPr lang="en-AU" sz="2800" dirty="0"/>
                </a:br>
                <a:r>
                  <a:rPr lang="en-AU" sz="2800" dirty="0"/>
                  <a:t>to the direction of the object’s movement </a:t>
                </a:r>
                <a:br>
                  <a:rPr lang="en-AU" sz="2800" dirty="0"/>
                </a:br>
                <a:r>
                  <a:rPr lang="en-AU" sz="2800" dirty="0"/>
                  <a:t>does negative work.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5693866"/>
              </a:xfrm>
              <a:prstGeom prst="rect">
                <a:avLst/>
              </a:prstGeom>
              <a:blipFill>
                <a:blip r:embed="rId3"/>
                <a:stretch>
                  <a:fillRect l="-937" t="-10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4901422-A3E2-3293-7753-4B250541B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193" y="1684659"/>
            <a:ext cx="5421808" cy="517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717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In which of the situations below is work being done?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0C769-977B-C9B4-3FF0-322046932D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15"/>
          <a:stretch/>
        </p:blipFill>
        <p:spPr>
          <a:xfrm>
            <a:off x="166143" y="2420884"/>
            <a:ext cx="11859713" cy="3241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9F12F-AD79-9C0D-EE32-D67087D106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387"/>
          <a:stretch/>
        </p:blipFill>
        <p:spPr>
          <a:xfrm>
            <a:off x="166142" y="2420883"/>
            <a:ext cx="11859713" cy="27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4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040974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 in Gravitational Fields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7176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 an object falls down, the gravitational field it is in does work on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When an object is lifted, work is done on the object against the gravitational field. The stronger the field, the more work is required.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2D6E86-0D22-B257-3D68-1B8EAF514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2530" y="2221659"/>
            <a:ext cx="6811572" cy="447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3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</TotalTime>
  <Words>1174</Words>
  <Application>Microsoft Office PowerPoint</Application>
  <PresentationFormat>Widescreen</PresentationFormat>
  <Paragraphs>100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Gravitational Fields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</dc:title>
  <dc:creator>JERRY Tressa [Harrisdale Senior High School]</dc:creator>
  <cp:lastModifiedBy>AXTENS Nathan [Harrisdale Senior High School]</cp:lastModifiedBy>
  <cp:revision>40</cp:revision>
  <dcterms:created xsi:type="dcterms:W3CDTF">2022-02-16T03:17:05Z</dcterms:created>
  <dcterms:modified xsi:type="dcterms:W3CDTF">2023-02-22T06:08:56Z</dcterms:modified>
</cp:coreProperties>
</file>