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744" r:id="rId2"/>
    <p:sldId id="286" r:id="rId3"/>
    <p:sldId id="680" r:id="rId4"/>
    <p:sldId id="737" r:id="rId5"/>
    <p:sldId id="709" r:id="rId6"/>
    <p:sldId id="738" r:id="rId7"/>
    <p:sldId id="739" r:id="rId8"/>
    <p:sldId id="740" r:id="rId9"/>
    <p:sldId id="741" r:id="rId10"/>
    <p:sldId id="742" r:id="rId11"/>
    <p:sldId id="74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362" autoAdjust="0"/>
    <p:restoredTop sz="94660"/>
  </p:normalViewPr>
  <p:slideViewPr>
    <p:cSldViewPr snapToGrid="0">
      <p:cViewPr varScale="1">
        <p:scale>
          <a:sx n="66" d="100"/>
          <a:sy n="66" d="100"/>
        </p:scale>
        <p:origin x="99" y="5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F5D888-4825-41EB-A3FE-CFF9C7813384}" type="datetimeFigureOut">
              <a:rPr lang="en-AU" smtClean="0"/>
              <a:t>2/03/2023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84F7B-9A6B-4EB1-A821-DB6EB43AD65E}" type="slidenum">
              <a:rPr lang="en-AU" smtClean="0"/>
              <a:t>‹#›</a:t>
            </a:fld>
            <a:endParaRPr lang="en-AU"/>
          </a:p>
        </p:txBody>
      </p:sp>
    </p:spTree>
    <p:extLst>
      <p:ext uri="{BB962C8B-B14F-4D97-AF65-F5344CB8AC3E}">
        <p14:creationId xmlns:p14="http://schemas.microsoft.com/office/powerpoint/2010/main" val="3403269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4152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AU" dirty="0"/>
              <a:t>c) 11.0 km </a:t>
            </a:r>
            <a:r>
              <a:rPr lang="en-AU"/>
              <a:t>(10952 </a:t>
            </a:r>
            <a:r>
              <a:rPr lang="en-AU" dirty="0"/>
              <a:t>m)</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0637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4288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8608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AU" dirty="0"/>
              <a:t>Note that the maximum velocity is not dependent on </a:t>
            </a:r>
            <a:r>
              <a:rPr lang="en-AU" i="1" dirty="0"/>
              <a:t>m</a:t>
            </a:r>
            <a:r>
              <a:rPr lang="en-AU" i="0" dirty="0"/>
              <a:t>.</a:t>
            </a:r>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2248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6622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2329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309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1954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1055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4015F-A8B7-4998-A7D6-AA74E3EF16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87E1AF5F-AF37-424D-817C-99DD82F573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2ECF6EF5-7F6C-4580-AD56-7F1A93367408}"/>
              </a:ext>
            </a:extLst>
          </p:cNvPr>
          <p:cNvSpPr>
            <a:spLocks noGrp="1"/>
          </p:cNvSpPr>
          <p:nvPr>
            <p:ph type="dt" sz="half" idx="10"/>
          </p:nvPr>
        </p:nvSpPr>
        <p:spPr/>
        <p:txBody>
          <a:bodyPr/>
          <a:lstStyle/>
          <a:p>
            <a:fld id="{B7774DE9-EA36-48F0-8BEE-46EFB7BE0761}" type="datetimeFigureOut">
              <a:rPr lang="en-AU" smtClean="0"/>
              <a:t>2/03/2023</a:t>
            </a:fld>
            <a:endParaRPr lang="en-AU"/>
          </a:p>
        </p:txBody>
      </p:sp>
      <p:sp>
        <p:nvSpPr>
          <p:cNvPr id="5" name="Footer Placeholder 4">
            <a:extLst>
              <a:ext uri="{FF2B5EF4-FFF2-40B4-BE49-F238E27FC236}">
                <a16:creationId xmlns:a16="http://schemas.microsoft.com/office/drawing/2014/main" id="{F5904921-586D-458E-914F-30C459F2418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8FC75FD-C881-4700-ABED-0721F17A69C4}"/>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224691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8243D-6216-4E9A-8367-586C67BA6FBB}"/>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61E407E-19DB-401B-9571-B372FC258E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C40866C-A626-47C5-B122-D88AAF64B1AD}"/>
              </a:ext>
            </a:extLst>
          </p:cNvPr>
          <p:cNvSpPr>
            <a:spLocks noGrp="1"/>
          </p:cNvSpPr>
          <p:nvPr>
            <p:ph type="dt" sz="half" idx="10"/>
          </p:nvPr>
        </p:nvSpPr>
        <p:spPr/>
        <p:txBody>
          <a:bodyPr/>
          <a:lstStyle/>
          <a:p>
            <a:fld id="{B7774DE9-EA36-48F0-8BEE-46EFB7BE0761}" type="datetimeFigureOut">
              <a:rPr lang="en-AU" smtClean="0"/>
              <a:t>2/03/2023</a:t>
            </a:fld>
            <a:endParaRPr lang="en-AU"/>
          </a:p>
        </p:txBody>
      </p:sp>
      <p:sp>
        <p:nvSpPr>
          <p:cNvPr id="5" name="Footer Placeholder 4">
            <a:extLst>
              <a:ext uri="{FF2B5EF4-FFF2-40B4-BE49-F238E27FC236}">
                <a16:creationId xmlns:a16="http://schemas.microsoft.com/office/drawing/2014/main" id="{6FA8C90D-D4FA-4789-976D-1DFCA6C5038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1F8DE5-1D24-4ECA-977F-ECBABC9055F5}"/>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3957829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CB905F-E873-42E1-A5CF-FA9D4E2CC3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2C1CA2E-0DE0-48ED-B534-53B1571E8D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02BC864-C3F4-4F36-AC97-9BA57B73059A}"/>
              </a:ext>
            </a:extLst>
          </p:cNvPr>
          <p:cNvSpPr>
            <a:spLocks noGrp="1"/>
          </p:cNvSpPr>
          <p:nvPr>
            <p:ph type="dt" sz="half" idx="10"/>
          </p:nvPr>
        </p:nvSpPr>
        <p:spPr/>
        <p:txBody>
          <a:bodyPr/>
          <a:lstStyle/>
          <a:p>
            <a:fld id="{B7774DE9-EA36-48F0-8BEE-46EFB7BE0761}" type="datetimeFigureOut">
              <a:rPr lang="en-AU" smtClean="0"/>
              <a:t>2/03/2023</a:t>
            </a:fld>
            <a:endParaRPr lang="en-AU"/>
          </a:p>
        </p:txBody>
      </p:sp>
      <p:sp>
        <p:nvSpPr>
          <p:cNvPr id="5" name="Footer Placeholder 4">
            <a:extLst>
              <a:ext uri="{FF2B5EF4-FFF2-40B4-BE49-F238E27FC236}">
                <a16:creationId xmlns:a16="http://schemas.microsoft.com/office/drawing/2014/main" id="{7D6AE39E-30BE-4414-AC38-1DB0AD8CA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6771FE4-C57E-435C-9720-771F2DB5EC43}"/>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3612621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4CFE2-EECD-48A0-9DC6-0387FCA90D3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4E49A88-8F3C-49B2-BB49-0205AC2B1E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43FBF8A-4786-4E73-9F0E-8F7DC4E30BF7}"/>
              </a:ext>
            </a:extLst>
          </p:cNvPr>
          <p:cNvSpPr>
            <a:spLocks noGrp="1"/>
          </p:cNvSpPr>
          <p:nvPr>
            <p:ph type="dt" sz="half" idx="10"/>
          </p:nvPr>
        </p:nvSpPr>
        <p:spPr/>
        <p:txBody>
          <a:bodyPr/>
          <a:lstStyle/>
          <a:p>
            <a:fld id="{B7774DE9-EA36-48F0-8BEE-46EFB7BE0761}" type="datetimeFigureOut">
              <a:rPr lang="en-AU" smtClean="0"/>
              <a:t>2/03/2023</a:t>
            </a:fld>
            <a:endParaRPr lang="en-AU"/>
          </a:p>
        </p:txBody>
      </p:sp>
      <p:sp>
        <p:nvSpPr>
          <p:cNvPr id="5" name="Footer Placeholder 4">
            <a:extLst>
              <a:ext uri="{FF2B5EF4-FFF2-40B4-BE49-F238E27FC236}">
                <a16:creationId xmlns:a16="http://schemas.microsoft.com/office/drawing/2014/main" id="{69950AB1-BA88-4D3A-A007-FA45E02BAC4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EB6BDA7-61AC-4F06-92EE-7F320BC4511C}"/>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304011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A6BE5-D8CE-4D16-86D9-54D8806DC5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ECCFF89D-43E2-404E-9B4A-FEB997AC00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1BAA8C-0392-471D-9BCA-7125FDC96364}"/>
              </a:ext>
            </a:extLst>
          </p:cNvPr>
          <p:cNvSpPr>
            <a:spLocks noGrp="1"/>
          </p:cNvSpPr>
          <p:nvPr>
            <p:ph type="dt" sz="half" idx="10"/>
          </p:nvPr>
        </p:nvSpPr>
        <p:spPr/>
        <p:txBody>
          <a:bodyPr/>
          <a:lstStyle/>
          <a:p>
            <a:fld id="{B7774DE9-EA36-48F0-8BEE-46EFB7BE0761}" type="datetimeFigureOut">
              <a:rPr lang="en-AU" smtClean="0"/>
              <a:t>2/03/2023</a:t>
            </a:fld>
            <a:endParaRPr lang="en-AU"/>
          </a:p>
        </p:txBody>
      </p:sp>
      <p:sp>
        <p:nvSpPr>
          <p:cNvPr id="5" name="Footer Placeholder 4">
            <a:extLst>
              <a:ext uri="{FF2B5EF4-FFF2-40B4-BE49-F238E27FC236}">
                <a16:creationId xmlns:a16="http://schemas.microsoft.com/office/drawing/2014/main" id="{CA8926E3-29DB-4D0B-8471-702CEC9DFCF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A71B152-8622-4D82-947F-91201579301C}"/>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2468402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18931-E05D-481E-A042-656F760D38A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D958A7F-CB72-4CCE-961A-F9962E1BDD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803364C0-27B5-4CF2-B79B-2874B02A75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B4FA3C00-5067-422A-A99F-20AA85B15975}"/>
              </a:ext>
            </a:extLst>
          </p:cNvPr>
          <p:cNvSpPr>
            <a:spLocks noGrp="1"/>
          </p:cNvSpPr>
          <p:nvPr>
            <p:ph type="dt" sz="half" idx="10"/>
          </p:nvPr>
        </p:nvSpPr>
        <p:spPr/>
        <p:txBody>
          <a:bodyPr/>
          <a:lstStyle/>
          <a:p>
            <a:fld id="{B7774DE9-EA36-48F0-8BEE-46EFB7BE0761}" type="datetimeFigureOut">
              <a:rPr lang="en-AU" smtClean="0"/>
              <a:t>2/03/2023</a:t>
            </a:fld>
            <a:endParaRPr lang="en-AU"/>
          </a:p>
        </p:txBody>
      </p:sp>
      <p:sp>
        <p:nvSpPr>
          <p:cNvPr id="6" name="Footer Placeholder 5">
            <a:extLst>
              <a:ext uri="{FF2B5EF4-FFF2-40B4-BE49-F238E27FC236}">
                <a16:creationId xmlns:a16="http://schemas.microsoft.com/office/drawing/2014/main" id="{1DBF2EB3-530F-4675-B6EC-CBFBD60AAA7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C5620B2-161D-4913-8C31-13E033D1FD83}"/>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39676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BBD2E-FEB0-4503-A614-E3397B90BA9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0C07FDF-B4B1-4034-909F-8BDE548E36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07E5B0-D732-4242-AFB6-3881395B16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A825D780-9CDD-4A92-9D69-23C65BF93F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1CE987-52B3-4F99-BAF7-8C99A82A8B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5689A780-4A0A-4E9E-A6F4-9BB8D4B22C7C}"/>
              </a:ext>
            </a:extLst>
          </p:cNvPr>
          <p:cNvSpPr>
            <a:spLocks noGrp="1"/>
          </p:cNvSpPr>
          <p:nvPr>
            <p:ph type="dt" sz="half" idx="10"/>
          </p:nvPr>
        </p:nvSpPr>
        <p:spPr/>
        <p:txBody>
          <a:bodyPr/>
          <a:lstStyle/>
          <a:p>
            <a:fld id="{B7774DE9-EA36-48F0-8BEE-46EFB7BE0761}" type="datetimeFigureOut">
              <a:rPr lang="en-AU" smtClean="0"/>
              <a:t>2/03/2023</a:t>
            </a:fld>
            <a:endParaRPr lang="en-AU"/>
          </a:p>
        </p:txBody>
      </p:sp>
      <p:sp>
        <p:nvSpPr>
          <p:cNvPr id="8" name="Footer Placeholder 7">
            <a:extLst>
              <a:ext uri="{FF2B5EF4-FFF2-40B4-BE49-F238E27FC236}">
                <a16:creationId xmlns:a16="http://schemas.microsoft.com/office/drawing/2014/main" id="{6B75F552-44FA-460A-A32A-41E324A915E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097EFCF-D27C-452E-944F-F530868AEC3E}"/>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486722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C886D-C591-4455-B4AC-6C84334E574D}"/>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70195F87-01A6-4CDD-981C-CAD218B7A6CF}"/>
              </a:ext>
            </a:extLst>
          </p:cNvPr>
          <p:cNvSpPr>
            <a:spLocks noGrp="1"/>
          </p:cNvSpPr>
          <p:nvPr>
            <p:ph type="dt" sz="half" idx="10"/>
          </p:nvPr>
        </p:nvSpPr>
        <p:spPr/>
        <p:txBody>
          <a:bodyPr/>
          <a:lstStyle/>
          <a:p>
            <a:fld id="{B7774DE9-EA36-48F0-8BEE-46EFB7BE0761}" type="datetimeFigureOut">
              <a:rPr lang="en-AU" smtClean="0"/>
              <a:t>2/03/2023</a:t>
            </a:fld>
            <a:endParaRPr lang="en-AU"/>
          </a:p>
        </p:txBody>
      </p:sp>
      <p:sp>
        <p:nvSpPr>
          <p:cNvPr id="4" name="Footer Placeholder 3">
            <a:extLst>
              <a:ext uri="{FF2B5EF4-FFF2-40B4-BE49-F238E27FC236}">
                <a16:creationId xmlns:a16="http://schemas.microsoft.com/office/drawing/2014/main" id="{69713C85-D3CA-4772-9C71-C414D66B7E35}"/>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3663447-0218-43A4-8285-D46AE59A961A}"/>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112472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BE2A3F-623D-4662-BF3D-2BF67F70AEF3}"/>
              </a:ext>
            </a:extLst>
          </p:cNvPr>
          <p:cNvSpPr>
            <a:spLocks noGrp="1"/>
          </p:cNvSpPr>
          <p:nvPr>
            <p:ph type="dt" sz="half" idx="10"/>
          </p:nvPr>
        </p:nvSpPr>
        <p:spPr/>
        <p:txBody>
          <a:bodyPr/>
          <a:lstStyle/>
          <a:p>
            <a:fld id="{B7774DE9-EA36-48F0-8BEE-46EFB7BE0761}" type="datetimeFigureOut">
              <a:rPr lang="en-AU" smtClean="0"/>
              <a:t>2/03/2023</a:t>
            </a:fld>
            <a:endParaRPr lang="en-AU"/>
          </a:p>
        </p:txBody>
      </p:sp>
      <p:sp>
        <p:nvSpPr>
          <p:cNvPr id="3" name="Footer Placeholder 2">
            <a:extLst>
              <a:ext uri="{FF2B5EF4-FFF2-40B4-BE49-F238E27FC236}">
                <a16:creationId xmlns:a16="http://schemas.microsoft.com/office/drawing/2014/main" id="{F1224E95-209E-4EA0-A986-D8EEA340D63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3DF00AB0-ECE0-4690-BAD3-B8B01B267518}"/>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3801333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092E1-6937-4796-B3BD-CE521074FD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435B899E-710A-41F8-9B3D-D7D2F3CCF3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85115EDA-C8EA-4BB9-8F87-E0489B4F2C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F091CF-FB2E-467A-865E-DDF1AF7723CF}"/>
              </a:ext>
            </a:extLst>
          </p:cNvPr>
          <p:cNvSpPr>
            <a:spLocks noGrp="1"/>
          </p:cNvSpPr>
          <p:nvPr>
            <p:ph type="dt" sz="half" idx="10"/>
          </p:nvPr>
        </p:nvSpPr>
        <p:spPr/>
        <p:txBody>
          <a:bodyPr/>
          <a:lstStyle/>
          <a:p>
            <a:fld id="{B7774DE9-EA36-48F0-8BEE-46EFB7BE0761}" type="datetimeFigureOut">
              <a:rPr lang="en-AU" smtClean="0"/>
              <a:t>2/03/2023</a:t>
            </a:fld>
            <a:endParaRPr lang="en-AU"/>
          </a:p>
        </p:txBody>
      </p:sp>
      <p:sp>
        <p:nvSpPr>
          <p:cNvPr id="6" name="Footer Placeholder 5">
            <a:extLst>
              <a:ext uri="{FF2B5EF4-FFF2-40B4-BE49-F238E27FC236}">
                <a16:creationId xmlns:a16="http://schemas.microsoft.com/office/drawing/2014/main" id="{7EF024D2-0806-4DE5-A405-012D0A7933E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A17C89A-2C21-4C4B-926D-08B02AF9F700}"/>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2975475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6550C-38CD-4C70-8029-8D39130C39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FED9A3B1-CDFA-48DD-B66C-EBB468F769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24CE721-A176-494C-82C0-C6DF4B737D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8EEB60-8BC9-48BD-BDB9-4A382F0EC293}"/>
              </a:ext>
            </a:extLst>
          </p:cNvPr>
          <p:cNvSpPr>
            <a:spLocks noGrp="1"/>
          </p:cNvSpPr>
          <p:nvPr>
            <p:ph type="dt" sz="half" idx="10"/>
          </p:nvPr>
        </p:nvSpPr>
        <p:spPr/>
        <p:txBody>
          <a:bodyPr/>
          <a:lstStyle/>
          <a:p>
            <a:fld id="{B7774DE9-EA36-48F0-8BEE-46EFB7BE0761}" type="datetimeFigureOut">
              <a:rPr lang="en-AU" smtClean="0"/>
              <a:t>2/03/2023</a:t>
            </a:fld>
            <a:endParaRPr lang="en-AU"/>
          </a:p>
        </p:txBody>
      </p:sp>
      <p:sp>
        <p:nvSpPr>
          <p:cNvPr id="6" name="Footer Placeholder 5">
            <a:extLst>
              <a:ext uri="{FF2B5EF4-FFF2-40B4-BE49-F238E27FC236}">
                <a16:creationId xmlns:a16="http://schemas.microsoft.com/office/drawing/2014/main" id="{30ED909E-D072-4067-9904-6D95A27D511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75CF3F4-84B5-4253-9393-A8D121974BBF}"/>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1551331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38D7EC-A8DB-47D3-81AB-5C95AF3B5E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72AB8DD-80EE-4DC9-82DA-7B8B0CAC66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EC35878-2D90-4382-A4EB-BAA90918B2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774DE9-EA36-48F0-8BEE-46EFB7BE0761}" type="datetimeFigureOut">
              <a:rPr lang="en-AU" smtClean="0"/>
              <a:t>2/03/2023</a:t>
            </a:fld>
            <a:endParaRPr lang="en-AU"/>
          </a:p>
        </p:txBody>
      </p:sp>
      <p:sp>
        <p:nvSpPr>
          <p:cNvPr id="5" name="Footer Placeholder 4">
            <a:extLst>
              <a:ext uri="{FF2B5EF4-FFF2-40B4-BE49-F238E27FC236}">
                <a16:creationId xmlns:a16="http://schemas.microsoft.com/office/drawing/2014/main" id="{3407957A-C215-45B9-9F9D-569807387A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1276F536-37FD-4975-8031-DAC265E211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79920A-8877-4084-AD20-C977D9AFDB36}" type="slidenum">
              <a:rPr lang="en-AU" smtClean="0"/>
              <a:t>‹#›</a:t>
            </a:fld>
            <a:endParaRPr lang="en-AU"/>
          </a:p>
        </p:txBody>
      </p:sp>
    </p:spTree>
    <p:extLst>
      <p:ext uri="{BB962C8B-B14F-4D97-AF65-F5344CB8AC3E}">
        <p14:creationId xmlns:p14="http://schemas.microsoft.com/office/powerpoint/2010/main" val="3091646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3183641"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Review Question</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0094C3D-61B1-2EC6-783A-0929582ACB6A}"/>
                  </a:ext>
                </a:extLst>
              </p:cNvPr>
              <p:cNvSpPr txBox="1"/>
              <p:nvPr/>
            </p:nvSpPr>
            <p:spPr>
              <a:xfrm>
                <a:off x="-2" y="584775"/>
                <a:ext cx="11684002" cy="6448368"/>
              </a:xfrm>
              <a:prstGeom prst="rect">
                <a:avLst/>
              </a:prstGeom>
              <a:noFill/>
            </p:spPr>
            <p:txBody>
              <a:bodyPr wrap="square" rtlCol="0">
                <a:spAutoFit/>
              </a:bodyPr>
              <a:lstStyle/>
              <a:p>
                <a:r>
                  <a:rPr lang="en-AU" sz="2800" dirty="0"/>
                  <a:t>The </a:t>
                </a:r>
                <a:r>
                  <a:rPr lang="en-AU" sz="2800" i="1" dirty="0"/>
                  <a:t>Halo</a:t>
                </a:r>
                <a:r>
                  <a:rPr lang="en-AU" sz="2800" dirty="0"/>
                  <a:t> games feature a set of ringworlds: vast circular structures with continents and oceans on the inside of the ring. They simulate gravity by spinning like a wheel.</a:t>
                </a:r>
              </a:p>
              <a:p>
                <a:r>
                  <a:rPr lang="en-AU" sz="2800" dirty="0"/>
                  <a:t>If one of these ringworlds has a diameter of 10,000 km, how fast must it spin to simulate an effect equal to the gravity experienced on the surface of the Earth? Give your answer in rotations per hour.</a:t>
                </a:r>
              </a:p>
              <a:p>
                <a:pPr lvl="1"/>
                <a:endParaRPr lang="en-AU" sz="1600" dirty="0"/>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𝑎</m:t>
                          </m:r>
                        </m:e>
                        <m:sub>
                          <m:r>
                            <m:rPr>
                              <m:nor/>
                            </m:rPr>
                            <a:rPr lang="en-AU" sz="2800" b="0" i="0" smtClean="0">
                              <a:latin typeface="Cambria Math" panose="02040503050406030204" pitchFamily="18" charset="0"/>
                            </a:rPr>
                            <m:t>c</m:t>
                          </m:r>
                        </m:sub>
                      </m:sSub>
                      <m:r>
                        <a:rPr lang="en-AU" sz="2800" b="0" i="1" smtClean="0">
                          <a:latin typeface="Cambria Math" panose="02040503050406030204" pitchFamily="18" charset="0"/>
                        </a:rPr>
                        <m:t>=</m:t>
                      </m:r>
                      <m:r>
                        <a:rPr lang="en-AU" sz="2800" b="0" i="1" smtClean="0">
                          <a:latin typeface="Cambria Math" panose="02040503050406030204" pitchFamily="18" charset="0"/>
                        </a:rPr>
                        <m:t>𝑔</m:t>
                      </m:r>
                      <m:r>
                        <a:rPr lang="en-AU" sz="2800" b="0" i="1" smtClean="0">
                          <a:latin typeface="Cambria Math" panose="02040503050406030204" pitchFamily="18" charset="0"/>
                        </a:rPr>
                        <m:t>=</m:t>
                      </m:r>
                      <m:f>
                        <m:fPr>
                          <m:ctrlPr>
                            <a:rPr lang="en-AU" sz="2800" b="0" i="1" smtClean="0">
                              <a:latin typeface="Cambria Math" panose="02040503050406030204" pitchFamily="18" charset="0"/>
                            </a:rPr>
                          </m:ctrlPr>
                        </m:fPr>
                        <m:num>
                          <m:sSup>
                            <m:sSupPr>
                              <m:ctrlPr>
                                <a:rPr lang="en-AU" sz="2800" b="0" i="1" smtClean="0">
                                  <a:latin typeface="Cambria Math" panose="02040503050406030204" pitchFamily="18" charset="0"/>
                                </a:rPr>
                              </m:ctrlPr>
                            </m:sSupPr>
                            <m:e>
                              <m:r>
                                <a:rPr lang="en-AU" sz="2800" b="0" i="1" smtClean="0">
                                  <a:latin typeface="Cambria Math" panose="02040503050406030204" pitchFamily="18" charset="0"/>
                                </a:rPr>
                                <m:t>𝑣</m:t>
                              </m:r>
                            </m:e>
                            <m:sup>
                              <m:r>
                                <a:rPr lang="en-AU" sz="2800" b="0" i="1" smtClean="0">
                                  <a:latin typeface="Cambria Math" panose="02040503050406030204" pitchFamily="18" charset="0"/>
                                </a:rPr>
                                <m:t>2</m:t>
                              </m:r>
                            </m:sup>
                          </m:sSup>
                        </m:num>
                        <m:den>
                          <m:r>
                            <a:rPr lang="en-AU" sz="2800" b="0" i="1" smtClean="0">
                              <a:latin typeface="Cambria Math" panose="02040503050406030204" pitchFamily="18" charset="0"/>
                            </a:rPr>
                            <m:t>𝑟</m:t>
                          </m:r>
                        </m:den>
                      </m:f>
                      <m:r>
                        <a:rPr lang="en-AU" sz="2800" b="0" i="1" smtClean="0">
                          <a:latin typeface="Cambria Math" panose="02040503050406030204" pitchFamily="18" charset="0"/>
                        </a:rPr>
                        <m:t>  →   </m:t>
                      </m:r>
                      <m:r>
                        <a:rPr lang="en-AU" sz="2800" b="0" i="1" smtClean="0">
                          <a:latin typeface="Cambria Math" panose="02040503050406030204" pitchFamily="18" charset="0"/>
                        </a:rPr>
                        <m:t>𝑣</m:t>
                      </m:r>
                      <m:r>
                        <a:rPr lang="en-AU" sz="2800" b="0" i="1" smtClean="0">
                          <a:latin typeface="Cambria Math" panose="02040503050406030204" pitchFamily="18" charset="0"/>
                        </a:rPr>
                        <m:t>=</m:t>
                      </m:r>
                      <m:rad>
                        <m:radPr>
                          <m:degHide m:val="on"/>
                          <m:ctrlPr>
                            <a:rPr lang="en-AU" sz="2800" b="0" i="1" smtClean="0">
                              <a:latin typeface="Cambria Math" panose="02040503050406030204" pitchFamily="18" charset="0"/>
                            </a:rPr>
                          </m:ctrlPr>
                        </m:radPr>
                        <m:deg/>
                        <m:e>
                          <m:r>
                            <a:rPr lang="en-AU" sz="2800" b="0" i="1" smtClean="0">
                              <a:latin typeface="Cambria Math" panose="02040503050406030204" pitchFamily="18" charset="0"/>
                            </a:rPr>
                            <m:t>𝑔𝑟</m:t>
                          </m:r>
                        </m:e>
                      </m:rad>
                      <m:r>
                        <a:rPr lang="en-AU" sz="2800" b="0" i="1" smtClean="0">
                          <a:latin typeface="Cambria Math" panose="02040503050406030204" pitchFamily="18" charset="0"/>
                        </a:rPr>
                        <m:t>=</m:t>
                      </m:r>
                      <m:r>
                        <a:rPr lang="en-AU" sz="2800" b="0" i="1" smtClean="0">
                          <a:latin typeface="Cambria Math" panose="02040503050406030204" pitchFamily="18" charset="0"/>
                        </a:rPr>
                        <m:t>7000</m:t>
                      </m:r>
                      <m:r>
                        <a:rPr lang="en-AU" sz="2800" b="0" i="1" smtClean="0">
                          <a:latin typeface="Cambria Math" panose="02040503050406030204" pitchFamily="18" charset="0"/>
                        </a:rPr>
                        <m:t> </m:t>
                      </m:r>
                      <m:r>
                        <m:rPr>
                          <m:nor/>
                        </m:rPr>
                        <a:rPr lang="en-AU" sz="2800" b="0" i="0" smtClean="0">
                          <a:latin typeface="Cambria Math" panose="02040503050406030204" pitchFamily="18" charset="0"/>
                        </a:rPr>
                        <m:t>m</m:t>
                      </m:r>
                      <m:r>
                        <m:rPr>
                          <m:nor/>
                        </m:rPr>
                        <a:rPr lang="en-AU" sz="2800" b="0" i="0" smtClean="0">
                          <a:latin typeface="Cambria Math" panose="02040503050406030204" pitchFamily="18" charset="0"/>
                        </a:rPr>
                        <m:t> </m:t>
                      </m:r>
                      <m:sSup>
                        <m:sSupPr>
                          <m:ctrlPr>
                            <a:rPr lang="en-AU" sz="2800" b="0" i="1" smtClean="0">
                              <a:latin typeface="Cambria Math" panose="02040503050406030204" pitchFamily="18" charset="0"/>
                            </a:rPr>
                          </m:ctrlPr>
                        </m:sSupPr>
                        <m:e>
                          <m:r>
                            <m:rPr>
                              <m:nor/>
                            </m:rPr>
                            <a:rPr lang="en-AU" sz="2800" b="0" i="0" smtClean="0">
                              <a:latin typeface="Cambria Math" panose="02040503050406030204" pitchFamily="18" charset="0"/>
                            </a:rPr>
                            <m:t>s</m:t>
                          </m:r>
                        </m:e>
                        <m:sup>
                          <m:r>
                            <a:rPr lang="en-AU" sz="2800" b="0" i="1" smtClean="0">
                              <a:latin typeface="Cambria Math" panose="02040503050406030204" pitchFamily="18" charset="0"/>
                            </a:rPr>
                            <m:t>−1</m:t>
                          </m:r>
                        </m:sup>
                      </m:sSup>
                    </m:oMath>
                  </m:oMathPara>
                </a14:m>
                <a:endParaRPr lang="en-AU" sz="2800" dirty="0"/>
              </a:p>
              <a:p>
                <a:pPr lvl="1"/>
                <a:endParaRPr lang="en-AU" sz="2800" dirty="0"/>
              </a:p>
              <a:p>
                <a:pPr lvl="1"/>
                <a14:m>
                  <m:oMathPara xmlns:m="http://schemas.openxmlformats.org/officeDocument/2006/math">
                    <m:oMathParaPr>
                      <m:jc m:val="left"/>
                    </m:oMathParaPr>
                    <m:oMath xmlns:m="http://schemas.openxmlformats.org/officeDocument/2006/math">
                      <m:r>
                        <a:rPr lang="en-AU" sz="2800" b="0" i="1" smtClean="0">
                          <a:latin typeface="Cambria Math" panose="02040503050406030204" pitchFamily="18" charset="0"/>
                        </a:rPr>
                        <m:t>𝑣</m:t>
                      </m:r>
                      <m:r>
                        <a:rPr lang="en-AU" sz="2800" b="0" i="1" smtClean="0">
                          <a:latin typeface="Cambria Math" panose="02040503050406030204" pitchFamily="18" charset="0"/>
                        </a:rPr>
                        <m:t>=</m:t>
                      </m:r>
                      <m:f>
                        <m:fPr>
                          <m:ctrlPr>
                            <a:rPr lang="en-AU" sz="2800" b="0" i="1" smtClean="0">
                              <a:latin typeface="Cambria Math" panose="02040503050406030204" pitchFamily="18" charset="0"/>
                            </a:rPr>
                          </m:ctrlPr>
                        </m:fPr>
                        <m:num>
                          <m:r>
                            <a:rPr lang="en-AU" sz="2800" b="0" i="1" smtClean="0">
                              <a:latin typeface="Cambria Math" panose="02040503050406030204" pitchFamily="18" charset="0"/>
                            </a:rPr>
                            <m:t>2</m:t>
                          </m:r>
                          <m:r>
                            <a:rPr lang="en-AU" sz="2800" b="0" i="1" smtClean="0">
                              <a:latin typeface="Cambria Math" panose="02040503050406030204" pitchFamily="18" charset="0"/>
                            </a:rPr>
                            <m:t>𝜋</m:t>
                          </m:r>
                          <m:r>
                            <a:rPr lang="en-AU" sz="2800" b="0" i="1" smtClean="0">
                              <a:latin typeface="Cambria Math" panose="02040503050406030204" pitchFamily="18" charset="0"/>
                            </a:rPr>
                            <m:t>𝑟</m:t>
                          </m:r>
                        </m:num>
                        <m:den>
                          <m:r>
                            <a:rPr lang="en-AU" sz="2800" b="0" i="1" smtClean="0">
                              <a:latin typeface="Cambria Math" panose="02040503050406030204" pitchFamily="18" charset="0"/>
                            </a:rPr>
                            <m:t>𝑇</m:t>
                          </m:r>
                        </m:den>
                      </m:f>
                      <m:r>
                        <a:rPr lang="en-AU" sz="2800" b="0" i="1" smtClean="0">
                          <a:latin typeface="Cambria Math" panose="02040503050406030204" pitchFamily="18" charset="0"/>
                        </a:rPr>
                        <m:t>  →   </m:t>
                      </m:r>
                      <m:r>
                        <a:rPr lang="en-AU" sz="2800" b="0" i="1" smtClean="0">
                          <a:latin typeface="Cambria Math" panose="02040503050406030204" pitchFamily="18" charset="0"/>
                        </a:rPr>
                        <m:t>𝑇</m:t>
                      </m:r>
                      <m:r>
                        <a:rPr lang="en-AU" sz="2800" b="0" i="1" smtClean="0">
                          <a:latin typeface="Cambria Math" panose="02040503050406030204" pitchFamily="18" charset="0"/>
                        </a:rPr>
                        <m:t>=</m:t>
                      </m:r>
                      <m:f>
                        <m:fPr>
                          <m:ctrlPr>
                            <a:rPr lang="en-AU" sz="2800" b="0" i="1" smtClean="0">
                              <a:latin typeface="Cambria Math" panose="02040503050406030204" pitchFamily="18" charset="0"/>
                            </a:rPr>
                          </m:ctrlPr>
                        </m:fPr>
                        <m:num>
                          <m:r>
                            <a:rPr lang="en-AU" sz="2800" b="0" i="1" smtClean="0">
                              <a:latin typeface="Cambria Math" panose="02040503050406030204" pitchFamily="18" charset="0"/>
                            </a:rPr>
                            <m:t>2</m:t>
                          </m:r>
                          <m:r>
                            <a:rPr lang="en-AU" sz="2800" b="0" i="1" smtClean="0">
                              <a:latin typeface="Cambria Math" panose="02040503050406030204" pitchFamily="18" charset="0"/>
                            </a:rPr>
                            <m:t>𝜋</m:t>
                          </m:r>
                          <m:r>
                            <a:rPr lang="en-AU" sz="2800" b="0" i="1" smtClean="0">
                              <a:latin typeface="Cambria Math" panose="02040503050406030204" pitchFamily="18" charset="0"/>
                            </a:rPr>
                            <m:t>𝑟</m:t>
                          </m:r>
                        </m:num>
                        <m:den>
                          <m:r>
                            <a:rPr lang="en-AU" sz="2800" b="0" i="1" smtClean="0">
                              <a:latin typeface="Cambria Math" panose="02040503050406030204" pitchFamily="18" charset="0"/>
                            </a:rPr>
                            <m:t>𝑣</m:t>
                          </m:r>
                        </m:den>
                      </m:f>
                      <m:r>
                        <a:rPr lang="en-AU" sz="2800" b="0" i="1" smtClean="0">
                          <a:latin typeface="Cambria Math" panose="02040503050406030204" pitchFamily="18" charset="0"/>
                        </a:rPr>
                        <m:t>=</m:t>
                      </m:r>
                      <m:r>
                        <a:rPr lang="en-AU" sz="2800" b="0" i="1" smtClean="0">
                          <a:latin typeface="Cambria Math" panose="02040503050406030204" pitchFamily="18" charset="0"/>
                        </a:rPr>
                        <m:t>4488</m:t>
                      </m:r>
                      <m:r>
                        <a:rPr lang="en-AU" sz="2800" b="0" i="1" smtClean="0">
                          <a:latin typeface="Cambria Math" panose="02040503050406030204" pitchFamily="18" charset="0"/>
                        </a:rPr>
                        <m:t>.0 </m:t>
                      </m:r>
                      <m:r>
                        <m:rPr>
                          <m:nor/>
                        </m:rPr>
                        <a:rPr lang="en-AU" sz="2800" b="0" i="0" smtClean="0">
                          <a:latin typeface="Cambria Math" panose="02040503050406030204" pitchFamily="18" charset="0"/>
                        </a:rPr>
                        <m:t>s</m:t>
                      </m:r>
                    </m:oMath>
                  </m:oMathPara>
                </a14:m>
                <a:endParaRPr lang="en-AU" sz="2800" b="0" dirty="0"/>
              </a:p>
              <a:p>
                <a:pPr lvl="1"/>
                <a:endParaRPr lang="en-AU" sz="2800" dirty="0"/>
              </a:p>
              <a:p>
                <a:pPr lvl="1"/>
                <a14:m>
                  <m:oMathPara xmlns:m="http://schemas.openxmlformats.org/officeDocument/2006/math">
                    <m:oMathParaPr>
                      <m:jc m:val="left"/>
                    </m:oMathParaPr>
                    <m:oMath xmlns:m="http://schemas.openxmlformats.org/officeDocument/2006/math">
                      <m:r>
                        <a:rPr lang="en-AU" sz="2800" b="0" i="1" smtClean="0">
                          <a:latin typeface="Cambria Math" panose="02040503050406030204" pitchFamily="18" charset="0"/>
                        </a:rPr>
                        <m:t>𝑓</m:t>
                      </m:r>
                      <m:r>
                        <a:rPr lang="en-AU" sz="2800" b="0" i="1" smtClean="0">
                          <a:latin typeface="Cambria Math" panose="02040503050406030204" pitchFamily="18" charset="0"/>
                        </a:rPr>
                        <m:t>=</m:t>
                      </m:r>
                      <m:f>
                        <m:fPr>
                          <m:ctrlPr>
                            <a:rPr lang="en-AU" sz="2800" b="0" i="1" smtClean="0">
                              <a:latin typeface="Cambria Math" panose="02040503050406030204" pitchFamily="18" charset="0"/>
                            </a:rPr>
                          </m:ctrlPr>
                        </m:fPr>
                        <m:num>
                          <m:r>
                            <a:rPr lang="en-AU" sz="2800" b="0" i="1" smtClean="0">
                              <a:latin typeface="Cambria Math" panose="02040503050406030204" pitchFamily="18" charset="0"/>
                            </a:rPr>
                            <m:t>1</m:t>
                          </m:r>
                        </m:num>
                        <m:den>
                          <m:r>
                            <a:rPr lang="en-AU" sz="2800" b="0" i="1" smtClean="0">
                              <a:latin typeface="Cambria Math" panose="02040503050406030204" pitchFamily="18" charset="0"/>
                            </a:rPr>
                            <m:t>𝑇</m:t>
                          </m:r>
                        </m:den>
                      </m:f>
                      <m:r>
                        <a:rPr lang="en-AU" sz="2800" b="0" i="1" smtClean="0">
                          <a:latin typeface="Cambria Math" panose="02040503050406030204" pitchFamily="18" charset="0"/>
                        </a:rPr>
                        <m:t>=</m:t>
                      </m:r>
                      <m:r>
                        <a:rPr lang="en-AU" sz="2800" b="0" i="1" smtClean="0">
                          <a:latin typeface="Cambria Math" panose="02040503050406030204" pitchFamily="18" charset="0"/>
                        </a:rPr>
                        <m:t>2</m:t>
                      </m:r>
                      <m:r>
                        <a:rPr lang="en-AU" sz="2800" b="0" i="1" smtClean="0">
                          <a:latin typeface="Cambria Math" panose="02040503050406030204" pitchFamily="18" charset="0"/>
                        </a:rPr>
                        <m:t>.</m:t>
                      </m:r>
                      <m:r>
                        <a:rPr lang="en-AU" sz="2800" b="0" i="1" smtClean="0">
                          <a:latin typeface="Cambria Math" panose="02040503050406030204" pitchFamily="18" charset="0"/>
                        </a:rPr>
                        <m:t>2282</m:t>
                      </m:r>
                      <m:r>
                        <a:rPr lang="en-AU" sz="2800" b="0" i="1" smtClean="0">
                          <a:latin typeface="Cambria Math" panose="02040503050406030204" pitchFamily="18" charset="0"/>
                        </a:rPr>
                        <m:t>×</m:t>
                      </m:r>
                      <m:sSup>
                        <m:sSupPr>
                          <m:ctrlPr>
                            <a:rPr lang="en-AU" sz="2800" b="0" i="1" smtClean="0">
                              <a:latin typeface="Cambria Math" panose="02040503050406030204" pitchFamily="18" charset="0"/>
                            </a:rPr>
                          </m:ctrlPr>
                        </m:sSupPr>
                        <m:e>
                          <m:r>
                            <a:rPr lang="en-AU" sz="2800" b="0" i="1" smtClean="0">
                              <a:latin typeface="Cambria Math" panose="02040503050406030204" pitchFamily="18" charset="0"/>
                            </a:rPr>
                            <m:t>10</m:t>
                          </m:r>
                        </m:e>
                        <m:sup>
                          <m:r>
                            <a:rPr lang="en-AU" sz="2800" b="0" i="1" smtClean="0">
                              <a:latin typeface="Cambria Math" panose="02040503050406030204" pitchFamily="18" charset="0"/>
                            </a:rPr>
                            <m:t>−4</m:t>
                          </m:r>
                        </m:sup>
                      </m:sSup>
                      <m:r>
                        <a:rPr lang="en-AU" sz="2800" b="0" i="1" smtClean="0">
                          <a:latin typeface="Cambria Math" panose="02040503050406030204" pitchFamily="18" charset="0"/>
                        </a:rPr>
                        <m:t> </m:t>
                      </m:r>
                      <m:r>
                        <m:rPr>
                          <m:nor/>
                        </m:rPr>
                        <a:rPr lang="en-AU" sz="2800" b="0" i="0" smtClean="0">
                          <a:latin typeface="Cambria Math" panose="02040503050406030204" pitchFamily="18" charset="0"/>
                        </a:rPr>
                        <m:t>Hz</m:t>
                      </m:r>
                      <m:r>
                        <a:rPr lang="en-AU" sz="2800" b="0" i="1" smtClean="0">
                          <a:latin typeface="Cambria Math" panose="02040503050406030204" pitchFamily="18" charset="0"/>
                        </a:rPr>
                        <m:t>=0.</m:t>
                      </m:r>
                      <m:r>
                        <a:rPr lang="en-AU" sz="2800" b="0" i="1" smtClean="0">
                          <a:latin typeface="Cambria Math" panose="02040503050406030204" pitchFamily="18" charset="0"/>
                        </a:rPr>
                        <m:t>802</m:t>
                      </m:r>
                      <m:r>
                        <a:rPr lang="en-AU" sz="2800" b="0" i="1" smtClean="0">
                          <a:latin typeface="Cambria Math" panose="02040503050406030204" pitchFamily="18" charset="0"/>
                        </a:rPr>
                        <m:t> </m:t>
                      </m:r>
                      <m:r>
                        <m:rPr>
                          <m:nor/>
                        </m:rPr>
                        <a:rPr lang="en-AU" sz="2800" b="0" i="0" smtClean="0">
                          <a:latin typeface="Cambria Math" panose="02040503050406030204" pitchFamily="18" charset="0"/>
                        </a:rPr>
                        <m:t>rotations</m:t>
                      </m:r>
                      <m:r>
                        <m:rPr>
                          <m:nor/>
                        </m:rPr>
                        <a:rPr lang="en-AU" sz="2800" b="0" i="0" smtClean="0">
                          <a:latin typeface="Cambria Math" panose="02040503050406030204" pitchFamily="18" charset="0"/>
                        </a:rPr>
                        <m:t> </m:t>
                      </m:r>
                      <m:r>
                        <m:rPr>
                          <m:nor/>
                        </m:rPr>
                        <a:rPr lang="en-AU" sz="2800" b="0" i="0" smtClean="0">
                          <a:latin typeface="Cambria Math" panose="02040503050406030204" pitchFamily="18" charset="0"/>
                        </a:rPr>
                        <m:t>per</m:t>
                      </m:r>
                      <m:r>
                        <m:rPr>
                          <m:nor/>
                        </m:rPr>
                        <a:rPr lang="en-AU" sz="2800" b="0" i="0" smtClean="0">
                          <a:latin typeface="Cambria Math" panose="02040503050406030204" pitchFamily="18" charset="0"/>
                        </a:rPr>
                        <m:t> </m:t>
                      </m:r>
                      <m:r>
                        <m:rPr>
                          <m:nor/>
                        </m:rPr>
                        <a:rPr lang="en-AU" sz="2800" b="0" i="0" smtClean="0">
                          <a:latin typeface="Cambria Math" panose="02040503050406030204" pitchFamily="18" charset="0"/>
                        </a:rPr>
                        <m:t>hour</m:t>
                      </m:r>
                    </m:oMath>
                  </m:oMathPara>
                </a14:m>
                <a:endParaRPr lang="en-AU" sz="2800" dirty="0"/>
              </a:p>
            </p:txBody>
          </p:sp>
        </mc:Choice>
        <mc:Fallback>
          <p:sp>
            <p:nvSpPr>
              <p:cNvPr id="3" name="TextBox 2">
                <a:extLst>
                  <a:ext uri="{FF2B5EF4-FFF2-40B4-BE49-F238E27FC236}">
                    <a16:creationId xmlns:a16="http://schemas.microsoft.com/office/drawing/2014/main" id="{A0094C3D-61B1-2EC6-783A-0929582ACB6A}"/>
                  </a:ext>
                </a:extLst>
              </p:cNvPr>
              <p:cNvSpPr txBox="1">
                <a:spLocks noRot="1" noChangeAspect="1" noMove="1" noResize="1" noEditPoints="1" noAdjustHandles="1" noChangeArrowheads="1" noChangeShapeType="1" noTextEdit="1"/>
              </p:cNvSpPr>
              <p:nvPr/>
            </p:nvSpPr>
            <p:spPr>
              <a:xfrm>
                <a:off x="-2" y="584775"/>
                <a:ext cx="11684002" cy="6448368"/>
              </a:xfrm>
              <a:prstGeom prst="rect">
                <a:avLst/>
              </a:prstGeom>
              <a:blipFill>
                <a:blip r:embed="rId3"/>
                <a:stretch>
                  <a:fillRect l="-1043" t="-945" r="-1252"/>
                </a:stretch>
              </a:blipFill>
            </p:spPr>
            <p:txBody>
              <a:bodyPr/>
              <a:lstStyle/>
              <a:p>
                <a:r>
                  <a:rPr lang="en-AU">
                    <a:noFill/>
                  </a:rPr>
                  <a:t> </a:t>
                </a:r>
              </a:p>
            </p:txBody>
          </p:sp>
        </mc:Fallback>
      </mc:AlternateContent>
      <p:pic>
        <p:nvPicPr>
          <p:cNvPr id="1026" name="Picture 2">
            <a:extLst>
              <a:ext uri="{FF2B5EF4-FFF2-40B4-BE49-F238E27FC236}">
                <a16:creationId xmlns:a16="http://schemas.microsoft.com/office/drawing/2014/main" id="{5B9FAB36-2319-B88C-3DC2-D681FFCF5C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8121" y="3475932"/>
            <a:ext cx="4826836" cy="2137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727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281803"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Example #4</a:t>
            </a:r>
          </a:p>
        </p:txBody>
      </p:sp>
      <p:sp>
        <p:nvSpPr>
          <p:cNvPr id="3" name="TextBox 2">
            <a:extLst>
              <a:ext uri="{FF2B5EF4-FFF2-40B4-BE49-F238E27FC236}">
                <a16:creationId xmlns:a16="http://schemas.microsoft.com/office/drawing/2014/main" id="{A0094C3D-61B1-2EC6-783A-0929582ACB6A}"/>
              </a:ext>
            </a:extLst>
          </p:cNvPr>
          <p:cNvSpPr txBox="1"/>
          <p:nvPr/>
        </p:nvSpPr>
        <p:spPr>
          <a:xfrm>
            <a:off x="-2" y="584775"/>
            <a:ext cx="10254345" cy="6124754"/>
          </a:xfrm>
          <a:prstGeom prst="rect">
            <a:avLst/>
          </a:prstGeom>
          <a:noFill/>
        </p:spPr>
        <p:txBody>
          <a:bodyPr wrap="square" rtlCol="0">
            <a:spAutoFit/>
          </a:bodyPr>
          <a:lstStyle/>
          <a:p>
            <a:r>
              <a:rPr lang="en-AU" sz="2800" dirty="0"/>
              <a:t>An aircraft is flying horizontally with a constant speed of 600 km h</a:t>
            </a:r>
            <a:r>
              <a:rPr lang="en-AU" sz="2800" baseline="30000" dirty="0"/>
              <a:t>-1</a:t>
            </a:r>
            <a:r>
              <a:rPr lang="en-AU" sz="2800" dirty="0"/>
              <a:t> at an altitude of 5000 m. The upward (lift) force provided by the wings that is necessary to keep the aircraft in level flight is 9.80 × 10</a:t>
            </a:r>
            <a:r>
              <a:rPr lang="en-AU" sz="2800" baseline="30000" dirty="0"/>
              <a:t>4</a:t>
            </a:r>
            <a:r>
              <a:rPr lang="en-AU" sz="2800" dirty="0"/>
              <a:t> N.</a:t>
            </a:r>
          </a:p>
          <a:p>
            <a:pPr marL="514350" indent="-514350">
              <a:buFont typeface="+mj-lt"/>
              <a:buAutoNum type="alphaLcParenR"/>
            </a:pPr>
            <a:r>
              <a:rPr lang="en-AU" sz="2800" dirty="0"/>
              <a:t>Show that the mass of the aircraft must be 1.00 × 10</a:t>
            </a:r>
            <a:r>
              <a:rPr lang="en-AU" sz="2800" baseline="30000" dirty="0"/>
              <a:t>4</a:t>
            </a:r>
            <a:r>
              <a:rPr lang="en-AU" sz="2800" dirty="0"/>
              <a:t> kg.</a:t>
            </a:r>
          </a:p>
          <a:p>
            <a:endParaRPr lang="en-AU" sz="2800" dirty="0"/>
          </a:p>
          <a:p>
            <a:r>
              <a:rPr lang="en-AU" sz="2800" dirty="0"/>
              <a:t>The pilot begins a turn by tilting the aircraft so that its wings are at 15.0° to the horizontal as shown. Assume that the airspeed does not change, and that the size and angle to the wing of the lift force remain constant.</a:t>
            </a:r>
          </a:p>
          <a:p>
            <a:pPr marL="514350" indent="-514350">
              <a:buFont typeface="+mj-lt"/>
              <a:buAutoNum type="alphaLcParenR" startAt="2"/>
            </a:pPr>
            <a:r>
              <a:rPr lang="en-AU" sz="2800" dirty="0"/>
              <a:t>Draw a free body diagram, </a:t>
            </a:r>
            <a:br>
              <a:rPr lang="en-AU" sz="2800" dirty="0"/>
            </a:br>
            <a:r>
              <a:rPr lang="en-AU" sz="2800" dirty="0"/>
              <a:t>labelling the forces acting on </a:t>
            </a:r>
            <a:br>
              <a:rPr lang="en-AU" sz="2800" dirty="0"/>
            </a:br>
            <a:r>
              <a:rPr lang="en-AU" sz="2800" dirty="0"/>
              <a:t>the aircraft. Ignore drag </a:t>
            </a:r>
            <a:br>
              <a:rPr lang="en-AU" sz="2800" dirty="0"/>
            </a:br>
            <a:r>
              <a:rPr lang="en-AU" sz="2800" dirty="0"/>
              <a:t>(friction) and thrust forces </a:t>
            </a:r>
            <a:br>
              <a:rPr lang="en-AU" sz="2800" dirty="0"/>
            </a:br>
            <a:r>
              <a:rPr lang="en-AU" sz="2800" dirty="0"/>
              <a:t>directed into and out of the page.</a:t>
            </a:r>
          </a:p>
        </p:txBody>
      </p:sp>
      <p:pic>
        <p:nvPicPr>
          <p:cNvPr id="8" name="Content Placeholder 3">
            <a:extLst>
              <a:ext uri="{FF2B5EF4-FFF2-40B4-BE49-F238E27FC236}">
                <a16:creationId xmlns:a16="http://schemas.microsoft.com/office/drawing/2014/main" id="{7ACF8628-EA97-20A2-376E-165A32330143}"/>
              </a:ext>
            </a:extLst>
          </p:cNvPr>
          <p:cNvPicPr>
            <a:picLocks noChangeAspect="1"/>
          </p:cNvPicPr>
          <p:nvPr/>
        </p:nvPicPr>
        <p:blipFill rotWithShape="1">
          <a:blip r:embed="rId3">
            <a:extLst>
              <a:ext uri="{28A0092B-C50C-407E-A947-70E740481C1C}">
                <a14:useLocalDpi xmlns:a14="http://schemas.microsoft.com/office/drawing/2010/main" val="0"/>
              </a:ext>
            </a:extLst>
          </a:blip>
          <a:srcRect l="9476" t="63062" r="10585" b="12396"/>
          <a:stretch/>
        </p:blipFill>
        <p:spPr>
          <a:xfrm>
            <a:off x="5450114" y="4197695"/>
            <a:ext cx="6741886" cy="2028935"/>
          </a:xfrm>
          <a:prstGeom prst="rect">
            <a:avLst/>
          </a:prstGeom>
        </p:spPr>
      </p:pic>
    </p:spTree>
    <p:extLst>
      <p:ext uri="{BB962C8B-B14F-4D97-AF65-F5344CB8AC3E}">
        <p14:creationId xmlns:p14="http://schemas.microsoft.com/office/powerpoint/2010/main" val="3513091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281803"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Example #4</a:t>
            </a:r>
          </a:p>
        </p:txBody>
      </p:sp>
      <p:sp>
        <p:nvSpPr>
          <p:cNvPr id="3" name="TextBox 2">
            <a:extLst>
              <a:ext uri="{FF2B5EF4-FFF2-40B4-BE49-F238E27FC236}">
                <a16:creationId xmlns:a16="http://schemas.microsoft.com/office/drawing/2014/main" id="{A0094C3D-61B1-2EC6-783A-0929582ACB6A}"/>
              </a:ext>
            </a:extLst>
          </p:cNvPr>
          <p:cNvSpPr txBox="1"/>
          <p:nvPr/>
        </p:nvSpPr>
        <p:spPr>
          <a:xfrm>
            <a:off x="-2" y="584775"/>
            <a:ext cx="10254345" cy="6124754"/>
          </a:xfrm>
          <a:prstGeom prst="rect">
            <a:avLst/>
          </a:prstGeom>
          <a:noFill/>
        </p:spPr>
        <p:txBody>
          <a:bodyPr wrap="square" rtlCol="0">
            <a:spAutoFit/>
          </a:bodyPr>
          <a:lstStyle/>
          <a:p>
            <a:r>
              <a:rPr lang="en-AU" sz="2800" dirty="0"/>
              <a:t>An aircraft is flying horizontally with a constant speed of 600 km h</a:t>
            </a:r>
            <a:r>
              <a:rPr lang="en-AU" sz="2800" baseline="30000" dirty="0"/>
              <a:t>-1</a:t>
            </a:r>
            <a:r>
              <a:rPr lang="en-AU" sz="2800" dirty="0"/>
              <a:t> at an altitude of 5000 m. The upward (lift) force provided by the wings that is necessary to keep the aircraft in level flight is 9.80 × 10</a:t>
            </a:r>
            <a:r>
              <a:rPr lang="en-AU" sz="2800" baseline="30000" dirty="0"/>
              <a:t>4</a:t>
            </a:r>
            <a:r>
              <a:rPr lang="en-AU" sz="2800" dirty="0"/>
              <a:t> N.</a:t>
            </a:r>
          </a:p>
          <a:p>
            <a:r>
              <a:rPr lang="en-AU" sz="2800" dirty="0"/>
              <a:t>The mass of the aircraft is 1.00 × 10</a:t>
            </a:r>
            <a:r>
              <a:rPr lang="en-AU" sz="2800" baseline="30000" dirty="0"/>
              <a:t>4</a:t>
            </a:r>
            <a:r>
              <a:rPr lang="en-AU" sz="2800" dirty="0"/>
              <a:t> kg.</a:t>
            </a:r>
          </a:p>
          <a:p>
            <a:r>
              <a:rPr lang="en-AU" sz="2800" dirty="0"/>
              <a:t>The pilot begins a turn by tilting the aircraft so that its wings are at 15.0° to the horizontal as shown. Assume that the airspeed does not change, and that the size and angle to the wing of the lift force remain constant.</a:t>
            </a:r>
          </a:p>
          <a:p>
            <a:endParaRPr lang="en-AU" sz="2800" dirty="0"/>
          </a:p>
          <a:p>
            <a:pPr marL="514350" indent="-514350">
              <a:buFont typeface="+mj-lt"/>
              <a:buAutoNum type="alphaLcParenR" startAt="3"/>
            </a:pPr>
            <a:r>
              <a:rPr lang="en-AU" sz="2800" dirty="0"/>
              <a:t>Calculate the horizontal radius</a:t>
            </a:r>
            <a:br>
              <a:rPr lang="en-AU" sz="2800" dirty="0"/>
            </a:br>
            <a:r>
              <a:rPr lang="en-AU" sz="2800" dirty="0"/>
              <a:t> of the aircraft’s turn.</a:t>
            </a:r>
          </a:p>
          <a:p>
            <a:pPr marL="514350" indent="-514350">
              <a:buFont typeface="+mj-lt"/>
              <a:buAutoNum type="alphaLcParenR" startAt="3"/>
            </a:pPr>
            <a:r>
              <a:rPr lang="en-AU" sz="2800" dirty="0"/>
              <a:t>Without using any calculations, </a:t>
            </a:r>
            <a:br>
              <a:rPr lang="en-AU" sz="2800" dirty="0"/>
            </a:br>
            <a:r>
              <a:rPr lang="en-AU" sz="2800" dirty="0"/>
              <a:t>describe any effects this turn </a:t>
            </a:r>
            <a:br>
              <a:rPr lang="en-AU" sz="2800" dirty="0"/>
            </a:br>
            <a:r>
              <a:rPr lang="en-AU" sz="2800" dirty="0"/>
              <a:t>will have on the altitude of the aircraft.</a:t>
            </a:r>
          </a:p>
        </p:txBody>
      </p:sp>
      <p:pic>
        <p:nvPicPr>
          <p:cNvPr id="2" name="Content Placeholder 3">
            <a:extLst>
              <a:ext uri="{FF2B5EF4-FFF2-40B4-BE49-F238E27FC236}">
                <a16:creationId xmlns:a16="http://schemas.microsoft.com/office/drawing/2014/main" id="{CB0415DF-53CB-B02C-07BD-A011369A84A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9476" t="63062" r="10585" b="12396"/>
          <a:stretch/>
        </p:blipFill>
        <p:spPr>
          <a:xfrm>
            <a:off x="5450114" y="4197695"/>
            <a:ext cx="6741886" cy="2028935"/>
          </a:xfrm>
        </p:spPr>
      </p:pic>
    </p:spTree>
    <p:extLst>
      <p:ext uri="{BB962C8B-B14F-4D97-AF65-F5344CB8AC3E}">
        <p14:creationId xmlns:p14="http://schemas.microsoft.com/office/powerpoint/2010/main" val="1703604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35200"/>
            <a:ext cx="9144000" cy="2387600"/>
          </a:xfrm>
          <a:ln w="38100">
            <a:solidFill>
              <a:schemeClr val="accent4"/>
            </a:solidFill>
          </a:ln>
        </p:spPr>
        <p:txBody>
          <a:bodyPr anchor="ctr"/>
          <a:lstStyle/>
          <a:p>
            <a:r>
              <a:rPr lang="en-AU" dirty="0"/>
              <a:t>Horizontal Circular Motion: Banked Turns</a:t>
            </a:r>
          </a:p>
        </p:txBody>
      </p:sp>
    </p:spTree>
    <p:extLst>
      <p:ext uri="{BB962C8B-B14F-4D97-AF65-F5344CB8AC3E}">
        <p14:creationId xmlns:p14="http://schemas.microsoft.com/office/powerpoint/2010/main" val="3582847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617096"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Banked Turns</a:t>
            </a:r>
          </a:p>
        </p:txBody>
      </p:sp>
      <p:sp>
        <p:nvSpPr>
          <p:cNvPr id="3" name="TextBox 2">
            <a:extLst>
              <a:ext uri="{FF2B5EF4-FFF2-40B4-BE49-F238E27FC236}">
                <a16:creationId xmlns:a16="http://schemas.microsoft.com/office/drawing/2014/main" id="{A0094C3D-61B1-2EC6-783A-0929582ACB6A}"/>
              </a:ext>
            </a:extLst>
          </p:cNvPr>
          <p:cNvSpPr txBox="1"/>
          <p:nvPr/>
        </p:nvSpPr>
        <p:spPr>
          <a:xfrm>
            <a:off x="-2" y="584775"/>
            <a:ext cx="11717644" cy="5262979"/>
          </a:xfrm>
          <a:prstGeom prst="rect">
            <a:avLst/>
          </a:prstGeom>
          <a:noFill/>
        </p:spPr>
        <p:txBody>
          <a:bodyPr wrap="square" rtlCol="0">
            <a:spAutoFit/>
          </a:bodyPr>
          <a:lstStyle/>
          <a:p>
            <a:pPr marL="457200" indent="-457200">
              <a:buFont typeface="Arial" panose="020B0604020202020204" pitchFamily="34" charset="0"/>
              <a:buChar char="•"/>
            </a:pPr>
            <a:r>
              <a:rPr lang="en-AU" sz="2800" dirty="0"/>
              <a:t>When a car makes a turn on a horizontal road, it is relying on the friction between the road and its tyres to provide the required centripetal force.</a:t>
            </a:r>
          </a:p>
          <a:p>
            <a:pPr marL="457200" indent="-457200">
              <a:buFont typeface="Arial" panose="020B0604020202020204" pitchFamily="34" charset="0"/>
              <a:buChar char="•"/>
            </a:pPr>
            <a:r>
              <a:rPr lang="en-AU" sz="2800" dirty="0"/>
              <a:t>However, for some turns – especially those which are likely to be travelled at high speeds where this friction may not be adequate – the road is not horizontal but is inclined.</a:t>
            </a:r>
          </a:p>
          <a:p>
            <a:pPr marL="457200" indent="-457200">
              <a:buFont typeface="Arial" panose="020B0604020202020204" pitchFamily="34" charset="0"/>
              <a:buChar char="•"/>
            </a:pPr>
            <a:r>
              <a:rPr lang="en-AU" sz="2800" dirty="0"/>
              <a:t>As a result of this incline, a component of </a:t>
            </a:r>
            <a:br>
              <a:rPr lang="en-AU" sz="2800" dirty="0"/>
            </a:br>
            <a:r>
              <a:rPr lang="en-AU" sz="2800" dirty="0"/>
              <a:t>the normal force applied to the car is </a:t>
            </a:r>
            <a:br>
              <a:rPr lang="en-AU" sz="2800" dirty="0"/>
            </a:br>
            <a:r>
              <a:rPr lang="en-AU" sz="2800" dirty="0"/>
              <a:t>providing centripetal force (i.e. pushing it </a:t>
            </a:r>
            <a:br>
              <a:rPr lang="en-AU" sz="2800" dirty="0"/>
            </a:br>
            <a:r>
              <a:rPr lang="en-AU" sz="2800" dirty="0"/>
              <a:t>towards the centre of the circle).</a:t>
            </a:r>
          </a:p>
          <a:p>
            <a:pPr marL="457200" indent="-457200">
              <a:buFont typeface="Arial" panose="020B0604020202020204" pitchFamily="34" charset="0"/>
              <a:buChar char="•"/>
            </a:pPr>
            <a:r>
              <a:rPr lang="en-AU" sz="2800" dirty="0"/>
              <a:t>This reduces the car’s reliance on friction </a:t>
            </a:r>
            <a:br>
              <a:rPr lang="en-AU" sz="2800" dirty="0"/>
            </a:br>
            <a:r>
              <a:rPr lang="en-AU" sz="2800" dirty="0"/>
              <a:t>and allows it to travel faster without </a:t>
            </a:r>
            <a:br>
              <a:rPr lang="en-AU" sz="2800" dirty="0"/>
            </a:br>
            <a:r>
              <a:rPr lang="en-AU" sz="2800" dirty="0"/>
              <a:t>losing traction.</a:t>
            </a:r>
          </a:p>
        </p:txBody>
      </p:sp>
      <p:pic>
        <p:nvPicPr>
          <p:cNvPr id="2" name="Picture 2">
            <a:extLst>
              <a:ext uri="{FF2B5EF4-FFF2-40B4-BE49-F238E27FC236}">
                <a16:creationId xmlns:a16="http://schemas.microsoft.com/office/drawing/2014/main" id="{DD34A352-FDBD-8014-6AE8-DA8BBE9118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9380" y="2888535"/>
            <a:ext cx="5292620" cy="3969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345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617096"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Banked Turns</a:t>
            </a:r>
          </a:p>
        </p:txBody>
      </p:sp>
      <p:sp>
        <p:nvSpPr>
          <p:cNvPr id="3" name="TextBox 2">
            <a:extLst>
              <a:ext uri="{FF2B5EF4-FFF2-40B4-BE49-F238E27FC236}">
                <a16:creationId xmlns:a16="http://schemas.microsoft.com/office/drawing/2014/main" id="{A0094C3D-61B1-2EC6-783A-0929582ACB6A}"/>
              </a:ext>
            </a:extLst>
          </p:cNvPr>
          <p:cNvSpPr txBox="1"/>
          <p:nvPr/>
        </p:nvSpPr>
        <p:spPr>
          <a:xfrm>
            <a:off x="-2" y="584775"/>
            <a:ext cx="11717644" cy="3539430"/>
          </a:xfrm>
          <a:prstGeom prst="rect">
            <a:avLst/>
          </a:prstGeom>
          <a:noFill/>
        </p:spPr>
        <p:txBody>
          <a:bodyPr wrap="square" rtlCol="0">
            <a:spAutoFit/>
          </a:bodyPr>
          <a:lstStyle/>
          <a:p>
            <a:pPr marL="457200" indent="-457200">
              <a:buFont typeface="Arial" panose="020B0604020202020204" pitchFamily="34" charset="0"/>
              <a:buChar char="•"/>
            </a:pPr>
            <a:r>
              <a:rPr lang="en-AU" sz="2800" dirty="0"/>
              <a:t>On a horizontal road: </a:t>
            </a:r>
            <a:r>
              <a:rPr lang="en-AU" sz="2800" i="1" dirty="0" err="1"/>
              <a:t>F</a:t>
            </a:r>
            <a:r>
              <a:rPr lang="en-AU" sz="2800" baseline="-25000" dirty="0" err="1"/>
              <a:t>g</a:t>
            </a:r>
            <a:r>
              <a:rPr lang="en-AU" sz="2800" dirty="0"/>
              <a:t> = </a:t>
            </a:r>
            <a:r>
              <a:rPr lang="en-AU" sz="2800" i="1" dirty="0"/>
              <a:t>F</a:t>
            </a:r>
            <a:r>
              <a:rPr lang="en-AU" sz="2800" baseline="-25000" dirty="0"/>
              <a:t>N</a:t>
            </a:r>
            <a:r>
              <a:rPr lang="en-AU" sz="2800" dirty="0"/>
              <a:t> and </a:t>
            </a:r>
            <a:r>
              <a:rPr lang="en-AU" sz="2800" i="1" dirty="0"/>
              <a:t>F</a:t>
            </a:r>
            <a:r>
              <a:rPr lang="en-AU" sz="2800" baseline="-25000" dirty="0"/>
              <a:t>c</a:t>
            </a:r>
            <a:r>
              <a:rPr lang="en-AU" sz="2800" dirty="0"/>
              <a:t> = </a:t>
            </a:r>
            <a:r>
              <a:rPr lang="en-AU" sz="2800" i="1" dirty="0"/>
              <a:t>F</a:t>
            </a:r>
            <a:r>
              <a:rPr lang="en-AU" sz="2800" baseline="-25000" dirty="0"/>
              <a:t>f</a:t>
            </a:r>
            <a:endParaRPr lang="en-AU" sz="2800" dirty="0"/>
          </a:p>
          <a:p>
            <a:pPr marL="457200" indent="-457200">
              <a:buFont typeface="Arial" panose="020B0604020202020204" pitchFamily="34" charset="0"/>
              <a:buChar char="•"/>
            </a:pPr>
            <a:r>
              <a:rPr lang="en-AU" sz="2800" dirty="0"/>
              <a:t>On a banked road:</a:t>
            </a:r>
          </a:p>
          <a:p>
            <a:pPr marL="914400" lvl="1" indent="-457200">
              <a:buFont typeface="Arial" panose="020B0604020202020204" pitchFamily="34" charset="0"/>
              <a:buChar char="•"/>
            </a:pPr>
            <a:r>
              <a:rPr lang="en-AU" sz="2800" dirty="0"/>
              <a:t>Friction is often (but not always!) ignored</a:t>
            </a:r>
          </a:p>
          <a:p>
            <a:pPr marL="914400" lvl="1" indent="-457200">
              <a:buFont typeface="Arial" panose="020B0604020202020204" pitchFamily="34" charset="0"/>
              <a:buChar char="•"/>
            </a:pPr>
            <a:r>
              <a:rPr lang="en-AU" sz="2800" i="1" dirty="0" err="1"/>
              <a:t>F</a:t>
            </a:r>
            <a:r>
              <a:rPr lang="en-AU" sz="2800" baseline="-25000" dirty="0" err="1"/>
              <a:t>g</a:t>
            </a:r>
            <a:r>
              <a:rPr lang="en-AU" sz="2800" dirty="0"/>
              <a:t> = </a:t>
            </a:r>
            <a:r>
              <a:rPr lang="en-AU" sz="2800" i="1" dirty="0" err="1"/>
              <a:t>F</a:t>
            </a:r>
            <a:r>
              <a:rPr lang="en-AU" sz="2800" baseline="-25000" dirty="0" err="1"/>
              <a:t>Nv</a:t>
            </a:r>
            <a:endParaRPr lang="en-AU" sz="2800" baseline="-25000" dirty="0"/>
          </a:p>
          <a:p>
            <a:pPr marL="914400" lvl="1" indent="-457200">
              <a:buFont typeface="Arial" panose="020B0604020202020204" pitchFamily="34" charset="0"/>
              <a:buChar char="•"/>
            </a:pPr>
            <a:r>
              <a:rPr lang="en-AU" sz="2800" i="1" dirty="0"/>
              <a:t>F</a:t>
            </a:r>
            <a:r>
              <a:rPr lang="en-AU" sz="2800" baseline="-25000" dirty="0"/>
              <a:t>c</a:t>
            </a:r>
            <a:r>
              <a:rPr lang="en-AU" sz="2800" dirty="0"/>
              <a:t> = </a:t>
            </a:r>
            <a:r>
              <a:rPr lang="en-AU" sz="2800" i="1" dirty="0" err="1"/>
              <a:t>F</a:t>
            </a:r>
            <a:r>
              <a:rPr lang="en-AU" sz="2800" baseline="-25000" dirty="0" err="1"/>
              <a:t>Nh</a:t>
            </a:r>
            <a:r>
              <a:rPr lang="en-AU" sz="2800" dirty="0"/>
              <a:t>   (or </a:t>
            </a:r>
            <a:r>
              <a:rPr lang="en-AU" sz="2800" i="1" dirty="0"/>
              <a:t>F</a:t>
            </a:r>
            <a:r>
              <a:rPr lang="en-AU" sz="2800" baseline="-25000" dirty="0"/>
              <a:t>c</a:t>
            </a:r>
            <a:r>
              <a:rPr lang="en-AU" sz="2800" dirty="0"/>
              <a:t> = </a:t>
            </a:r>
            <a:r>
              <a:rPr lang="en-AU" sz="2800" i="1" dirty="0" err="1"/>
              <a:t>F</a:t>
            </a:r>
            <a:r>
              <a:rPr lang="en-AU" sz="2800" baseline="-25000" dirty="0" err="1"/>
              <a:t>Nh</a:t>
            </a:r>
            <a:r>
              <a:rPr lang="en-AU" sz="2800" dirty="0"/>
              <a:t> + </a:t>
            </a:r>
            <a:r>
              <a:rPr lang="en-AU" sz="2800" i="1" dirty="0" err="1"/>
              <a:t>F</a:t>
            </a:r>
            <a:r>
              <a:rPr lang="en-AU" sz="2800" baseline="-25000" dirty="0" err="1"/>
              <a:t>fh</a:t>
            </a:r>
            <a:r>
              <a:rPr lang="en-AU" sz="2800" dirty="0"/>
              <a:t>)</a:t>
            </a:r>
            <a:endParaRPr lang="en-AU" sz="2800" baseline="-25000" dirty="0"/>
          </a:p>
          <a:p>
            <a:pPr marL="914400" lvl="1" indent="-457200">
              <a:buFont typeface="Arial" panose="020B0604020202020204" pitchFamily="34" charset="0"/>
              <a:buChar char="•"/>
            </a:pPr>
            <a:r>
              <a:rPr lang="en-AU" sz="2800" dirty="0"/>
              <a:t>The triangle formed by the bank is similar </a:t>
            </a:r>
            <a:br>
              <a:rPr lang="en-AU" sz="2800" dirty="0"/>
            </a:br>
            <a:r>
              <a:rPr lang="en-AU" sz="2800" dirty="0"/>
              <a:t>to the one formed by resolving the normal </a:t>
            </a:r>
            <a:br>
              <a:rPr lang="en-AU" sz="2800" dirty="0"/>
            </a:br>
            <a:r>
              <a:rPr lang="en-AU" sz="2800" dirty="0"/>
              <a:t>force</a:t>
            </a:r>
          </a:p>
        </p:txBody>
      </p:sp>
      <p:pic>
        <p:nvPicPr>
          <p:cNvPr id="6" name="Picture 5">
            <a:extLst>
              <a:ext uri="{FF2B5EF4-FFF2-40B4-BE49-F238E27FC236}">
                <a16:creationId xmlns:a16="http://schemas.microsoft.com/office/drawing/2014/main" id="{5B702D1D-431B-A02D-3E4E-D92D575FC805}"/>
              </a:ext>
            </a:extLst>
          </p:cNvPr>
          <p:cNvPicPr>
            <a:picLocks noChangeAspect="1"/>
          </p:cNvPicPr>
          <p:nvPr/>
        </p:nvPicPr>
        <p:blipFill>
          <a:blip r:embed="rId3"/>
          <a:stretch>
            <a:fillRect/>
          </a:stretch>
        </p:blipFill>
        <p:spPr>
          <a:xfrm>
            <a:off x="8114938" y="16163"/>
            <a:ext cx="3278114" cy="2144064"/>
          </a:xfrm>
          <a:prstGeom prst="rect">
            <a:avLst/>
          </a:prstGeom>
        </p:spPr>
      </p:pic>
      <p:pic>
        <p:nvPicPr>
          <p:cNvPr id="8" name="Picture 7">
            <a:extLst>
              <a:ext uri="{FF2B5EF4-FFF2-40B4-BE49-F238E27FC236}">
                <a16:creationId xmlns:a16="http://schemas.microsoft.com/office/drawing/2014/main" id="{FE3D28EA-37C9-B6F6-0790-E1773B8930E7}"/>
              </a:ext>
            </a:extLst>
          </p:cNvPr>
          <p:cNvPicPr>
            <a:picLocks noChangeAspect="1"/>
          </p:cNvPicPr>
          <p:nvPr/>
        </p:nvPicPr>
        <p:blipFill>
          <a:blip r:embed="rId4"/>
          <a:stretch>
            <a:fillRect/>
          </a:stretch>
        </p:blipFill>
        <p:spPr>
          <a:xfrm>
            <a:off x="7125099" y="2937673"/>
            <a:ext cx="4267953" cy="2034000"/>
          </a:xfrm>
          <a:prstGeom prst="rect">
            <a:avLst/>
          </a:prstGeom>
        </p:spPr>
      </p:pic>
      <p:pic>
        <p:nvPicPr>
          <p:cNvPr id="10" name="Picture 9">
            <a:extLst>
              <a:ext uri="{FF2B5EF4-FFF2-40B4-BE49-F238E27FC236}">
                <a16:creationId xmlns:a16="http://schemas.microsoft.com/office/drawing/2014/main" id="{6F6A93FA-0AE8-27A1-3A32-F14837B5981D}"/>
              </a:ext>
            </a:extLst>
          </p:cNvPr>
          <p:cNvPicPr>
            <a:picLocks noChangeAspect="1"/>
          </p:cNvPicPr>
          <p:nvPr/>
        </p:nvPicPr>
        <p:blipFill>
          <a:blip r:embed="rId5"/>
          <a:stretch>
            <a:fillRect/>
          </a:stretch>
        </p:blipFill>
        <p:spPr>
          <a:xfrm>
            <a:off x="3385095" y="3618050"/>
            <a:ext cx="1937802" cy="3245599"/>
          </a:xfrm>
          <a:prstGeom prst="rect">
            <a:avLst/>
          </a:prstGeom>
        </p:spPr>
      </p:pic>
    </p:spTree>
    <p:extLst>
      <p:ext uri="{BB962C8B-B14F-4D97-AF65-F5344CB8AC3E}">
        <p14:creationId xmlns:p14="http://schemas.microsoft.com/office/powerpoint/2010/main" val="344237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281803"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Example #1</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094C3D-61B1-2EC6-783A-0929582ACB6A}"/>
                  </a:ext>
                </a:extLst>
              </p:cNvPr>
              <p:cNvSpPr txBox="1"/>
              <p:nvPr/>
            </p:nvSpPr>
            <p:spPr>
              <a:xfrm>
                <a:off x="-2" y="584775"/>
                <a:ext cx="11957540" cy="6040564"/>
              </a:xfrm>
              <a:prstGeom prst="rect">
                <a:avLst/>
              </a:prstGeom>
              <a:noFill/>
            </p:spPr>
            <p:txBody>
              <a:bodyPr wrap="square" rtlCol="0">
                <a:spAutoFit/>
              </a:bodyPr>
              <a:lstStyle/>
              <a:p>
                <a:r>
                  <a:rPr lang="en-AU" sz="2800" dirty="0"/>
                  <a:t>A car is on a 13.6° banked road with a 65.0 m radius of curvature. What is the maximum velocity at which it could travel such that it would not require any friction to make the turn?</a:t>
                </a:r>
              </a:p>
              <a:p>
                <a:endParaRPr lang="en-AU" sz="2800" dirty="0"/>
              </a:p>
              <a:p>
                <a:pPr lvl="1"/>
                <a14:m>
                  <m:oMathPara xmlns:m="http://schemas.openxmlformats.org/officeDocument/2006/math">
                    <m:oMathParaPr>
                      <m:jc m:val="left"/>
                    </m:oMathParaPr>
                    <m:oMath xmlns:m="http://schemas.openxmlformats.org/officeDocument/2006/math">
                      <m:func>
                        <m:funcPr>
                          <m:ctrlPr>
                            <a:rPr lang="en-AU" sz="2800" b="0" i="1" smtClean="0">
                              <a:latin typeface="Cambria Math" panose="02040503050406030204" pitchFamily="18" charset="0"/>
                            </a:rPr>
                          </m:ctrlPr>
                        </m:funcPr>
                        <m:fName>
                          <m:r>
                            <m:rPr>
                              <m:sty m:val="p"/>
                            </m:rPr>
                            <a:rPr lang="en-AU" sz="2800" b="0" i="0" smtClean="0">
                              <a:latin typeface="Cambria Math" panose="02040503050406030204" pitchFamily="18" charset="0"/>
                            </a:rPr>
                            <m:t>tan</m:t>
                          </m:r>
                        </m:fName>
                        <m:e>
                          <m:r>
                            <a:rPr lang="en-AU" sz="2800" b="0" i="1" smtClean="0">
                              <a:latin typeface="Cambria Math" panose="02040503050406030204" pitchFamily="18" charset="0"/>
                            </a:rPr>
                            <m:t>𝜃</m:t>
                          </m:r>
                        </m:e>
                      </m:func>
                      <m:r>
                        <a:rPr lang="en-AU" sz="2800" b="0" i="1" smtClean="0">
                          <a:latin typeface="Cambria Math" panose="02040503050406030204" pitchFamily="18" charset="0"/>
                        </a:rPr>
                        <m:t>=</m:t>
                      </m:r>
                      <m:f>
                        <m:fPr>
                          <m:ctrlPr>
                            <a:rPr lang="en-AU" sz="2800" b="0" i="1" smtClean="0">
                              <a:latin typeface="Cambria Math" panose="02040503050406030204" pitchFamily="18" charset="0"/>
                            </a:rPr>
                          </m:ctrlPr>
                        </m:fPr>
                        <m:num>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sSub>
                                <m:sSubPr>
                                  <m:ctrlPr>
                                    <a:rPr lang="en-AU" sz="2800" b="0" i="1" smtClean="0">
                                      <a:latin typeface="Cambria Math" panose="02040503050406030204" pitchFamily="18" charset="0"/>
                                    </a:rPr>
                                  </m:ctrlPr>
                                </m:sSubPr>
                                <m:e>
                                  <m:r>
                                    <m:rPr>
                                      <m:nor/>
                                    </m:rPr>
                                    <a:rPr lang="en-AU" sz="2800" b="0" i="0" smtClean="0">
                                      <a:latin typeface="Cambria Math" panose="02040503050406030204" pitchFamily="18" charset="0"/>
                                    </a:rPr>
                                    <m:t>N</m:t>
                                  </m:r>
                                </m:e>
                                <m:sub>
                                  <m:r>
                                    <m:rPr>
                                      <m:nor/>
                                    </m:rPr>
                                    <a:rPr lang="en-AU" sz="2800" b="0" i="0" smtClean="0">
                                      <a:latin typeface="Cambria Math" panose="02040503050406030204" pitchFamily="18" charset="0"/>
                                    </a:rPr>
                                    <m:t>h</m:t>
                                  </m:r>
                                </m:sub>
                              </m:sSub>
                            </m:sub>
                          </m:sSub>
                        </m:num>
                        <m:den>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sSub>
                                <m:sSubPr>
                                  <m:ctrlPr>
                                    <a:rPr lang="en-AU" sz="2800" b="0" i="1" smtClean="0">
                                      <a:latin typeface="Cambria Math" panose="02040503050406030204" pitchFamily="18" charset="0"/>
                                    </a:rPr>
                                  </m:ctrlPr>
                                </m:sSubPr>
                                <m:e>
                                  <m:r>
                                    <m:rPr>
                                      <m:nor/>
                                    </m:rPr>
                                    <a:rPr lang="en-AU" sz="2800" b="0" i="0" smtClean="0">
                                      <a:latin typeface="Cambria Math" panose="02040503050406030204" pitchFamily="18" charset="0"/>
                                    </a:rPr>
                                    <m:t>N</m:t>
                                  </m:r>
                                </m:e>
                                <m:sub>
                                  <m:r>
                                    <m:rPr>
                                      <m:nor/>
                                    </m:rPr>
                                    <a:rPr lang="en-AU" sz="2800" b="0" i="0" smtClean="0">
                                      <a:latin typeface="Cambria Math" panose="02040503050406030204" pitchFamily="18" charset="0"/>
                                    </a:rPr>
                                    <m:t>v</m:t>
                                  </m:r>
                                </m:sub>
                              </m:sSub>
                            </m:sub>
                          </m:sSub>
                        </m:den>
                      </m:f>
                      <m:r>
                        <a:rPr lang="en-AU" sz="2800" b="0" i="1" smtClean="0">
                          <a:latin typeface="Cambria Math" panose="02040503050406030204" pitchFamily="18" charset="0"/>
                        </a:rPr>
                        <m:t>=</m:t>
                      </m:r>
                      <m:f>
                        <m:fPr>
                          <m:ctrlPr>
                            <a:rPr lang="en-AU" sz="2800" b="0" i="1" smtClean="0">
                              <a:latin typeface="Cambria Math" panose="02040503050406030204" pitchFamily="18" charset="0"/>
                            </a:rPr>
                          </m:ctrlPr>
                        </m:fPr>
                        <m:num>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c</m:t>
                              </m:r>
                            </m:sub>
                          </m:sSub>
                        </m:num>
                        <m:den>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g</m:t>
                              </m:r>
                            </m:sub>
                          </m:sSub>
                        </m:den>
                      </m:f>
                    </m:oMath>
                  </m:oMathPara>
                </a14:m>
                <a:endParaRPr lang="en-AU" sz="2800" dirty="0"/>
              </a:p>
              <a:p>
                <a:endParaRPr lang="en-AU" sz="2800" dirty="0"/>
              </a:p>
              <a:p>
                <a:r>
                  <a:rPr lang="en-AU" sz="2800" dirty="0"/>
                  <a:t>From formula sheet:</a:t>
                </a:r>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c</m:t>
                          </m:r>
                        </m:sub>
                      </m:sSub>
                      <m:r>
                        <a:rPr lang="en-AU" sz="2800" b="0" i="1" smtClean="0">
                          <a:latin typeface="Cambria Math" panose="02040503050406030204" pitchFamily="18" charset="0"/>
                        </a:rPr>
                        <m:t>=</m:t>
                      </m:r>
                      <m:f>
                        <m:fPr>
                          <m:ctrlPr>
                            <a:rPr lang="en-AU" sz="2800" b="0" i="1" smtClean="0">
                              <a:latin typeface="Cambria Math" panose="02040503050406030204" pitchFamily="18" charset="0"/>
                            </a:rPr>
                          </m:ctrlPr>
                        </m:fPr>
                        <m:num>
                          <m:r>
                            <a:rPr lang="en-AU" sz="2800" b="0" i="1" smtClean="0">
                              <a:latin typeface="Cambria Math" panose="02040503050406030204" pitchFamily="18" charset="0"/>
                            </a:rPr>
                            <m:t>𝑚</m:t>
                          </m:r>
                          <m:sSup>
                            <m:sSupPr>
                              <m:ctrlPr>
                                <a:rPr lang="en-AU" sz="2800" b="0" i="1" smtClean="0">
                                  <a:latin typeface="Cambria Math" panose="02040503050406030204" pitchFamily="18" charset="0"/>
                                </a:rPr>
                              </m:ctrlPr>
                            </m:sSupPr>
                            <m:e>
                              <m:r>
                                <a:rPr lang="en-AU" sz="2800" b="0" i="1" smtClean="0">
                                  <a:latin typeface="Cambria Math" panose="02040503050406030204" pitchFamily="18" charset="0"/>
                                </a:rPr>
                                <m:t>𝑣</m:t>
                              </m:r>
                            </m:e>
                            <m:sup>
                              <m:r>
                                <a:rPr lang="en-AU" sz="2800" b="0" i="1" smtClean="0">
                                  <a:latin typeface="Cambria Math" panose="02040503050406030204" pitchFamily="18" charset="0"/>
                                </a:rPr>
                                <m:t>2</m:t>
                              </m:r>
                            </m:sup>
                          </m:sSup>
                        </m:num>
                        <m:den>
                          <m:r>
                            <a:rPr lang="en-AU" sz="2800" b="0" i="1" smtClean="0">
                              <a:latin typeface="Cambria Math" panose="02040503050406030204" pitchFamily="18" charset="0"/>
                            </a:rPr>
                            <m:t>𝑟</m:t>
                          </m:r>
                        </m:den>
                      </m:f>
                      <m:r>
                        <a:rPr lang="en-AU" sz="2800" b="0" i="1" smtClean="0">
                          <a:latin typeface="Cambria Math" panose="02040503050406030204" pitchFamily="18" charset="0"/>
                        </a:rPr>
                        <m:t>, </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g</m:t>
                          </m:r>
                        </m:sub>
                      </m:sSub>
                      <m:r>
                        <a:rPr lang="en-AU" sz="2800" b="0" i="1" smtClean="0">
                          <a:latin typeface="Cambria Math" panose="02040503050406030204" pitchFamily="18" charset="0"/>
                        </a:rPr>
                        <m:t>=</m:t>
                      </m:r>
                      <m:r>
                        <a:rPr lang="en-AU" sz="2800" b="0" i="1" smtClean="0">
                          <a:latin typeface="Cambria Math" panose="02040503050406030204" pitchFamily="18" charset="0"/>
                        </a:rPr>
                        <m:t>𝑚𝑔</m:t>
                      </m:r>
                    </m:oMath>
                  </m:oMathPara>
                </a14:m>
                <a:endParaRPr lang="en-AU" sz="2800" dirty="0"/>
              </a:p>
              <a:p>
                <a:r>
                  <a:rPr lang="en-AU" sz="2800" dirty="0"/>
                  <a:t>So:</a:t>
                </a:r>
              </a:p>
              <a:p>
                <a:pPr lvl="1"/>
                <a14:m>
                  <m:oMathPara xmlns:m="http://schemas.openxmlformats.org/officeDocument/2006/math">
                    <m:oMathParaPr>
                      <m:jc m:val="left"/>
                    </m:oMathParaPr>
                    <m:oMath xmlns:m="http://schemas.openxmlformats.org/officeDocument/2006/math">
                      <m:func>
                        <m:funcPr>
                          <m:ctrlPr>
                            <a:rPr lang="en-AU" sz="2800" b="0" i="1" smtClean="0">
                              <a:latin typeface="Cambria Math" panose="02040503050406030204" pitchFamily="18" charset="0"/>
                            </a:rPr>
                          </m:ctrlPr>
                        </m:funcPr>
                        <m:fName>
                          <m:r>
                            <m:rPr>
                              <m:sty m:val="p"/>
                            </m:rPr>
                            <a:rPr lang="en-AU" sz="2800" b="0" i="0" smtClean="0">
                              <a:latin typeface="Cambria Math" panose="02040503050406030204" pitchFamily="18" charset="0"/>
                            </a:rPr>
                            <m:t>tan</m:t>
                          </m:r>
                        </m:fName>
                        <m:e>
                          <m:r>
                            <a:rPr lang="en-AU" sz="2800" b="0" i="1" smtClean="0">
                              <a:latin typeface="Cambria Math" panose="02040503050406030204" pitchFamily="18" charset="0"/>
                            </a:rPr>
                            <m:t>𝜃</m:t>
                          </m:r>
                        </m:e>
                      </m:func>
                      <m:r>
                        <a:rPr lang="en-AU" sz="2800" b="0" i="1" smtClean="0">
                          <a:latin typeface="Cambria Math" panose="02040503050406030204" pitchFamily="18" charset="0"/>
                        </a:rPr>
                        <m:t>=</m:t>
                      </m:r>
                      <m:f>
                        <m:fPr>
                          <m:ctrlPr>
                            <a:rPr lang="en-AU" sz="2800" b="0" i="1" smtClean="0">
                              <a:latin typeface="Cambria Math" panose="02040503050406030204" pitchFamily="18" charset="0"/>
                            </a:rPr>
                          </m:ctrlPr>
                        </m:fPr>
                        <m:num>
                          <m:r>
                            <a:rPr lang="en-AU" sz="2800" b="0" i="1" smtClean="0">
                              <a:latin typeface="Cambria Math" panose="02040503050406030204" pitchFamily="18" charset="0"/>
                            </a:rPr>
                            <m:t>𝑚</m:t>
                          </m:r>
                          <m:sSup>
                            <m:sSupPr>
                              <m:ctrlPr>
                                <a:rPr lang="en-AU" sz="2800" b="0" i="1" smtClean="0">
                                  <a:latin typeface="Cambria Math" panose="02040503050406030204" pitchFamily="18" charset="0"/>
                                </a:rPr>
                              </m:ctrlPr>
                            </m:sSupPr>
                            <m:e>
                              <m:r>
                                <a:rPr lang="en-AU" sz="2800" b="0" i="1" smtClean="0">
                                  <a:latin typeface="Cambria Math" panose="02040503050406030204" pitchFamily="18" charset="0"/>
                                </a:rPr>
                                <m:t>𝑣</m:t>
                              </m:r>
                            </m:e>
                            <m:sup>
                              <m:r>
                                <a:rPr lang="en-AU" sz="2800" b="0" i="1" smtClean="0">
                                  <a:latin typeface="Cambria Math" panose="02040503050406030204" pitchFamily="18" charset="0"/>
                                </a:rPr>
                                <m:t>2</m:t>
                              </m:r>
                            </m:sup>
                          </m:sSup>
                        </m:num>
                        <m:den>
                          <m:r>
                            <a:rPr lang="en-AU" sz="2800" b="0" i="1" smtClean="0">
                              <a:latin typeface="Cambria Math" panose="02040503050406030204" pitchFamily="18" charset="0"/>
                            </a:rPr>
                            <m:t>𝑟𝑚𝑔</m:t>
                          </m:r>
                        </m:den>
                      </m:f>
                      <m:r>
                        <a:rPr lang="en-AU" sz="2800" b="0" i="1" smtClean="0">
                          <a:latin typeface="Cambria Math" panose="02040503050406030204" pitchFamily="18" charset="0"/>
                        </a:rPr>
                        <m:t>=</m:t>
                      </m:r>
                      <m:f>
                        <m:fPr>
                          <m:ctrlPr>
                            <a:rPr lang="en-AU" sz="2800" b="0" i="1" smtClean="0">
                              <a:latin typeface="Cambria Math" panose="02040503050406030204" pitchFamily="18" charset="0"/>
                            </a:rPr>
                          </m:ctrlPr>
                        </m:fPr>
                        <m:num>
                          <m:sSup>
                            <m:sSupPr>
                              <m:ctrlPr>
                                <a:rPr lang="en-AU" sz="2800" b="0" i="1" smtClean="0">
                                  <a:latin typeface="Cambria Math" panose="02040503050406030204" pitchFamily="18" charset="0"/>
                                </a:rPr>
                              </m:ctrlPr>
                            </m:sSupPr>
                            <m:e>
                              <m:r>
                                <a:rPr lang="en-AU" sz="2800" b="0" i="1" smtClean="0">
                                  <a:latin typeface="Cambria Math" panose="02040503050406030204" pitchFamily="18" charset="0"/>
                                </a:rPr>
                                <m:t>𝑣</m:t>
                              </m:r>
                            </m:e>
                            <m:sup>
                              <m:r>
                                <a:rPr lang="en-AU" sz="2800" b="0" i="1" smtClean="0">
                                  <a:latin typeface="Cambria Math" panose="02040503050406030204" pitchFamily="18" charset="0"/>
                                </a:rPr>
                                <m:t>2</m:t>
                              </m:r>
                            </m:sup>
                          </m:sSup>
                        </m:num>
                        <m:den>
                          <m:r>
                            <a:rPr lang="en-AU" sz="2800" b="0" i="1" smtClean="0">
                              <a:latin typeface="Cambria Math" panose="02040503050406030204" pitchFamily="18" charset="0"/>
                            </a:rPr>
                            <m:t>𝑟𝑔</m:t>
                          </m:r>
                        </m:den>
                      </m:f>
                      <m:r>
                        <a:rPr lang="en-AU" sz="2800" b="0" i="1" smtClean="0">
                          <a:latin typeface="Cambria Math" panose="02040503050406030204" pitchFamily="18" charset="0"/>
                        </a:rPr>
                        <m:t>   →   </m:t>
                      </m:r>
                      <m:r>
                        <a:rPr lang="en-AU" sz="2800" b="0" i="1" smtClean="0">
                          <a:latin typeface="Cambria Math" panose="02040503050406030204" pitchFamily="18" charset="0"/>
                        </a:rPr>
                        <m:t>𝑣</m:t>
                      </m:r>
                      <m:r>
                        <a:rPr lang="en-AU" sz="2800" b="0" i="1" smtClean="0">
                          <a:latin typeface="Cambria Math" panose="02040503050406030204" pitchFamily="18" charset="0"/>
                        </a:rPr>
                        <m:t>=</m:t>
                      </m:r>
                      <m:rad>
                        <m:radPr>
                          <m:degHide m:val="on"/>
                          <m:ctrlPr>
                            <a:rPr lang="en-AU" sz="2800" b="0" i="1" smtClean="0">
                              <a:latin typeface="Cambria Math" panose="02040503050406030204" pitchFamily="18" charset="0"/>
                            </a:rPr>
                          </m:ctrlPr>
                        </m:radPr>
                        <m:deg/>
                        <m:e>
                          <m:r>
                            <a:rPr lang="en-AU" sz="2800" b="0" i="1" smtClean="0">
                              <a:latin typeface="Cambria Math" panose="02040503050406030204" pitchFamily="18" charset="0"/>
                            </a:rPr>
                            <m:t>𝑟𝑔</m:t>
                          </m:r>
                          <m:func>
                            <m:funcPr>
                              <m:ctrlPr>
                                <a:rPr lang="en-AU" sz="2800" b="0" i="1" smtClean="0">
                                  <a:latin typeface="Cambria Math" panose="02040503050406030204" pitchFamily="18" charset="0"/>
                                </a:rPr>
                              </m:ctrlPr>
                            </m:funcPr>
                            <m:fName>
                              <m:r>
                                <m:rPr>
                                  <m:sty m:val="p"/>
                                </m:rPr>
                                <a:rPr lang="en-AU" sz="2800" b="0" i="0" smtClean="0">
                                  <a:latin typeface="Cambria Math" panose="02040503050406030204" pitchFamily="18" charset="0"/>
                                </a:rPr>
                                <m:t>tan</m:t>
                              </m:r>
                            </m:fName>
                            <m:e>
                              <m:r>
                                <a:rPr lang="en-AU" sz="2800" b="0" i="1" smtClean="0">
                                  <a:latin typeface="Cambria Math" panose="02040503050406030204" pitchFamily="18" charset="0"/>
                                </a:rPr>
                                <m:t>𝜃</m:t>
                              </m:r>
                            </m:e>
                          </m:func>
                        </m:e>
                      </m:rad>
                      <m:r>
                        <a:rPr lang="en-AU" sz="2800" b="0" i="1" smtClean="0">
                          <a:latin typeface="Cambria Math" panose="02040503050406030204" pitchFamily="18" charset="0"/>
                        </a:rPr>
                        <m:t>=</m:t>
                      </m:r>
                      <m:rad>
                        <m:radPr>
                          <m:degHide m:val="on"/>
                          <m:ctrlPr>
                            <a:rPr lang="en-AU" sz="2800" b="0" i="1" smtClean="0">
                              <a:latin typeface="Cambria Math" panose="02040503050406030204" pitchFamily="18" charset="0"/>
                            </a:rPr>
                          </m:ctrlPr>
                        </m:radPr>
                        <m:deg/>
                        <m:e>
                          <m:r>
                            <a:rPr lang="en-AU" sz="2800" b="0" i="1" smtClean="0">
                              <a:latin typeface="Cambria Math" panose="02040503050406030204" pitchFamily="18" charset="0"/>
                            </a:rPr>
                            <m:t>65</m:t>
                          </m:r>
                          <m:d>
                            <m:dPr>
                              <m:ctrlPr>
                                <a:rPr lang="en-AU" sz="2800" b="0" i="1" smtClean="0">
                                  <a:latin typeface="Cambria Math" panose="02040503050406030204" pitchFamily="18" charset="0"/>
                                </a:rPr>
                              </m:ctrlPr>
                            </m:dPr>
                            <m:e>
                              <m:r>
                                <a:rPr lang="en-AU" sz="2800" b="0" i="1" smtClean="0">
                                  <a:latin typeface="Cambria Math" panose="02040503050406030204" pitchFamily="18" charset="0"/>
                                </a:rPr>
                                <m:t>9.8</m:t>
                              </m:r>
                            </m:e>
                          </m:d>
                          <m:func>
                            <m:funcPr>
                              <m:ctrlPr>
                                <a:rPr lang="en-AU" sz="2800" b="0" i="1" smtClean="0">
                                  <a:latin typeface="Cambria Math" panose="02040503050406030204" pitchFamily="18" charset="0"/>
                                </a:rPr>
                              </m:ctrlPr>
                            </m:funcPr>
                            <m:fName>
                              <m:r>
                                <m:rPr>
                                  <m:sty m:val="p"/>
                                </m:rPr>
                                <a:rPr lang="en-AU" sz="2800" b="0" i="0" smtClean="0">
                                  <a:latin typeface="Cambria Math" panose="02040503050406030204" pitchFamily="18" charset="0"/>
                                </a:rPr>
                                <m:t>tan</m:t>
                              </m:r>
                            </m:fName>
                            <m:e>
                              <m:r>
                                <a:rPr lang="en-AU" sz="2800" b="0" i="1" smtClean="0">
                                  <a:latin typeface="Cambria Math" panose="02040503050406030204" pitchFamily="18" charset="0"/>
                                </a:rPr>
                                <m:t>13.6°</m:t>
                              </m:r>
                            </m:e>
                          </m:func>
                        </m:e>
                      </m:rad>
                      <m:r>
                        <a:rPr lang="en-AU" sz="2800" b="0" i="1" smtClean="0">
                          <a:latin typeface="Cambria Math" panose="02040503050406030204" pitchFamily="18" charset="0"/>
                        </a:rPr>
                        <m:t>=12.4 </m:t>
                      </m:r>
                      <m:r>
                        <m:rPr>
                          <m:nor/>
                        </m:rPr>
                        <a:rPr lang="en-AU" sz="2800" b="0" i="0" smtClean="0">
                          <a:latin typeface="Cambria Math" panose="02040503050406030204" pitchFamily="18" charset="0"/>
                        </a:rPr>
                        <m:t>m</m:t>
                      </m:r>
                      <m:r>
                        <m:rPr>
                          <m:nor/>
                        </m:rPr>
                        <a:rPr lang="en-AU" sz="2800" b="0" i="0" smtClean="0">
                          <a:latin typeface="Cambria Math" panose="02040503050406030204" pitchFamily="18" charset="0"/>
                        </a:rPr>
                        <m:t> </m:t>
                      </m:r>
                      <m:sSup>
                        <m:sSupPr>
                          <m:ctrlPr>
                            <a:rPr lang="en-AU" sz="2800" b="0" i="1" smtClean="0">
                              <a:latin typeface="Cambria Math" panose="02040503050406030204" pitchFamily="18" charset="0"/>
                            </a:rPr>
                          </m:ctrlPr>
                        </m:sSupPr>
                        <m:e>
                          <m:r>
                            <m:rPr>
                              <m:nor/>
                            </m:rPr>
                            <a:rPr lang="en-AU" sz="2800" b="0" i="0" smtClean="0">
                              <a:latin typeface="Cambria Math" panose="02040503050406030204" pitchFamily="18" charset="0"/>
                            </a:rPr>
                            <m:t>s</m:t>
                          </m:r>
                        </m:e>
                        <m:sup>
                          <m:r>
                            <a:rPr lang="en-AU" sz="2800" b="0" i="1" smtClean="0">
                              <a:latin typeface="Cambria Math" panose="02040503050406030204" pitchFamily="18" charset="0"/>
                            </a:rPr>
                            <m:t>−1</m:t>
                          </m:r>
                        </m:sup>
                      </m:sSup>
                    </m:oMath>
                  </m:oMathPara>
                </a14:m>
                <a:endParaRPr lang="en-AU" sz="2800" dirty="0"/>
              </a:p>
            </p:txBody>
          </p:sp>
        </mc:Choice>
        <mc:Fallback xmlns="">
          <p:sp>
            <p:nvSpPr>
              <p:cNvPr id="3" name="TextBox 2">
                <a:extLst>
                  <a:ext uri="{FF2B5EF4-FFF2-40B4-BE49-F238E27FC236}">
                    <a16:creationId xmlns:a16="http://schemas.microsoft.com/office/drawing/2014/main" id="{A0094C3D-61B1-2EC6-783A-0929582ACB6A}"/>
                  </a:ext>
                </a:extLst>
              </p:cNvPr>
              <p:cNvSpPr txBox="1">
                <a:spLocks noRot="1" noChangeAspect="1" noMove="1" noResize="1" noEditPoints="1" noAdjustHandles="1" noChangeArrowheads="1" noChangeShapeType="1" noTextEdit="1"/>
              </p:cNvSpPr>
              <p:nvPr/>
            </p:nvSpPr>
            <p:spPr>
              <a:xfrm>
                <a:off x="-2" y="584775"/>
                <a:ext cx="11957540" cy="6040564"/>
              </a:xfrm>
              <a:prstGeom prst="rect">
                <a:avLst/>
              </a:prstGeom>
              <a:blipFill>
                <a:blip r:embed="rId3"/>
                <a:stretch>
                  <a:fillRect l="-1019" t="-1009"/>
                </a:stretch>
              </a:blipFill>
            </p:spPr>
            <p:txBody>
              <a:bodyPr/>
              <a:lstStyle/>
              <a:p>
                <a:r>
                  <a:rPr lang="en-AU">
                    <a:noFill/>
                  </a:rPr>
                  <a:t> </a:t>
                </a:r>
              </a:p>
            </p:txBody>
          </p:sp>
        </mc:Fallback>
      </mc:AlternateContent>
      <p:pic>
        <p:nvPicPr>
          <p:cNvPr id="1026" name="Picture 2">
            <a:extLst>
              <a:ext uri="{FF2B5EF4-FFF2-40B4-BE49-F238E27FC236}">
                <a16:creationId xmlns:a16="http://schemas.microsoft.com/office/drawing/2014/main" id="{06A4B268-3643-6C25-E2D9-14BCD9EB6C1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3934"/>
          <a:stretch/>
        </p:blipFill>
        <p:spPr bwMode="auto">
          <a:xfrm>
            <a:off x="7264400" y="1626644"/>
            <a:ext cx="4927600" cy="3823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93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281803"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Example #2</a:t>
            </a:r>
          </a:p>
        </p:txBody>
      </p:sp>
      <p:sp>
        <p:nvSpPr>
          <p:cNvPr id="3" name="TextBox 2">
            <a:extLst>
              <a:ext uri="{FF2B5EF4-FFF2-40B4-BE49-F238E27FC236}">
                <a16:creationId xmlns:a16="http://schemas.microsoft.com/office/drawing/2014/main" id="{A0094C3D-61B1-2EC6-783A-0929582ACB6A}"/>
              </a:ext>
            </a:extLst>
          </p:cNvPr>
          <p:cNvSpPr txBox="1"/>
          <p:nvPr/>
        </p:nvSpPr>
        <p:spPr>
          <a:xfrm>
            <a:off x="-2" y="584775"/>
            <a:ext cx="11957540" cy="5262979"/>
          </a:xfrm>
          <a:prstGeom prst="rect">
            <a:avLst/>
          </a:prstGeom>
          <a:noFill/>
        </p:spPr>
        <p:txBody>
          <a:bodyPr wrap="square" rtlCol="0">
            <a:spAutoFit/>
          </a:bodyPr>
          <a:lstStyle/>
          <a:p>
            <a:r>
              <a:rPr lang="en-AU" sz="2800" dirty="0"/>
              <a:t>An 85 kg cyclist on a 10 kg bike rides around a circular track of radius 100 m at a speed of 20 m s</a:t>
            </a:r>
            <a:r>
              <a:rPr lang="en-AU" sz="2800" baseline="30000" dirty="0"/>
              <a:t>-1</a:t>
            </a:r>
            <a:r>
              <a:rPr lang="en-AU" sz="2800" dirty="0"/>
              <a:t>.</a:t>
            </a:r>
          </a:p>
          <a:p>
            <a:pPr marL="514350" indent="-514350">
              <a:buFont typeface="+mj-lt"/>
              <a:buAutoNum type="alphaLcParenR"/>
            </a:pPr>
            <a:r>
              <a:rPr lang="en-AU" sz="2800" dirty="0"/>
              <a:t>Draw a free body diagram of the forces</a:t>
            </a:r>
            <a:br>
              <a:rPr lang="en-AU" sz="2800" dirty="0"/>
            </a:br>
            <a:r>
              <a:rPr lang="en-AU" sz="2800" dirty="0"/>
              <a:t>acting on him.</a:t>
            </a:r>
          </a:p>
          <a:p>
            <a:pPr marL="514350" indent="-514350">
              <a:buFont typeface="+mj-lt"/>
              <a:buAutoNum type="alphaLcParenR"/>
            </a:pPr>
            <a:r>
              <a:rPr lang="en-AU" sz="2800" dirty="0"/>
              <a:t>Calculate the time required to complete </a:t>
            </a:r>
            <a:br>
              <a:rPr lang="en-AU" sz="2800" dirty="0"/>
            </a:br>
            <a:r>
              <a:rPr lang="en-AU" sz="2800" dirty="0"/>
              <a:t>one lap of the track.</a:t>
            </a:r>
          </a:p>
          <a:p>
            <a:pPr marL="514350" indent="-514350">
              <a:buFont typeface="+mj-lt"/>
              <a:buAutoNum type="alphaLcParenR"/>
            </a:pPr>
            <a:r>
              <a:rPr lang="en-AU" sz="2800" dirty="0"/>
              <a:t>Calculate the centripetal force acting on </a:t>
            </a:r>
            <a:br>
              <a:rPr lang="en-AU" sz="2800" dirty="0"/>
            </a:br>
            <a:r>
              <a:rPr lang="en-AU" sz="2800" dirty="0"/>
              <a:t>him.</a:t>
            </a:r>
          </a:p>
          <a:p>
            <a:pPr marL="514350" indent="-514350">
              <a:buFont typeface="+mj-lt"/>
              <a:buAutoNum type="alphaLcParenR"/>
            </a:pPr>
            <a:r>
              <a:rPr lang="en-AU" sz="2800" dirty="0"/>
              <a:t>Assuming that he is not relying on </a:t>
            </a:r>
            <a:br>
              <a:rPr lang="en-AU" sz="2800" dirty="0"/>
            </a:br>
            <a:r>
              <a:rPr lang="en-AU" sz="2800" dirty="0"/>
              <a:t>friction, calculate the angle the cyclist </a:t>
            </a:r>
            <a:br>
              <a:rPr lang="en-AU" sz="2800" dirty="0"/>
            </a:br>
            <a:r>
              <a:rPr lang="en-AU" sz="2800" dirty="0"/>
              <a:t>makes with the vertical as he leans </a:t>
            </a:r>
            <a:br>
              <a:rPr lang="en-AU" sz="2800" dirty="0"/>
            </a:br>
            <a:r>
              <a:rPr lang="en-AU" sz="2800" dirty="0"/>
              <a:t>towards the centre of the circle.</a:t>
            </a:r>
          </a:p>
        </p:txBody>
      </p:sp>
      <p:pic>
        <p:nvPicPr>
          <p:cNvPr id="2" name="Picture 2">
            <a:extLst>
              <a:ext uri="{FF2B5EF4-FFF2-40B4-BE49-F238E27FC236}">
                <a16:creationId xmlns:a16="http://schemas.microsoft.com/office/drawing/2014/main" id="{C9228D71-6E31-28F0-01E5-9D8FC19BF7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6272" y="1509485"/>
            <a:ext cx="5525728" cy="3674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648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281803"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Example #2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094C3D-61B1-2EC6-783A-0929582ACB6A}"/>
                  </a:ext>
                </a:extLst>
              </p:cNvPr>
              <p:cNvSpPr txBox="1"/>
              <p:nvPr/>
            </p:nvSpPr>
            <p:spPr>
              <a:xfrm>
                <a:off x="-2" y="584775"/>
                <a:ext cx="11957540" cy="3892604"/>
              </a:xfrm>
              <a:prstGeom prst="rect">
                <a:avLst/>
              </a:prstGeom>
              <a:noFill/>
            </p:spPr>
            <p:txBody>
              <a:bodyPr wrap="square" rtlCol="0">
                <a:spAutoFit/>
              </a:bodyPr>
              <a:lstStyle/>
              <a:p>
                <a:r>
                  <a:rPr lang="en-AU" sz="2800" dirty="0"/>
                  <a:t>An 85 kg cyclist on a 10 kg bike rides around a circular track of radius 100 m at a speed of 20 m s</a:t>
                </a:r>
                <a:r>
                  <a:rPr lang="en-AU" sz="2800" baseline="30000" dirty="0"/>
                  <a:t>-1</a:t>
                </a:r>
                <a:r>
                  <a:rPr lang="en-AU" sz="2800" dirty="0"/>
                  <a:t>.</a:t>
                </a:r>
              </a:p>
              <a:p>
                <a:pPr marL="514350" indent="-514350">
                  <a:buFont typeface="+mj-lt"/>
                  <a:buAutoNum type="alphaLcParenR" startAt="2"/>
                </a:pPr>
                <a:r>
                  <a:rPr lang="en-AU" sz="2800" dirty="0"/>
                  <a:t>Calculate the time required to complete one lap of the track.</a:t>
                </a:r>
              </a:p>
              <a:p>
                <a:endParaRPr lang="en-AU" sz="2800" dirty="0"/>
              </a:p>
              <a:p>
                <a:pPr lvl="1"/>
                <a14:m>
                  <m:oMathPara xmlns:m="http://schemas.openxmlformats.org/officeDocument/2006/math">
                    <m:oMathParaPr>
                      <m:jc m:val="left"/>
                    </m:oMathParaPr>
                    <m:oMath xmlns:m="http://schemas.openxmlformats.org/officeDocument/2006/math">
                      <m:r>
                        <a:rPr lang="en-AU" sz="2800" b="0" i="1" smtClean="0">
                          <a:latin typeface="Cambria Math" panose="02040503050406030204" pitchFamily="18" charset="0"/>
                        </a:rPr>
                        <m:t>𝑣</m:t>
                      </m:r>
                      <m:r>
                        <a:rPr lang="en-AU" sz="2800" b="0" i="1" smtClean="0">
                          <a:latin typeface="Cambria Math" panose="02040503050406030204" pitchFamily="18" charset="0"/>
                        </a:rPr>
                        <m:t>=</m:t>
                      </m:r>
                      <m:f>
                        <m:fPr>
                          <m:ctrlPr>
                            <a:rPr lang="en-AU" sz="2800" b="0" i="1" smtClean="0">
                              <a:latin typeface="Cambria Math" panose="02040503050406030204" pitchFamily="18" charset="0"/>
                            </a:rPr>
                          </m:ctrlPr>
                        </m:fPr>
                        <m:num>
                          <m:r>
                            <a:rPr lang="en-AU" sz="2800" b="0" i="1" smtClean="0">
                              <a:latin typeface="Cambria Math" panose="02040503050406030204" pitchFamily="18" charset="0"/>
                            </a:rPr>
                            <m:t>2</m:t>
                          </m:r>
                          <m:r>
                            <a:rPr lang="en-AU" sz="2800" b="0" i="1" smtClean="0">
                              <a:latin typeface="Cambria Math" panose="02040503050406030204" pitchFamily="18" charset="0"/>
                            </a:rPr>
                            <m:t>𝜋</m:t>
                          </m:r>
                          <m:r>
                            <a:rPr lang="en-AU" sz="2800" b="0" i="1" smtClean="0">
                              <a:latin typeface="Cambria Math" panose="02040503050406030204" pitchFamily="18" charset="0"/>
                            </a:rPr>
                            <m:t>𝑟</m:t>
                          </m:r>
                        </m:num>
                        <m:den>
                          <m:r>
                            <a:rPr lang="en-AU" sz="2800" b="0" i="1" smtClean="0">
                              <a:latin typeface="Cambria Math" panose="02040503050406030204" pitchFamily="18" charset="0"/>
                            </a:rPr>
                            <m:t>𝑇</m:t>
                          </m:r>
                        </m:den>
                      </m:f>
                      <m:r>
                        <a:rPr lang="en-AU" sz="2800" b="0" i="1" smtClean="0">
                          <a:latin typeface="Cambria Math" panose="02040503050406030204" pitchFamily="18" charset="0"/>
                        </a:rPr>
                        <m:t>  →   </m:t>
                      </m:r>
                      <m:r>
                        <a:rPr lang="en-AU" sz="2800" b="0" i="1" smtClean="0">
                          <a:latin typeface="Cambria Math" panose="02040503050406030204" pitchFamily="18" charset="0"/>
                        </a:rPr>
                        <m:t>𝑇</m:t>
                      </m:r>
                      <m:r>
                        <a:rPr lang="en-AU" sz="2800" b="0" i="1" smtClean="0">
                          <a:latin typeface="Cambria Math" panose="02040503050406030204" pitchFamily="18" charset="0"/>
                        </a:rPr>
                        <m:t>=</m:t>
                      </m:r>
                      <m:f>
                        <m:fPr>
                          <m:ctrlPr>
                            <a:rPr lang="en-AU" sz="2800" b="0" i="1" smtClean="0">
                              <a:latin typeface="Cambria Math" panose="02040503050406030204" pitchFamily="18" charset="0"/>
                            </a:rPr>
                          </m:ctrlPr>
                        </m:fPr>
                        <m:num>
                          <m:r>
                            <a:rPr lang="en-AU" sz="2800" b="0" i="1" smtClean="0">
                              <a:latin typeface="Cambria Math" panose="02040503050406030204" pitchFamily="18" charset="0"/>
                            </a:rPr>
                            <m:t>2</m:t>
                          </m:r>
                          <m:r>
                            <a:rPr lang="en-AU" sz="2800" b="0" i="1" smtClean="0">
                              <a:latin typeface="Cambria Math" panose="02040503050406030204" pitchFamily="18" charset="0"/>
                            </a:rPr>
                            <m:t>𝜋</m:t>
                          </m:r>
                          <m:r>
                            <a:rPr lang="en-AU" sz="2800" b="0" i="1" smtClean="0">
                              <a:latin typeface="Cambria Math" panose="02040503050406030204" pitchFamily="18" charset="0"/>
                            </a:rPr>
                            <m:t>𝑟</m:t>
                          </m:r>
                        </m:num>
                        <m:den>
                          <m:r>
                            <a:rPr lang="en-AU" sz="2800" b="0" i="1" smtClean="0">
                              <a:latin typeface="Cambria Math" panose="02040503050406030204" pitchFamily="18" charset="0"/>
                            </a:rPr>
                            <m:t>𝑣</m:t>
                          </m:r>
                        </m:den>
                      </m:f>
                    </m:oMath>
                  </m:oMathPara>
                </a14:m>
                <a:endParaRPr lang="en-AU" sz="2800" dirty="0"/>
              </a:p>
              <a:p>
                <a:pPr lvl="1"/>
                <a:endParaRPr lang="en-AU" sz="2800" dirty="0"/>
              </a:p>
              <a:p>
                <a:pPr lvl="1"/>
                <a14:m>
                  <m:oMathPara xmlns:m="http://schemas.openxmlformats.org/officeDocument/2006/math">
                    <m:oMathParaPr>
                      <m:jc m:val="left"/>
                    </m:oMathParaPr>
                    <m:oMath xmlns:m="http://schemas.openxmlformats.org/officeDocument/2006/math">
                      <m:r>
                        <a:rPr lang="en-AU" sz="2800" b="0" i="1" smtClean="0">
                          <a:latin typeface="Cambria Math" panose="02040503050406030204" pitchFamily="18" charset="0"/>
                        </a:rPr>
                        <m:t>𝑇</m:t>
                      </m:r>
                      <m:r>
                        <a:rPr lang="en-AU" sz="2800" b="0" i="1" smtClean="0">
                          <a:latin typeface="Cambria Math" panose="02040503050406030204" pitchFamily="18" charset="0"/>
                        </a:rPr>
                        <m:t>=</m:t>
                      </m:r>
                      <m:f>
                        <m:fPr>
                          <m:ctrlPr>
                            <a:rPr lang="en-AU" sz="2800" b="0" i="1" smtClean="0">
                              <a:latin typeface="Cambria Math" panose="02040503050406030204" pitchFamily="18" charset="0"/>
                            </a:rPr>
                          </m:ctrlPr>
                        </m:fPr>
                        <m:num>
                          <m:r>
                            <a:rPr lang="en-AU" sz="2800" b="0" i="1" smtClean="0">
                              <a:latin typeface="Cambria Math" panose="02040503050406030204" pitchFamily="18" charset="0"/>
                            </a:rPr>
                            <m:t>2</m:t>
                          </m:r>
                          <m:r>
                            <a:rPr lang="en-AU" sz="2800" b="0" i="1" smtClean="0">
                              <a:latin typeface="Cambria Math" panose="02040503050406030204" pitchFamily="18" charset="0"/>
                            </a:rPr>
                            <m:t>𝜋</m:t>
                          </m:r>
                          <m:d>
                            <m:dPr>
                              <m:ctrlPr>
                                <a:rPr lang="en-AU" sz="2800" b="0" i="1" smtClean="0">
                                  <a:latin typeface="Cambria Math" panose="02040503050406030204" pitchFamily="18" charset="0"/>
                                </a:rPr>
                              </m:ctrlPr>
                            </m:dPr>
                            <m:e>
                              <m:r>
                                <a:rPr lang="en-AU" sz="2800" b="0" i="1" smtClean="0">
                                  <a:latin typeface="Cambria Math" panose="02040503050406030204" pitchFamily="18" charset="0"/>
                                </a:rPr>
                                <m:t>100</m:t>
                              </m:r>
                            </m:e>
                          </m:d>
                        </m:num>
                        <m:den>
                          <m:r>
                            <a:rPr lang="en-AU" sz="2800" b="0" i="1" smtClean="0">
                              <a:latin typeface="Cambria Math" panose="02040503050406030204" pitchFamily="18" charset="0"/>
                            </a:rPr>
                            <m:t>20</m:t>
                          </m:r>
                        </m:den>
                      </m:f>
                      <m:r>
                        <a:rPr lang="en-AU" sz="2800" b="0" i="1" smtClean="0">
                          <a:latin typeface="Cambria Math" panose="02040503050406030204" pitchFamily="18" charset="0"/>
                        </a:rPr>
                        <m:t>=31.4 </m:t>
                      </m:r>
                      <m:r>
                        <m:rPr>
                          <m:nor/>
                        </m:rPr>
                        <a:rPr lang="en-AU" sz="2800" b="0" i="0" smtClean="0">
                          <a:latin typeface="Cambria Math" panose="02040503050406030204" pitchFamily="18" charset="0"/>
                        </a:rPr>
                        <m:t>s</m:t>
                      </m:r>
                    </m:oMath>
                  </m:oMathPara>
                </a14:m>
                <a:endParaRPr lang="en-AU" sz="2800" dirty="0"/>
              </a:p>
            </p:txBody>
          </p:sp>
        </mc:Choice>
        <mc:Fallback xmlns="">
          <p:sp>
            <p:nvSpPr>
              <p:cNvPr id="3" name="TextBox 2">
                <a:extLst>
                  <a:ext uri="{FF2B5EF4-FFF2-40B4-BE49-F238E27FC236}">
                    <a16:creationId xmlns:a16="http://schemas.microsoft.com/office/drawing/2014/main" id="{A0094C3D-61B1-2EC6-783A-0929582ACB6A}"/>
                  </a:ext>
                </a:extLst>
              </p:cNvPr>
              <p:cNvSpPr txBox="1">
                <a:spLocks noRot="1" noChangeAspect="1" noMove="1" noResize="1" noEditPoints="1" noAdjustHandles="1" noChangeArrowheads="1" noChangeShapeType="1" noTextEdit="1"/>
              </p:cNvSpPr>
              <p:nvPr/>
            </p:nvSpPr>
            <p:spPr>
              <a:xfrm>
                <a:off x="-2" y="584775"/>
                <a:ext cx="11957540" cy="3892604"/>
              </a:xfrm>
              <a:prstGeom prst="rect">
                <a:avLst/>
              </a:prstGeom>
              <a:blipFill>
                <a:blip r:embed="rId3"/>
                <a:stretch>
                  <a:fillRect l="-1070" t="-1567"/>
                </a:stretch>
              </a:blipFill>
            </p:spPr>
            <p:txBody>
              <a:bodyPr/>
              <a:lstStyle/>
              <a:p>
                <a:r>
                  <a:rPr lang="en-AU">
                    <a:noFill/>
                  </a:rPr>
                  <a:t> </a:t>
                </a:r>
              </a:p>
            </p:txBody>
          </p:sp>
        </mc:Fallback>
      </mc:AlternateContent>
    </p:spTree>
    <p:extLst>
      <p:ext uri="{BB962C8B-B14F-4D97-AF65-F5344CB8AC3E}">
        <p14:creationId xmlns:p14="http://schemas.microsoft.com/office/powerpoint/2010/main" val="16038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281803"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Example #2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094C3D-61B1-2EC6-783A-0929582ACB6A}"/>
                  </a:ext>
                </a:extLst>
              </p:cNvPr>
              <p:cNvSpPr txBox="1"/>
              <p:nvPr/>
            </p:nvSpPr>
            <p:spPr>
              <a:xfrm>
                <a:off x="-2" y="584775"/>
                <a:ext cx="11957540" cy="5872954"/>
              </a:xfrm>
              <a:prstGeom prst="rect">
                <a:avLst/>
              </a:prstGeom>
              <a:noFill/>
            </p:spPr>
            <p:txBody>
              <a:bodyPr wrap="square" rtlCol="0">
                <a:spAutoFit/>
              </a:bodyPr>
              <a:lstStyle/>
              <a:p>
                <a:r>
                  <a:rPr lang="en-AU" sz="2800" dirty="0"/>
                  <a:t>An 85 kg cyclist on a 10 kg bike rides around a circular track of radius 100 m at a speed of 20 m s</a:t>
                </a:r>
                <a:r>
                  <a:rPr lang="en-AU" sz="2800" baseline="30000" dirty="0"/>
                  <a:t>-1</a:t>
                </a:r>
                <a:r>
                  <a:rPr lang="en-AU" sz="2800" dirty="0"/>
                  <a:t>.</a:t>
                </a:r>
              </a:p>
              <a:p>
                <a:pPr marL="514350" indent="-514350">
                  <a:buFont typeface="+mj-lt"/>
                  <a:buAutoNum type="alphaLcParenR" startAt="3"/>
                </a:pPr>
                <a:r>
                  <a:rPr lang="en-AU" sz="2800" dirty="0"/>
                  <a:t>Calculate the centripetal force acting on him.</a:t>
                </a:r>
              </a:p>
              <a:p>
                <a:endParaRPr lang="en-AU" sz="2800" dirty="0"/>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c</m:t>
                          </m:r>
                        </m:sub>
                      </m:sSub>
                      <m:r>
                        <a:rPr lang="en-AU" sz="2800" b="0" i="1" smtClean="0">
                          <a:latin typeface="Cambria Math" panose="02040503050406030204" pitchFamily="18" charset="0"/>
                        </a:rPr>
                        <m:t>=</m:t>
                      </m:r>
                      <m:f>
                        <m:fPr>
                          <m:ctrlPr>
                            <a:rPr lang="en-AU" sz="2800" b="0" i="1" smtClean="0">
                              <a:latin typeface="Cambria Math" panose="02040503050406030204" pitchFamily="18" charset="0"/>
                            </a:rPr>
                          </m:ctrlPr>
                        </m:fPr>
                        <m:num>
                          <m:r>
                            <a:rPr lang="en-AU" sz="2800" b="0" i="1" smtClean="0">
                              <a:latin typeface="Cambria Math" panose="02040503050406030204" pitchFamily="18" charset="0"/>
                            </a:rPr>
                            <m:t>𝑚</m:t>
                          </m:r>
                          <m:sSup>
                            <m:sSupPr>
                              <m:ctrlPr>
                                <a:rPr lang="en-AU" sz="2800" b="0" i="1" smtClean="0">
                                  <a:latin typeface="Cambria Math" panose="02040503050406030204" pitchFamily="18" charset="0"/>
                                </a:rPr>
                              </m:ctrlPr>
                            </m:sSupPr>
                            <m:e>
                              <m:r>
                                <a:rPr lang="en-AU" sz="2800" b="0" i="1" smtClean="0">
                                  <a:latin typeface="Cambria Math" panose="02040503050406030204" pitchFamily="18" charset="0"/>
                                </a:rPr>
                                <m:t>𝑣</m:t>
                              </m:r>
                            </m:e>
                            <m:sup>
                              <m:r>
                                <a:rPr lang="en-AU" sz="2800" b="0" i="1" smtClean="0">
                                  <a:latin typeface="Cambria Math" panose="02040503050406030204" pitchFamily="18" charset="0"/>
                                </a:rPr>
                                <m:t>2</m:t>
                              </m:r>
                            </m:sup>
                          </m:sSup>
                        </m:num>
                        <m:den>
                          <m:r>
                            <a:rPr lang="en-AU" sz="2800" b="0" i="1" smtClean="0">
                              <a:latin typeface="Cambria Math" panose="02040503050406030204" pitchFamily="18" charset="0"/>
                            </a:rPr>
                            <m:t>𝑟</m:t>
                          </m:r>
                        </m:den>
                      </m:f>
                      <m:r>
                        <a:rPr lang="en-AU" sz="2800" b="0" i="1" smtClean="0">
                          <a:latin typeface="Cambria Math" panose="02040503050406030204" pitchFamily="18" charset="0"/>
                        </a:rPr>
                        <m:t>=</m:t>
                      </m:r>
                      <m:f>
                        <m:fPr>
                          <m:ctrlPr>
                            <a:rPr lang="en-AU" sz="2800" b="0" i="1" smtClean="0">
                              <a:latin typeface="Cambria Math" panose="02040503050406030204" pitchFamily="18" charset="0"/>
                            </a:rPr>
                          </m:ctrlPr>
                        </m:fPr>
                        <m:num>
                          <m:r>
                            <a:rPr lang="en-AU" sz="2800" b="0" i="1" smtClean="0">
                              <a:latin typeface="Cambria Math" panose="02040503050406030204" pitchFamily="18" charset="0"/>
                            </a:rPr>
                            <m:t>95</m:t>
                          </m:r>
                          <m:d>
                            <m:dPr>
                              <m:ctrlPr>
                                <a:rPr lang="en-AU" sz="2800" b="0" i="1" smtClean="0">
                                  <a:latin typeface="Cambria Math" panose="02040503050406030204" pitchFamily="18" charset="0"/>
                                </a:rPr>
                              </m:ctrlPr>
                            </m:dPr>
                            <m:e>
                              <m:sSup>
                                <m:sSupPr>
                                  <m:ctrlPr>
                                    <a:rPr lang="en-AU" sz="2800" b="0" i="1" smtClean="0">
                                      <a:latin typeface="Cambria Math" panose="02040503050406030204" pitchFamily="18" charset="0"/>
                                    </a:rPr>
                                  </m:ctrlPr>
                                </m:sSupPr>
                                <m:e>
                                  <m:r>
                                    <a:rPr lang="en-AU" sz="2800" b="0" i="1" smtClean="0">
                                      <a:latin typeface="Cambria Math" panose="02040503050406030204" pitchFamily="18" charset="0"/>
                                    </a:rPr>
                                    <m:t>20</m:t>
                                  </m:r>
                                </m:e>
                                <m:sup>
                                  <m:r>
                                    <a:rPr lang="en-AU" sz="2800" b="0" i="1" smtClean="0">
                                      <a:latin typeface="Cambria Math" panose="02040503050406030204" pitchFamily="18" charset="0"/>
                                    </a:rPr>
                                    <m:t>2</m:t>
                                  </m:r>
                                </m:sup>
                              </m:sSup>
                            </m:e>
                          </m:d>
                        </m:num>
                        <m:den>
                          <m:r>
                            <a:rPr lang="en-AU" sz="2800" b="0" i="1" smtClean="0">
                              <a:latin typeface="Cambria Math" panose="02040503050406030204" pitchFamily="18" charset="0"/>
                            </a:rPr>
                            <m:t>100</m:t>
                          </m:r>
                        </m:den>
                      </m:f>
                      <m:r>
                        <a:rPr lang="en-AU" sz="2800" b="0" i="1" smtClean="0">
                          <a:latin typeface="Cambria Math" panose="02040503050406030204" pitchFamily="18" charset="0"/>
                        </a:rPr>
                        <m:t>=380 </m:t>
                      </m:r>
                      <m:r>
                        <m:rPr>
                          <m:nor/>
                        </m:rPr>
                        <a:rPr lang="en-AU" sz="2800" b="0" i="0" smtClean="0">
                          <a:latin typeface="Cambria Math" panose="02040503050406030204" pitchFamily="18" charset="0"/>
                        </a:rPr>
                        <m:t>N</m:t>
                      </m:r>
                    </m:oMath>
                  </m:oMathPara>
                </a14:m>
                <a:endParaRPr lang="en-AU" sz="2800" dirty="0"/>
              </a:p>
              <a:p>
                <a:endParaRPr lang="en-AU" sz="2800" dirty="0"/>
              </a:p>
              <a:p>
                <a:pPr marL="514350" indent="-514350">
                  <a:buFont typeface="+mj-lt"/>
                  <a:buAutoNum type="alphaLcParenR" startAt="4"/>
                </a:pPr>
                <a:r>
                  <a:rPr lang="en-AU" sz="2800" dirty="0"/>
                  <a:t>Assuming that he is not relying on friction, calculate the angle </a:t>
                </a:r>
                <a:br>
                  <a:rPr lang="en-AU" sz="2800" dirty="0"/>
                </a:br>
                <a:r>
                  <a:rPr lang="en-AU" sz="2800" dirty="0"/>
                  <a:t>the cyclist makes with the vertical as he leans towards the </a:t>
                </a:r>
                <a:br>
                  <a:rPr lang="en-AU" sz="2800" dirty="0"/>
                </a:br>
                <a:r>
                  <a:rPr lang="en-AU" sz="2800" dirty="0"/>
                  <a:t>centre of the circle.</a:t>
                </a:r>
              </a:p>
              <a:p>
                <a:endParaRPr lang="en-AU" sz="2800" dirty="0"/>
              </a:p>
              <a:p>
                <a:pPr lvl="1"/>
                <a14:m>
                  <m:oMathPara xmlns:m="http://schemas.openxmlformats.org/officeDocument/2006/math">
                    <m:oMathParaPr>
                      <m:jc m:val="left"/>
                    </m:oMathParaPr>
                    <m:oMath xmlns:m="http://schemas.openxmlformats.org/officeDocument/2006/math">
                      <m:func>
                        <m:funcPr>
                          <m:ctrlPr>
                            <a:rPr lang="en-AU" sz="2800" b="0" i="1" smtClean="0">
                              <a:latin typeface="Cambria Math" panose="02040503050406030204" pitchFamily="18" charset="0"/>
                            </a:rPr>
                          </m:ctrlPr>
                        </m:funcPr>
                        <m:fName>
                          <m:r>
                            <m:rPr>
                              <m:sty m:val="p"/>
                            </m:rPr>
                            <a:rPr lang="en-AU" sz="2800" b="0" i="0" smtClean="0">
                              <a:latin typeface="Cambria Math" panose="02040503050406030204" pitchFamily="18" charset="0"/>
                            </a:rPr>
                            <m:t>tan</m:t>
                          </m:r>
                        </m:fName>
                        <m:e>
                          <m:r>
                            <a:rPr lang="en-AU" sz="2800" b="0" i="1" smtClean="0">
                              <a:latin typeface="Cambria Math" panose="02040503050406030204" pitchFamily="18" charset="0"/>
                            </a:rPr>
                            <m:t>𝜃</m:t>
                          </m:r>
                        </m:e>
                      </m:func>
                      <m:r>
                        <a:rPr lang="en-AU" sz="2800" b="0" i="1" smtClean="0">
                          <a:latin typeface="Cambria Math" panose="02040503050406030204" pitchFamily="18" charset="0"/>
                        </a:rPr>
                        <m:t>=</m:t>
                      </m:r>
                      <m:f>
                        <m:fPr>
                          <m:ctrlPr>
                            <a:rPr lang="en-AU" sz="2800" b="0" i="1" smtClean="0">
                              <a:latin typeface="Cambria Math" panose="02040503050406030204" pitchFamily="18" charset="0"/>
                            </a:rPr>
                          </m:ctrlPr>
                        </m:fPr>
                        <m:num>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c</m:t>
                              </m:r>
                            </m:sub>
                          </m:sSub>
                        </m:num>
                        <m:den>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g</m:t>
                              </m:r>
                            </m:sub>
                          </m:sSub>
                        </m:den>
                      </m:f>
                      <m:r>
                        <a:rPr lang="en-AU" sz="2800" b="0" i="1" smtClean="0">
                          <a:latin typeface="Cambria Math" panose="02040503050406030204" pitchFamily="18" charset="0"/>
                        </a:rPr>
                        <m:t>=</m:t>
                      </m:r>
                      <m:f>
                        <m:fPr>
                          <m:ctrlPr>
                            <a:rPr lang="en-AU" sz="2800" b="0" i="1" smtClean="0">
                              <a:latin typeface="Cambria Math" panose="02040503050406030204" pitchFamily="18" charset="0"/>
                            </a:rPr>
                          </m:ctrlPr>
                        </m:fPr>
                        <m:num>
                          <m:sSup>
                            <m:sSupPr>
                              <m:ctrlPr>
                                <a:rPr lang="en-AU" sz="2800" b="0" i="1" smtClean="0">
                                  <a:latin typeface="Cambria Math" panose="02040503050406030204" pitchFamily="18" charset="0"/>
                                </a:rPr>
                              </m:ctrlPr>
                            </m:sSupPr>
                            <m:e>
                              <m:r>
                                <a:rPr lang="en-AU" sz="2800" b="0" i="1" smtClean="0">
                                  <a:latin typeface="Cambria Math" panose="02040503050406030204" pitchFamily="18" charset="0"/>
                                </a:rPr>
                                <m:t>𝑣</m:t>
                              </m:r>
                            </m:e>
                            <m:sup>
                              <m:r>
                                <a:rPr lang="en-AU" sz="2800" b="0" i="1" smtClean="0">
                                  <a:latin typeface="Cambria Math" panose="02040503050406030204" pitchFamily="18" charset="0"/>
                                </a:rPr>
                                <m:t>2</m:t>
                              </m:r>
                            </m:sup>
                          </m:sSup>
                        </m:num>
                        <m:den>
                          <m:r>
                            <a:rPr lang="en-AU" sz="2800" b="0" i="1" smtClean="0">
                              <a:latin typeface="Cambria Math" panose="02040503050406030204" pitchFamily="18" charset="0"/>
                            </a:rPr>
                            <m:t>𝑟𝑔</m:t>
                          </m:r>
                        </m:den>
                      </m:f>
                      <m:r>
                        <a:rPr lang="en-AU" sz="2800" b="0" i="1" smtClean="0">
                          <a:latin typeface="Cambria Math" panose="02040503050406030204" pitchFamily="18" charset="0"/>
                        </a:rPr>
                        <m:t>  →   </m:t>
                      </m:r>
                      <m:r>
                        <a:rPr lang="en-AU" sz="2800" b="0" i="1" smtClean="0">
                          <a:latin typeface="Cambria Math" panose="02040503050406030204" pitchFamily="18" charset="0"/>
                        </a:rPr>
                        <m:t>𝜃</m:t>
                      </m:r>
                      <m:r>
                        <a:rPr lang="en-AU" sz="2800" b="0" i="1" smtClean="0">
                          <a:latin typeface="Cambria Math" panose="02040503050406030204" pitchFamily="18" charset="0"/>
                        </a:rPr>
                        <m:t>=</m:t>
                      </m:r>
                      <m:func>
                        <m:funcPr>
                          <m:ctrlPr>
                            <a:rPr lang="en-AU" sz="2800" b="0" i="1" smtClean="0">
                              <a:latin typeface="Cambria Math" panose="02040503050406030204" pitchFamily="18" charset="0"/>
                            </a:rPr>
                          </m:ctrlPr>
                        </m:funcPr>
                        <m:fName>
                          <m:sSup>
                            <m:sSupPr>
                              <m:ctrlPr>
                                <a:rPr lang="en-AU" sz="2800" b="0" i="1" smtClean="0">
                                  <a:latin typeface="Cambria Math" panose="02040503050406030204" pitchFamily="18" charset="0"/>
                                </a:rPr>
                              </m:ctrlPr>
                            </m:sSupPr>
                            <m:e>
                              <m:r>
                                <m:rPr>
                                  <m:sty m:val="p"/>
                                </m:rPr>
                                <a:rPr lang="en-AU" sz="2800" b="0" i="0" smtClean="0">
                                  <a:latin typeface="Cambria Math" panose="02040503050406030204" pitchFamily="18" charset="0"/>
                                </a:rPr>
                                <m:t>tan</m:t>
                              </m:r>
                            </m:e>
                            <m:sup>
                              <m:r>
                                <a:rPr lang="en-AU" sz="2800" b="0" i="1" smtClean="0">
                                  <a:latin typeface="Cambria Math" panose="02040503050406030204" pitchFamily="18" charset="0"/>
                                </a:rPr>
                                <m:t>−1</m:t>
                              </m:r>
                            </m:sup>
                          </m:sSup>
                        </m:fName>
                        <m:e>
                          <m:d>
                            <m:dPr>
                              <m:ctrlPr>
                                <a:rPr lang="en-AU" sz="2800" b="0" i="1" smtClean="0">
                                  <a:latin typeface="Cambria Math" panose="02040503050406030204" pitchFamily="18" charset="0"/>
                                </a:rPr>
                              </m:ctrlPr>
                            </m:dPr>
                            <m:e>
                              <m:f>
                                <m:fPr>
                                  <m:ctrlPr>
                                    <a:rPr lang="en-AU" sz="2800" b="0" i="1" smtClean="0">
                                      <a:latin typeface="Cambria Math" panose="02040503050406030204" pitchFamily="18" charset="0"/>
                                    </a:rPr>
                                  </m:ctrlPr>
                                </m:fPr>
                                <m:num>
                                  <m:sSup>
                                    <m:sSupPr>
                                      <m:ctrlPr>
                                        <a:rPr lang="en-AU" sz="2800" b="0" i="1" smtClean="0">
                                          <a:latin typeface="Cambria Math" panose="02040503050406030204" pitchFamily="18" charset="0"/>
                                        </a:rPr>
                                      </m:ctrlPr>
                                    </m:sSupPr>
                                    <m:e>
                                      <m:r>
                                        <a:rPr lang="en-AU" sz="2800" b="0" i="1" smtClean="0">
                                          <a:latin typeface="Cambria Math" panose="02040503050406030204" pitchFamily="18" charset="0"/>
                                        </a:rPr>
                                        <m:t>20</m:t>
                                      </m:r>
                                    </m:e>
                                    <m:sup>
                                      <m:r>
                                        <a:rPr lang="en-AU" sz="2800" b="0" i="1" smtClean="0">
                                          <a:latin typeface="Cambria Math" panose="02040503050406030204" pitchFamily="18" charset="0"/>
                                        </a:rPr>
                                        <m:t>2</m:t>
                                      </m:r>
                                    </m:sup>
                                  </m:sSup>
                                </m:num>
                                <m:den>
                                  <m:r>
                                    <a:rPr lang="en-AU" sz="2800" b="0" i="1" smtClean="0">
                                      <a:latin typeface="Cambria Math" panose="02040503050406030204" pitchFamily="18" charset="0"/>
                                    </a:rPr>
                                    <m:t>100</m:t>
                                  </m:r>
                                  <m:d>
                                    <m:dPr>
                                      <m:ctrlPr>
                                        <a:rPr lang="en-AU" sz="2800" b="0" i="1" smtClean="0">
                                          <a:latin typeface="Cambria Math" panose="02040503050406030204" pitchFamily="18" charset="0"/>
                                        </a:rPr>
                                      </m:ctrlPr>
                                    </m:dPr>
                                    <m:e>
                                      <m:r>
                                        <a:rPr lang="en-AU" sz="2800" b="0" i="1" smtClean="0">
                                          <a:latin typeface="Cambria Math" panose="02040503050406030204" pitchFamily="18" charset="0"/>
                                        </a:rPr>
                                        <m:t>9.8</m:t>
                                      </m:r>
                                    </m:e>
                                  </m:d>
                                </m:den>
                              </m:f>
                            </m:e>
                          </m:d>
                        </m:e>
                      </m:func>
                      <m:r>
                        <a:rPr lang="en-AU" sz="2800" b="0" i="1" smtClean="0">
                          <a:latin typeface="Cambria Math" panose="02040503050406030204" pitchFamily="18" charset="0"/>
                        </a:rPr>
                        <m:t>=22.2°</m:t>
                      </m:r>
                    </m:oMath>
                  </m:oMathPara>
                </a14:m>
                <a:endParaRPr lang="en-AU" sz="2800" dirty="0"/>
              </a:p>
            </p:txBody>
          </p:sp>
        </mc:Choice>
        <mc:Fallback xmlns="">
          <p:sp>
            <p:nvSpPr>
              <p:cNvPr id="3" name="TextBox 2">
                <a:extLst>
                  <a:ext uri="{FF2B5EF4-FFF2-40B4-BE49-F238E27FC236}">
                    <a16:creationId xmlns:a16="http://schemas.microsoft.com/office/drawing/2014/main" id="{A0094C3D-61B1-2EC6-783A-0929582ACB6A}"/>
                  </a:ext>
                </a:extLst>
              </p:cNvPr>
              <p:cNvSpPr txBox="1">
                <a:spLocks noRot="1" noChangeAspect="1" noMove="1" noResize="1" noEditPoints="1" noAdjustHandles="1" noChangeArrowheads="1" noChangeShapeType="1" noTextEdit="1"/>
              </p:cNvSpPr>
              <p:nvPr/>
            </p:nvSpPr>
            <p:spPr>
              <a:xfrm>
                <a:off x="-2" y="584775"/>
                <a:ext cx="11957540" cy="5872954"/>
              </a:xfrm>
              <a:prstGeom prst="rect">
                <a:avLst/>
              </a:prstGeom>
              <a:blipFill>
                <a:blip r:embed="rId3"/>
                <a:stretch>
                  <a:fillRect l="-1070" t="-1038"/>
                </a:stretch>
              </a:blipFill>
            </p:spPr>
            <p:txBody>
              <a:bodyPr/>
              <a:lstStyle/>
              <a:p>
                <a:r>
                  <a:rPr lang="en-AU">
                    <a:noFill/>
                  </a:rPr>
                  <a:t> </a:t>
                </a:r>
              </a:p>
            </p:txBody>
          </p:sp>
        </mc:Fallback>
      </mc:AlternateContent>
      <p:pic>
        <p:nvPicPr>
          <p:cNvPr id="5" name="Picture 4">
            <a:extLst>
              <a:ext uri="{FF2B5EF4-FFF2-40B4-BE49-F238E27FC236}">
                <a16:creationId xmlns:a16="http://schemas.microsoft.com/office/drawing/2014/main" id="{80C557EA-9822-4F58-1F16-100D168E28F6}"/>
              </a:ext>
            </a:extLst>
          </p:cNvPr>
          <p:cNvPicPr>
            <a:picLocks noChangeAspect="1"/>
          </p:cNvPicPr>
          <p:nvPr/>
        </p:nvPicPr>
        <p:blipFill>
          <a:blip r:embed="rId4"/>
          <a:stretch>
            <a:fillRect/>
          </a:stretch>
        </p:blipFill>
        <p:spPr>
          <a:xfrm>
            <a:off x="9717314" y="2846885"/>
            <a:ext cx="2394858" cy="4011115"/>
          </a:xfrm>
          <a:prstGeom prst="rect">
            <a:avLst/>
          </a:prstGeom>
        </p:spPr>
      </p:pic>
    </p:spTree>
    <p:extLst>
      <p:ext uri="{BB962C8B-B14F-4D97-AF65-F5344CB8AC3E}">
        <p14:creationId xmlns:p14="http://schemas.microsoft.com/office/powerpoint/2010/main" val="229213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281803"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Example #3</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0094C3D-61B1-2EC6-783A-0929582ACB6A}"/>
                  </a:ext>
                </a:extLst>
              </p:cNvPr>
              <p:cNvSpPr txBox="1"/>
              <p:nvPr/>
            </p:nvSpPr>
            <p:spPr>
              <a:xfrm>
                <a:off x="-2" y="584775"/>
                <a:ext cx="10254345" cy="5472845"/>
              </a:xfrm>
              <a:prstGeom prst="rect">
                <a:avLst/>
              </a:prstGeom>
              <a:noFill/>
            </p:spPr>
            <p:txBody>
              <a:bodyPr wrap="square" rtlCol="0">
                <a:spAutoFit/>
              </a:bodyPr>
              <a:lstStyle/>
              <a:p>
                <a:r>
                  <a:rPr lang="en-AU" sz="2800" dirty="0"/>
                  <a:t>The diagram below shows the forces acting on a car following a curve on a banked track. The car is travelling at 17.0 m s</a:t>
                </a:r>
                <a:r>
                  <a:rPr lang="en-AU" sz="2800" baseline="30000" dirty="0"/>
                  <a:t>-1</a:t>
                </a:r>
                <a:r>
                  <a:rPr lang="en-AU" sz="2800" dirty="0"/>
                  <a:t> without slipping. Calculate the radius of the track.</a:t>
                </a:r>
              </a:p>
              <a:p>
                <a:endParaRPr lang="en-AU" sz="2800" dirty="0"/>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c</m:t>
                          </m:r>
                        </m:sub>
                      </m:sSub>
                      <m:r>
                        <a:rPr lang="en-AU" sz="2800" b="0" i="1" smtClean="0">
                          <a:latin typeface="Cambria Math" panose="02040503050406030204" pitchFamily="18" charset="0"/>
                        </a:rPr>
                        <m:t>=</m:t>
                      </m:r>
                      <m:d>
                        <m:dPr>
                          <m:ctrlPr>
                            <a:rPr lang="en-AU" sz="2800" b="0" i="1" smtClean="0">
                              <a:latin typeface="Cambria Math" panose="02040503050406030204" pitchFamily="18" charset="0"/>
                            </a:rPr>
                          </m:ctrlPr>
                        </m:dPr>
                        <m:e>
                          <m:r>
                            <a:rPr lang="en-AU" sz="2800" b="0" i="1" smtClean="0">
                              <a:latin typeface="Cambria Math" panose="02040503050406030204" pitchFamily="18" charset="0"/>
                            </a:rPr>
                            <m:t>11.5×</m:t>
                          </m:r>
                          <m:sSup>
                            <m:sSupPr>
                              <m:ctrlPr>
                                <a:rPr lang="en-AU" sz="2800" b="0" i="1" smtClean="0">
                                  <a:latin typeface="Cambria Math" panose="02040503050406030204" pitchFamily="18" charset="0"/>
                                </a:rPr>
                              </m:ctrlPr>
                            </m:sSupPr>
                            <m:e>
                              <m:r>
                                <a:rPr lang="en-AU" sz="2800" b="0" i="1" smtClean="0">
                                  <a:latin typeface="Cambria Math" panose="02040503050406030204" pitchFamily="18" charset="0"/>
                                </a:rPr>
                                <m:t>10</m:t>
                              </m:r>
                            </m:e>
                            <m:sup>
                              <m:r>
                                <a:rPr lang="en-AU" sz="2800" b="0" i="1" smtClean="0">
                                  <a:latin typeface="Cambria Math" panose="02040503050406030204" pitchFamily="18" charset="0"/>
                                </a:rPr>
                                <m:t>3</m:t>
                              </m:r>
                            </m:sup>
                          </m:sSup>
                          <m:r>
                            <a:rPr lang="en-AU" sz="2800" b="0" i="1" smtClean="0">
                              <a:latin typeface="Cambria Math" panose="02040503050406030204" pitchFamily="18" charset="0"/>
                            </a:rPr>
                            <m:t>×</m:t>
                          </m:r>
                          <m:func>
                            <m:funcPr>
                              <m:ctrlPr>
                                <a:rPr lang="en-AU" sz="2800" b="0" i="1" smtClean="0">
                                  <a:latin typeface="Cambria Math" panose="02040503050406030204" pitchFamily="18" charset="0"/>
                                </a:rPr>
                              </m:ctrlPr>
                            </m:funcPr>
                            <m:fName>
                              <m:r>
                                <m:rPr>
                                  <m:sty m:val="p"/>
                                </m:rPr>
                                <a:rPr lang="en-AU" sz="2800" b="0" i="0" smtClean="0">
                                  <a:latin typeface="Cambria Math" panose="02040503050406030204" pitchFamily="18" charset="0"/>
                                </a:rPr>
                                <m:t>sin</m:t>
                              </m:r>
                            </m:fName>
                            <m:e>
                              <m:r>
                                <a:rPr lang="en-AU" sz="2800" b="0" i="1" smtClean="0">
                                  <a:latin typeface="Cambria Math" panose="02040503050406030204" pitchFamily="18" charset="0"/>
                                </a:rPr>
                                <m:t>20°</m:t>
                              </m:r>
                            </m:e>
                          </m:func>
                        </m:e>
                      </m:d>
                      <m:r>
                        <a:rPr lang="en-AU" sz="2800" b="0" i="1" smtClean="0">
                          <a:latin typeface="Cambria Math" panose="02040503050406030204" pitchFamily="18" charset="0"/>
                        </a:rPr>
                        <m:t>+</m:t>
                      </m:r>
                      <m:d>
                        <m:dPr>
                          <m:ctrlPr>
                            <a:rPr lang="en-AU" sz="2800" b="0" i="1" smtClean="0">
                              <a:latin typeface="Cambria Math" panose="02040503050406030204" pitchFamily="18" charset="0"/>
                            </a:rPr>
                          </m:ctrlPr>
                        </m:dPr>
                        <m:e>
                          <m:r>
                            <a:rPr lang="en-AU" sz="2800" b="0" i="1" smtClean="0">
                              <a:latin typeface="Cambria Math" panose="02040503050406030204" pitchFamily="18" charset="0"/>
                            </a:rPr>
                            <m:t>1300</m:t>
                          </m:r>
                          <m:func>
                            <m:funcPr>
                              <m:ctrlPr>
                                <a:rPr lang="en-AU" sz="2800" b="0" i="1" smtClean="0">
                                  <a:latin typeface="Cambria Math" panose="02040503050406030204" pitchFamily="18" charset="0"/>
                                </a:rPr>
                              </m:ctrlPr>
                            </m:funcPr>
                            <m:fName>
                              <m:r>
                                <m:rPr>
                                  <m:sty m:val="p"/>
                                </m:rPr>
                                <a:rPr lang="en-AU" sz="2800" b="0" i="0" smtClean="0">
                                  <a:latin typeface="Cambria Math" panose="02040503050406030204" pitchFamily="18" charset="0"/>
                                </a:rPr>
                                <m:t>cos</m:t>
                              </m:r>
                            </m:fName>
                            <m:e>
                              <m:r>
                                <a:rPr lang="en-AU" sz="2800" b="0" i="1" smtClean="0">
                                  <a:latin typeface="Cambria Math" panose="02040503050406030204" pitchFamily="18" charset="0"/>
                                </a:rPr>
                                <m:t>20°</m:t>
                              </m:r>
                            </m:e>
                          </m:func>
                        </m:e>
                      </m:d>
                    </m:oMath>
                  </m:oMathPara>
                </a14:m>
                <a:endParaRPr lang="en-AU" sz="2800" b="0" dirty="0"/>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c</m:t>
                          </m:r>
                        </m:sub>
                      </m:sSub>
                      <m:r>
                        <a:rPr lang="en-AU" sz="2800" b="0" i="1" smtClean="0">
                          <a:latin typeface="Cambria Math" panose="02040503050406030204" pitchFamily="18" charset="0"/>
                        </a:rPr>
                        <m:t>=5154.8 </m:t>
                      </m:r>
                      <m:r>
                        <m:rPr>
                          <m:nor/>
                        </m:rPr>
                        <a:rPr lang="en-AU" sz="2800" b="0" i="0" smtClean="0">
                          <a:latin typeface="Cambria Math" panose="02040503050406030204" pitchFamily="18" charset="0"/>
                        </a:rPr>
                        <m:t>N</m:t>
                      </m:r>
                    </m:oMath>
                  </m:oMathPara>
                </a14:m>
                <a:endParaRPr lang="en-AU" sz="2800" dirty="0"/>
              </a:p>
              <a:p>
                <a:pPr lvl="1"/>
                <a:endParaRPr lang="en-AU" sz="2800" dirty="0"/>
              </a:p>
              <a:p>
                <a:pPr lvl="1"/>
                <a14:m>
                  <m:oMathPara xmlns:m="http://schemas.openxmlformats.org/officeDocument/2006/math">
                    <m:oMathParaPr>
                      <m:jc m:val="left"/>
                    </m:oMathParaPr>
                    <m:oMath xmlns:m="http://schemas.openxmlformats.org/officeDocument/2006/math">
                      <m:r>
                        <a:rPr lang="en-AU" sz="2800" b="0" i="1" smtClean="0">
                          <a:latin typeface="Cambria Math" panose="02040503050406030204" pitchFamily="18" charset="0"/>
                        </a:rPr>
                        <m:t>𝑚</m:t>
                      </m:r>
                      <m:r>
                        <a:rPr lang="en-AU" sz="2800" b="0" i="1" smtClean="0">
                          <a:latin typeface="Cambria Math" panose="02040503050406030204" pitchFamily="18" charset="0"/>
                        </a:rPr>
                        <m:t>=</m:t>
                      </m:r>
                      <m:f>
                        <m:fPr>
                          <m:ctrlPr>
                            <a:rPr lang="en-AU" sz="2800" b="0" i="1" smtClean="0">
                              <a:latin typeface="Cambria Math" panose="02040503050406030204" pitchFamily="18" charset="0"/>
                            </a:rPr>
                          </m:ctrlPr>
                        </m:fPr>
                        <m:num>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g</m:t>
                              </m:r>
                            </m:sub>
                          </m:sSub>
                        </m:num>
                        <m:den>
                          <m:r>
                            <a:rPr lang="en-AU" sz="2800" b="0" i="1" smtClean="0">
                              <a:latin typeface="Cambria Math" panose="02040503050406030204" pitchFamily="18" charset="0"/>
                            </a:rPr>
                            <m:t>𝑔</m:t>
                          </m:r>
                        </m:den>
                      </m:f>
                      <m:r>
                        <a:rPr lang="en-AU" sz="2800" b="0" i="1" smtClean="0">
                          <a:latin typeface="Cambria Math" panose="02040503050406030204" pitchFamily="18" charset="0"/>
                        </a:rPr>
                        <m:t>=</m:t>
                      </m:r>
                      <m:f>
                        <m:fPr>
                          <m:ctrlPr>
                            <a:rPr lang="en-AU" sz="2800" b="0" i="1" smtClean="0">
                              <a:latin typeface="Cambria Math" panose="02040503050406030204" pitchFamily="18" charset="0"/>
                            </a:rPr>
                          </m:ctrlPr>
                        </m:fPr>
                        <m:num>
                          <m:r>
                            <a:rPr lang="en-AU" sz="2800" b="0" i="1" smtClean="0">
                              <a:latin typeface="Cambria Math" panose="02040503050406030204" pitchFamily="18" charset="0"/>
                            </a:rPr>
                            <m:t>10×</m:t>
                          </m:r>
                          <m:sSup>
                            <m:sSupPr>
                              <m:ctrlPr>
                                <a:rPr lang="en-AU" sz="2800" b="0" i="1" smtClean="0">
                                  <a:latin typeface="Cambria Math" panose="02040503050406030204" pitchFamily="18" charset="0"/>
                                </a:rPr>
                              </m:ctrlPr>
                            </m:sSupPr>
                            <m:e>
                              <m:r>
                                <a:rPr lang="en-AU" sz="2800" b="0" i="1" smtClean="0">
                                  <a:latin typeface="Cambria Math" panose="02040503050406030204" pitchFamily="18" charset="0"/>
                                </a:rPr>
                                <m:t>10</m:t>
                              </m:r>
                            </m:e>
                            <m:sup>
                              <m:r>
                                <a:rPr lang="en-AU" sz="2800" b="0" i="1" smtClean="0">
                                  <a:latin typeface="Cambria Math" panose="02040503050406030204" pitchFamily="18" charset="0"/>
                                </a:rPr>
                                <m:t>3</m:t>
                              </m:r>
                            </m:sup>
                          </m:sSup>
                        </m:num>
                        <m:den>
                          <m:r>
                            <a:rPr lang="en-AU" sz="2800" b="0" i="1" smtClean="0">
                              <a:latin typeface="Cambria Math" panose="02040503050406030204" pitchFamily="18" charset="0"/>
                            </a:rPr>
                            <m:t>9.8</m:t>
                          </m:r>
                        </m:den>
                      </m:f>
                      <m:r>
                        <a:rPr lang="en-AU" sz="2800" b="0" i="1" smtClean="0">
                          <a:latin typeface="Cambria Math" panose="02040503050406030204" pitchFamily="18" charset="0"/>
                        </a:rPr>
                        <m:t>=1020.4 </m:t>
                      </m:r>
                      <m:r>
                        <m:rPr>
                          <m:nor/>
                        </m:rPr>
                        <a:rPr lang="en-AU" sz="2800" b="0" i="0" smtClean="0">
                          <a:latin typeface="Cambria Math" panose="02040503050406030204" pitchFamily="18" charset="0"/>
                        </a:rPr>
                        <m:t>kg</m:t>
                      </m:r>
                    </m:oMath>
                  </m:oMathPara>
                </a14:m>
                <a:endParaRPr lang="en-AU" sz="2800" dirty="0"/>
              </a:p>
              <a:p>
                <a:pPr lvl="1"/>
                <a:endParaRPr lang="en-AU" sz="2800" dirty="0"/>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c</m:t>
                          </m:r>
                        </m:sub>
                      </m:sSub>
                      <m:r>
                        <a:rPr lang="en-AU" sz="2800" b="0" i="1" smtClean="0">
                          <a:latin typeface="Cambria Math" panose="02040503050406030204" pitchFamily="18" charset="0"/>
                        </a:rPr>
                        <m:t>=</m:t>
                      </m:r>
                      <m:f>
                        <m:fPr>
                          <m:ctrlPr>
                            <a:rPr lang="en-AU" sz="2800" b="0" i="1" smtClean="0">
                              <a:latin typeface="Cambria Math" panose="02040503050406030204" pitchFamily="18" charset="0"/>
                            </a:rPr>
                          </m:ctrlPr>
                        </m:fPr>
                        <m:num>
                          <m:r>
                            <a:rPr lang="en-AU" sz="2800" b="0" i="1" smtClean="0">
                              <a:latin typeface="Cambria Math" panose="02040503050406030204" pitchFamily="18" charset="0"/>
                            </a:rPr>
                            <m:t>𝑚</m:t>
                          </m:r>
                          <m:sSup>
                            <m:sSupPr>
                              <m:ctrlPr>
                                <a:rPr lang="en-AU" sz="2800" b="0" i="1" smtClean="0">
                                  <a:latin typeface="Cambria Math" panose="02040503050406030204" pitchFamily="18" charset="0"/>
                                </a:rPr>
                              </m:ctrlPr>
                            </m:sSupPr>
                            <m:e>
                              <m:r>
                                <a:rPr lang="en-AU" sz="2800" b="0" i="1" smtClean="0">
                                  <a:latin typeface="Cambria Math" panose="02040503050406030204" pitchFamily="18" charset="0"/>
                                </a:rPr>
                                <m:t>𝑣</m:t>
                              </m:r>
                            </m:e>
                            <m:sup>
                              <m:r>
                                <a:rPr lang="en-AU" sz="2800" b="0" i="1" smtClean="0">
                                  <a:latin typeface="Cambria Math" panose="02040503050406030204" pitchFamily="18" charset="0"/>
                                </a:rPr>
                                <m:t>2</m:t>
                              </m:r>
                            </m:sup>
                          </m:sSup>
                        </m:num>
                        <m:den>
                          <m:r>
                            <a:rPr lang="en-AU" sz="2800" b="0" i="1" smtClean="0">
                              <a:latin typeface="Cambria Math" panose="02040503050406030204" pitchFamily="18" charset="0"/>
                            </a:rPr>
                            <m:t>𝑟</m:t>
                          </m:r>
                        </m:den>
                      </m:f>
                      <m:r>
                        <a:rPr lang="en-AU" sz="2800" b="0" i="1" smtClean="0">
                          <a:latin typeface="Cambria Math" panose="02040503050406030204" pitchFamily="18" charset="0"/>
                        </a:rPr>
                        <m:t>  →   </m:t>
                      </m:r>
                      <m:r>
                        <a:rPr lang="en-AU" sz="2800" b="0" i="1" smtClean="0">
                          <a:latin typeface="Cambria Math" panose="02040503050406030204" pitchFamily="18" charset="0"/>
                        </a:rPr>
                        <m:t>𝑟</m:t>
                      </m:r>
                      <m:r>
                        <a:rPr lang="en-AU" sz="2800" b="0" i="1" smtClean="0">
                          <a:latin typeface="Cambria Math" panose="02040503050406030204" pitchFamily="18" charset="0"/>
                        </a:rPr>
                        <m:t>=</m:t>
                      </m:r>
                      <m:f>
                        <m:fPr>
                          <m:ctrlPr>
                            <a:rPr lang="en-AU" sz="2800" b="0" i="1" smtClean="0">
                              <a:latin typeface="Cambria Math" panose="02040503050406030204" pitchFamily="18" charset="0"/>
                            </a:rPr>
                          </m:ctrlPr>
                        </m:fPr>
                        <m:num>
                          <m:r>
                            <a:rPr lang="en-AU" sz="2800" b="0" i="1" smtClean="0">
                              <a:latin typeface="Cambria Math" panose="02040503050406030204" pitchFamily="18" charset="0"/>
                            </a:rPr>
                            <m:t>𝑚</m:t>
                          </m:r>
                          <m:sSup>
                            <m:sSupPr>
                              <m:ctrlPr>
                                <a:rPr lang="en-AU" sz="2800" b="0" i="1" smtClean="0">
                                  <a:latin typeface="Cambria Math" panose="02040503050406030204" pitchFamily="18" charset="0"/>
                                </a:rPr>
                              </m:ctrlPr>
                            </m:sSupPr>
                            <m:e>
                              <m:r>
                                <a:rPr lang="en-AU" sz="2800" b="0" i="1" smtClean="0">
                                  <a:latin typeface="Cambria Math" panose="02040503050406030204" pitchFamily="18" charset="0"/>
                                </a:rPr>
                                <m:t>𝑣</m:t>
                              </m:r>
                            </m:e>
                            <m:sup>
                              <m:r>
                                <a:rPr lang="en-AU" sz="2800" b="0" i="1" smtClean="0">
                                  <a:latin typeface="Cambria Math" panose="02040503050406030204" pitchFamily="18" charset="0"/>
                                </a:rPr>
                                <m:t>2</m:t>
                              </m:r>
                            </m:sup>
                          </m:sSup>
                        </m:num>
                        <m:den>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c</m:t>
                              </m:r>
                            </m:sub>
                          </m:sSub>
                        </m:den>
                      </m:f>
                      <m:r>
                        <a:rPr lang="en-AU" sz="2800" b="0" i="1" smtClean="0">
                          <a:latin typeface="Cambria Math" panose="02040503050406030204" pitchFamily="18" charset="0"/>
                        </a:rPr>
                        <m:t>=57.2 </m:t>
                      </m:r>
                      <m:r>
                        <m:rPr>
                          <m:nor/>
                        </m:rPr>
                        <a:rPr lang="en-AU" sz="2800" b="0" i="0" smtClean="0">
                          <a:latin typeface="Cambria Math" panose="02040503050406030204" pitchFamily="18" charset="0"/>
                        </a:rPr>
                        <m:t>m</m:t>
                      </m:r>
                    </m:oMath>
                  </m:oMathPara>
                </a14:m>
                <a:endParaRPr lang="en-AU" sz="2800" dirty="0"/>
              </a:p>
            </p:txBody>
          </p:sp>
        </mc:Choice>
        <mc:Fallback>
          <p:sp>
            <p:nvSpPr>
              <p:cNvPr id="3" name="TextBox 2">
                <a:extLst>
                  <a:ext uri="{FF2B5EF4-FFF2-40B4-BE49-F238E27FC236}">
                    <a16:creationId xmlns:a16="http://schemas.microsoft.com/office/drawing/2014/main" id="{A0094C3D-61B1-2EC6-783A-0929582ACB6A}"/>
                  </a:ext>
                </a:extLst>
              </p:cNvPr>
              <p:cNvSpPr txBox="1">
                <a:spLocks noRot="1" noChangeAspect="1" noMove="1" noResize="1" noEditPoints="1" noAdjustHandles="1" noChangeArrowheads="1" noChangeShapeType="1" noTextEdit="1"/>
              </p:cNvSpPr>
              <p:nvPr/>
            </p:nvSpPr>
            <p:spPr>
              <a:xfrm>
                <a:off x="-2" y="584775"/>
                <a:ext cx="10254345" cy="5472845"/>
              </a:xfrm>
              <a:prstGeom prst="rect">
                <a:avLst/>
              </a:prstGeom>
              <a:blipFill>
                <a:blip r:embed="rId3"/>
                <a:stretch>
                  <a:fillRect l="-1189" t="-1114" r="-1130"/>
                </a:stretch>
              </a:blipFill>
            </p:spPr>
            <p:txBody>
              <a:bodyPr/>
              <a:lstStyle/>
              <a:p>
                <a:r>
                  <a:rPr lang="en-AU">
                    <a:noFill/>
                  </a:rPr>
                  <a:t> </a:t>
                </a:r>
              </a:p>
            </p:txBody>
          </p:sp>
        </mc:Fallback>
      </mc:AlternateContent>
      <p:pic>
        <p:nvPicPr>
          <p:cNvPr id="6" name="Graphic 5">
            <a:extLst>
              <a:ext uri="{FF2B5EF4-FFF2-40B4-BE49-F238E27FC236}">
                <a16:creationId xmlns:a16="http://schemas.microsoft.com/office/drawing/2014/main" id="{395FC37F-B966-AB33-7E3E-79F04AE85D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09015" y="1734229"/>
            <a:ext cx="5295900" cy="5000625"/>
          </a:xfrm>
          <a:prstGeom prst="rect">
            <a:avLst/>
          </a:prstGeom>
        </p:spPr>
      </p:pic>
    </p:spTree>
    <p:extLst>
      <p:ext uri="{BB962C8B-B14F-4D97-AF65-F5344CB8AC3E}">
        <p14:creationId xmlns:p14="http://schemas.microsoft.com/office/powerpoint/2010/main" val="4092818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3990</TotalTime>
  <Words>991</Words>
  <Application>Microsoft Office PowerPoint</Application>
  <PresentationFormat>Widescreen</PresentationFormat>
  <Paragraphs>87</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PowerPoint Presentation</vt:lpstr>
      <vt:lpstr>Horizontal Circular Motion: Banked Turns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Equilibrium</dc:title>
  <dc:creator>JERRY Tressa [Harrisdale Senior High School]</dc:creator>
  <cp:lastModifiedBy>AXTENS Nathan [Harrisdale Senior High School]</cp:lastModifiedBy>
  <cp:revision>56</cp:revision>
  <dcterms:created xsi:type="dcterms:W3CDTF">2022-02-16T03:17:05Z</dcterms:created>
  <dcterms:modified xsi:type="dcterms:W3CDTF">2023-03-02T03:48:50Z</dcterms:modified>
</cp:coreProperties>
</file>