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6" r:id="rId2"/>
    <p:sldId id="744" r:id="rId3"/>
    <p:sldId id="750" r:id="rId4"/>
    <p:sldId id="751" r:id="rId5"/>
    <p:sldId id="752" r:id="rId6"/>
    <p:sldId id="753" r:id="rId7"/>
    <p:sldId id="7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62" autoAdjust="0"/>
    <p:restoredTop sz="95310" autoAdjust="0"/>
  </p:normalViewPr>
  <p:slideViewPr>
    <p:cSldViewPr snapToGrid="0">
      <p:cViewPr varScale="1">
        <p:scale>
          <a:sx n="66" d="100"/>
          <a:sy n="66" d="100"/>
        </p:scale>
        <p:origin x="63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D888-4825-41EB-A3FE-CFF9C7813384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84F7B-9A6B-4EB1-A821-DB6EB43AD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2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30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41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3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Formula sheet gives T</a:t>
            </a:r>
            <a:r>
              <a:rPr lang="en-AU" i="0" baseline="30000" dirty="0"/>
              <a:t>2</a:t>
            </a:r>
            <a:r>
              <a:rPr lang="en-AU" i="0" baseline="0" dirty="0"/>
              <a:t> / r</a:t>
            </a:r>
            <a:r>
              <a:rPr lang="en-AU" i="0" baseline="30000" dirty="0"/>
              <a:t>3</a:t>
            </a:r>
            <a:r>
              <a:rPr lang="en-AU" i="0" baseline="0" dirty="0"/>
              <a:t> = 4</a:t>
            </a:r>
            <a:r>
              <a:rPr lang="el-GR" i="0" baseline="0" dirty="0"/>
              <a:t>π</a:t>
            </a:r>
            <a:r>
              <a:rPr lang="en-AU" i="0" baseline="30000" dirty="0"/>
              <a:t>2</a:t>
            </a:r>
            <a:r>
              <a:rPr lang="en-AU" i="0" baseline="0" dirty="0"/>
              <a:t> / GM</a:t>
            </a:r>
          </a:p>
          <a:p>
            <a:r>
              <a:rPr lang="en-AU" i="0" baseline="0" dirty="0"/>
              <a:t>Note that the graph uses two logarithmic scales to space out the planets appropriately, and is working in AU (1 AU = distance between the Earth and the Sun) and years for convenience</a:t>
            </a: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40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There are orbits beyond GSO, but these are less commonly used (and, in many cases, significantly more complex).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542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AU" dirty="0"/>
              <a:t>4.22 × 10</a:t>
            </a:r>
            <a:r>
              <a:rPr lang="en-AU" baseline="30000" dirty="0"/>
              <a:t>7</a:t>
            </a:r>
            <a:r>
              <a:rPr lang="en-AU" baseline="0" dirty="0"/>
              <a:t> 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24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015F-A8B7-4998-A7D6-AA74E3EF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1AF5F-AF37-424D-817C-99DD82F5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6EF5-7F6C-4580-AD56-7F1A9336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4921-586D-458E-914F-30C459F2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75FD-C881-4700-ABED-0721F17A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243D-6216-4E9A-8367-586C67B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407E-19DB-401B-9571-B372FC25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866C-A626-47C5-B122-D88AAF64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C90D-D4FA-4789-976D-1DFCA6C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F8DE5-1D24-4ECA-977F-ECBABC90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B905F-E873-42E1-A5CF-FA9D4E2C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1CA2E-0DE0-48ED-B534-53B1571E8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C864-C3F4-4F36-AC97-9BA57B73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E39E-30BE-4414-AC38-1DB0AD8C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1FE4-C57E-435C-9720-771F2DB5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6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CFE2-EECD-48A0-9DC6-0387FCA9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9A88-8F3C-49B2-BB49-0205AC2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BF8A-4786-4E73-9F0E-8F7DC4E3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0AB1-BA88-4D3A-A007-FA45E02B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BDA7-61AC-4F06-92EE-7F320BC4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1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6BE5-D8CE-4D16-86D9-54D8806D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F89D-43E2-404E-9B4A-FEB997AC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AA8C-0392-471D-9BCA-7125FDC9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26E3-29DB-4D0B-8471-702CEC9D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B152-8622-4D82-947F-9120157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4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8931-E05D-481E-A042-656F760D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8A7F-CB72-4CCE-961A-F9962E1BD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64C0-27B5-4CF2-B79B-2874B02A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3C00-5067-422A-A99F-20AA85B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2EB3-530F-4675-B6EC-CBFBD60A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20B2-161D-4913-8C31-13E033D1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6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BD2E-FEB0-4503-A614-E3397B90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7FDF-B4B1-4034-909F-8BDE548E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E5B0-D732-4242-AFB6-3881395B1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5D780-9CDD-4A92-9D69-23C65BF93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CE987-52B3-4F99-BAF7-8C99A82A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9A780-4A0A-4E9E-A6F4-9BB8D4B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5F552-44FA-460A-A32A-41E324A9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7EFCF-D27C-452E-944F-F530868A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86D-C591-4455-B4AC-6C84334E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F87-01A6-4CDD-981C-CAD218B7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3C85-D3CA-4772-9C71-C414D66B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63447-0218-43A4-8285-D46AE59A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7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E2A3F-623D-4662-BF3D-2BF67F70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24E95-209E-4EA0-A986-D8EEA340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00AB0-ECE0-4690-BAD3-B8B01B26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92E1-6937-4796-B3BD-CE521074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899E-710A-41F8-9B3D-D7D2F3C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15EDA-C8EA-4BB9-8F87-E0489B4F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091CF-FB2E-467A-865E-DDF1AF77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024D2-0806-4DE5-A405-012D0A79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C89A-2C21-4C4B-926D-08B02AF9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47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50C-38CD-4C70-8029-8D39130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9A3B1-CDFA-48DD-B66C-EBB468F76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E721-A176-494C-82C0-C6DF4B73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EB60-8BC9-48BD-BDB9-4A382F0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909E-D072-4067-9904-6D95A27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F3F4-84B5-4253-9393-A8D12197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3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8D7EC-A8DB-47D3-81AB-5C95AF3B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B8DD-80EE-4DC9-82DA-7B8B0CA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5878-2D90-4382-A4EB-BAA90918B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4DE9-EA36-48F0-8BEE-46EFB7BE0761}" type="datetimeFigureOut">
              <a:rPr lang="en-AU" smtClean="0"/>
              <a:t>9/03/2023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957A-C215-45B9-9F9D-569807387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F536-37FD-4975-8031-DAC265E21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64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chemeClr val="accent4"/>
            </a:solidFill>
          </a:ln>
        </p:spPr>
        <p:txBody>
          <a:bodyPr anchor="ctr"/>
          <a:lstStyle/>
          <a:p>
            <a:r>
              <a:rPr lang="en-AU" dirty="0"/>
              <a:t>Satellite Motion and </a:t>
            </a:r>
            <a:br>
              <a:rPr lang="en-AU" dirty="0"/>
            </a:br>
            <a:r>
              <a:rPr lang="en-AU" dirty="0"/>
              <a:t>Kepler’s Third Law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86622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Satellites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Any object that orbits another can be called a satellite. This includes: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Natural satellites (e.g. a moon orbiting a planet, a planet orbiting a star)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Artificial satellites (used for communication, weather forecasting, navigation, surveillance, exploration, research,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Not all satellites travel in a perfectly circular path (in fact, most don’t!), but in this course you can assume that the orbits you’ll be working with are approximately circular.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F95920E-D5A6-ACFB-199B-15C000469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7" b="4053"/>
          <a:stretch/>
        </p:blipFill>
        <p:spPr bwMode="auto">
          <a:xfrm>
            <a:off x="6436456" y="3834808"/>
            <a:ext cx="4852265" cy="292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B1058E6-6B19-6159-C832-9048147EE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6" t="6930" r="10056" b="9923"/>
          <a:stretch/>
        </p:blipFill>
        <p:spPr bwMode="auto">
          <a:xfrm>
            <a:off x="903280" y="4146917"/>
            <a:ext cx="4784651" cy="261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6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46105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Newton’s Thought 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Galileo believed that the mechanism that causes objects to fall and the one that causes satellites to orbit were different.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Newton proposed that both of these phenomena were caused by gravity, and devised a thought experiment to support his claim.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Imagine that you fire a cannonball from the top of a very tall mountain.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The faster the cannonball is moving, the further it will travel before it hits the ground.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Fire it too fast and it will fly off into </a:t>
            </a:r>
            <a:br>
              <a:rPr lang="en-AU" sz="2800" dirty="0"/>
            </a:br>
            <a:r>
              <a:rPr lang="en-AU" sz="2800" dirty="0"/>
              <a:t>space.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However, at a certain velocity, it </a:t>
            </a:r>
            <a:br>
              <a:rPr lang="en-AU" sz="2800" dirty="0"/>
            </a:br>
            <a:r>
              <a:rPr lang="en-AU" sz="2800" dirty="0"/>
              <a:t>should go all the way around the Earth </a:t>
            </a:r>
            <a:br>
              <a:rPr lang="en-AU" sz="2800" dirty="0"/>
            </a:br>
            <a:r>
              <a:rPr lang="en-AU" sz="2800" dirty="0"/>
              <a:t>and return to its original position.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If you get the cannon out of the way </a:t>
            </a:r>
            <a:br>
              <a:rPr lang="en-AU" sz="2800" dirty="0"/>
            </a:br>
            <a:r>
              <a:rPr lang="en-AU" sz="2800" dirty="0"/>
              <a:t>and ignore air resistance, the cannonball will orbit the Earth indefinitely.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609A008-4B0A-7886-B98B-78777C9B3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" t="1263" r="1501" b="26416"/>
          <a:stretch/>
        </p:blipFill>
        <p:spPr bwMode="auto">
          <a:xfrm>
            <a:off x="6840276" y="3168502"/>
            <a:ext cx="5253687" cy="301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08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6795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Satellite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3" y="584775"/>
                <a:ext cx="11858849" cy="6077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Air resistance prevents satellites from orbiting Earth within its atmosphere.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Beyond the atmosphere, however, any object at the right altitude and with the right velocity will orbit the Earth for as long as its speed remains constant.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Satellites are constantly being pulled towards the central body by gravity, but their velocity prevents them from getting any closer or further away.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Gravity is acting as a centripetal force: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  <a:p>
                <a:pPr lvl="2"/>
                <a:endParaRPr lang="en-AU" sz="28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𝑚𝑀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  <a:p>
                <a:pPr lvl="2"/>
                <a:endParaRPr lang="en-AU" sz="28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𝑚𝑀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584775"/>
                <a:ext cx="11858849" cy="6077818"/>
              </a:xfrm>
              <a:prstGeom prst="rect">
                <a:avLst/>
              </a:prstGeom>
              <a:blipFill>
                <a:blip r:embed="rId3"/>
                <a:stretch>
                  <a:fillRect l="-925" t="-1003" r="-7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ED76F858-3805-CDB7-1E69-1E316C43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715" y="2833576"/>
            <a:ext cx="3955755" cy="395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68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6795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Satellite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3" y="584775"/>
                <a:ext cx="11858849" cy="6130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Gravity is acting as a centripetal force: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𝑚𝑀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  <a:p>
                <a:pPr lvl="2"/>
                <a:endParaRPr lang="en-AU" sz="28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𝑚𝑀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800" dirty="0"/>
              </a:p>
              <a:p>
                <a:pPr lvl="2"/>
                <a:endParaRPr lang="en-AU" sz="28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𝐺𝑚𝑀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𝐺𝑀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pPr lvl="2"/>
                <a:endParaRPr lang="en-AU" sz="28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en-AU" sz="2800" b="0" dirty="0"/>
              </a:p>
              <a:p>
                <a:pPr lvl="2"/>
                <a:endParaRPr lang="en-AU" sz="28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Kepler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Third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Law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584775"/>
                <a:ext cx="11858849" cy="6130909"/>
              </a:xfrm>
              <a:prstGeom prst="rect">
                <a:avLst/>
              </a:prstGeom>
              <a:blipFill>
                <a:blip r:embed="rId3"/>
                <a:stretch>
                  <a:fillRect l="-925" t="-9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9F125BD1-A2B9-3D99-E308-84C97947E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77" y="1867511"/>
            <a:ext cx="5139069" cy="356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4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763780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Satellite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3" y="584775"/>
            <a:ext cx="11858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Orbits can be classified according to their altitude: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Low Earth orbit (LEO), 160 – 1000 km: used for the ISS, satellite imaging, communications (in networks of satellites called constellations)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Geosynchronous orbit (GSO), 35,786 km: orbital period of exactly one day, i.e. orbits at the same speed the Earth rotates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Geosynchronous equatorial orbit (GEO), a.k.a. geostationary orbit – a GSO above the equator, resulting in a satellite that stays above a certain point on the Earth’s surface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Medium Earth orbit (MEO), between LEO and GSO: used for navigation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18C006D-2D9F-28AE-005B-BCC9BA27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914" y="4448628"/>
            <a:ext cx="4151085" cy="24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B3B37B0-FD14-805D-70EE-E8C7F66DA8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" b="22156"/>
          <a:stretch/>
        </p:blipFill>
        <p:spPr>
          <a:xfrm>
            <a:off x="0" y="4448627"/>
            <a:ext cx="5244999" cy="240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8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77250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957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Calculate the orbital distance of a geosynchronous satellite orbiting the Earth. (Note that orbital distance refers to distance from a body’s centre of mass.)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AD74068-1D6E-B25E-CC20-4D7A42D0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870" y="4118344"/>
            <a:ext cx="4720130" cy="273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3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589</Words>
  <Application>Microsoft Office PowerPoint</Application>
  <PresentationFormat>Widescreen</PresentationFormat>
  <Paragraphs>54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Satellite Motion and  Kepler’s Third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</dc:title>
  <dc:creator>JERRY Tressa [Harrisdale Senior High School]</dc:creator>
  <cp:lastModifiedBy>AXTENS Nathan [Harrisdale Senior High School]</cp:lastModifiedBy>
  <cp:revision>68</cp:revision>
  <dcterms:created xsi:type="dcterms:W3CDTF">2022-02-16T03:17:05Z</dcterms:created>
  <dcterms:modified xsi:type="dcterms:W3CDTF">2023-03-10T03:07:40Z</dcterms:modified>
</cp:coreProperties>
</file>