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86" r:id="rId2"/>
    <p:sldId id="680" r:id="rId3"/>
    <p:sldId id="729" r:id="rId4"/>
    <p:sldId id="737" r:id="rId5"/>
    <p:sldId id="740" r:id="rId6"/>
    <p:sldId id="736" r:id="rId7"/>
    <p:sldId id="738" r:id="rId8"/>
    <p:sldId id="732" r:id="rId9"/>
    <p:sldId id="73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2222"/>
    <a:srgbClr val="4455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93" autoAdjust="0"/>
    <p:restoredTop sz="91906" autoAdjust="0"/>
  </p:normalViewPr>
  <p:slideViewPr>
    <p:cSldViewPr snapToGrid="0">
      <p:cViewPr varScale="1">
        <p:scale>
          <a:sx n="66" d="100"/>
          <a:sy n="66" d="100"/>
        </p:scale>
        <p:origin x="75" y="405"/>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F5D888-4825-41EB-A3FE-CFF9C7813384}" type="datetimeFigureOut">
              <a:rPr lang="en-AU" smtClean="0"/>
              <a:t>22/03/2023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84F7B-9A6B-4EB1-A821-DB6EB43AD65E}" type="slidenum">
              <a:rPr lang="en-AU" smtClean="0"/>
              <a:t>‹#›</a:t>
            </a:fld>
            <a:endParaRPr lang="en-AU"/>
          </a:p>
        </p:txBody>
      </p:sp>
    </p:spTree>
    <p:extLst>
      <p:ext uri="{BB962C8B-B14F-4D97-AF65-F5344CB8AC3E}">
        <p14:creationId xmlns:p14="http://schemas.microsoft.com/office/powerpoint/2010/main" val="3403269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0" dirty="0"/>
              <a:t>Your textbook says that work is done “on” or “by” the field, which is a fairly common way of talking about things at this level but doesn’t make a huge amount of sense when you think about it. A field is not an object that you can apply a force to, nor can it be displaced. It’s easier to think of potential energy as being stored within the charge or charged object. (That said, I concede that talking about the </a:t>
            </a:r>
            <a:r>
              <a:rPr lang="en-AU" i="1" dirty="0"/>
              <a:t>force of</a:t>
            </a:r>
            <a:r>
              <a:rPr lang="en-AU" i="0" dirty="0"/>
              <a:t> the field on the particle can be helpful if you don’t want to consider the object/s producing the field.)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i="0" dirty="0"/>
              <a:t>There’s a great article on work and electric potential at https://www.khanacademy.org/science/electrical-engineering/ee-electrostatics/ee-fields-potential-voltage/a/ee-electric-potential-voltage if you want a more thorough explanation.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4288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0" dirty="0"/>
              <a:t>That ‘infinite range’ can be clearly seen in Coulomb’s law – no matter how big </a:t>
            </a:r>
            <a:r>
              <a:rPr lang="en-AU" i="1" dirty="0"/>
              <a:t>r</a:t>
            </a:r>
            <a:r>
              <a:rPr lang="en-AU" i="0" dirty="0"/>
              <a:t> is, </a:t>
            </a:r>
            <a:r>
              <a:rPr lang="en-AU" i="1" dirty="0"/>
              <a:t>F</a:t>
            </a:r>
            <a:r>
              <a:rPr lang="en-AU" i="0" dirty="0"/>
              <a:t> will never quite reach 0. Same goes for gravity!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i="0" dirty="0"/>
              <a:t>The formula is given as </a:t>
            </a:r>
            <a:r>
              <a:rPr lang="en-AU" i="1" dirty="0"/>
              <a:t>W</a:t>
            </a:r>
            <a:r>
              <a:rPr lang="en-AU" i="0" dirty="0"/>
              <a:t> = </a:t>
            </a:r>
            <a:r>
              <a:rPr lang="en-AU" i="1" dirty="0" err="1"/>
              <a:t>Vq</a:t>
            </a:r>
            <a:r>
              <a:rPr lang="en-AU" i="0" dirty="0"/>
              <a:t> on the formula sheet.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5294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0" dirty="0"/>
              <a:t>This is similar to gravity: it doesn’t matter what path you take to lift an object, it always ends up with the same amount of gravitational potential energy.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922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0" dirty="0"/>
              <a:t>This is similar to an object resting on the ground having zero gravitational potential energy.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496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0" dirty="0"/>
              <a:t>Hooray for not having to integrate!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823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446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0" dirty="0"/>
              <a:t>You may notice that work should be negative here since </a:t>
            </a:r>
            <a:r>
              <a:rPr lang="en-AU" i="1" dirty="0"/>
              <a:t>F</a:t>
            </a:r>
            <a:r>
              <a:rPr lang="en-AU" i="0" dirty="0"/>
              <a:t> and </a:t>
            </a:r>
            <a:r>
              <a:rPr lang="en-AU" i="1" dirty="0"/>
              <a:t>s</a:t>
            </a:r>
            <a:r>
              <a:rPr lang="en-AU" i="0" dirty="0"/>
              <a:t> are in opposite directions, and that </a:t>
            </a:r>
            <a:r>
              <a:rPr lang="en-AU" i="1" dirty="0"/>
              <a:t>q</a:t>
            </a:r>
            <a:r>
              <a:rPr lang="en-AU" i="0" dirty="0"/>
              <a:t> has mysteriously turned positive.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i="0" dirty="0"/>
              <a:t>Both of these things can be explained by the fact that work is actually the scalar (dot) product of </a:t>
            </a:r>
            <a:r>
              <a:rPr lang="en-AU" i="1" dirty="0"/>
              <a:t>F</a:t>
            </a:r>
            <a:r>
              <a:rPr lang="en-AU" i="0" dirty="0"/>
              <a:t> and </a:t>
            </a:r>
            <a:r>
              <a:rPr lang="en-AU" i="1" dirty="0"/>
              <a:t>s</a:t>
            </a:r>
            <a:r>
              <a:rPr lang="en-AU" i="0" dirty="0"/>
              <a:t>, so should be calculated </a:t>
            </a:r>
            <a:r>
              <a:rPr lang="en-AU" i="1" dirty="0"/>
              <a:t>W</a:t>
            </a:r>
            <a:r>
              <a:rPr lang="en-AU" i="0" dirty="0"/>
              <a:t> = || </a:t>
            </a:r>
            <a:r>
              <a:rPr lang="en-AU" i="1" dirty="0"/>
              <a:t>F</a:t>
            </a:r>
            <a:r>
              <a:rPr lang="en-AU" i="0" dirty="0"/>
              <a:t> || || </a:t>
            </a:r>
            <a:r>
              <a:rPr lang="en-AU" i="1" dirty="0"/>
              <a:t>s</a:t>
            </a:r>
            <a:r>
              <a:rPr lang="en-AU" i="0" dirty="0"/>
              <a:t> || cos </a:t>
            </a:r>
            <a:r>
              <a:rPr lang="el-GR" i="1" dirty="0"/>
              <a:t>θ</a:t>
            </a:r>
            <a:r>
              <a:rPr lang="en-AU" i="0" dirty="0"/>
              <a:t>, where </a:t>
            </a:r>
            <a:r>
              <a:rPr lang="el-GR" i="1" dirty="0"/>
              <a:t>θ</a:t>
            </a:r>
            <a:r>
              <a:rPr lang="en-AU" i="0" dirty="0"/>
              <a:t> is the angle between </a:t>
            </a:r>
            <a:r>
              <a:rPr lang="en-AU" i="1" dirty="0"/>
              <a:t>F</a:t>
            </a:r>
            <a:r>
              <a:rPr lang="en-AU" i="0" dirty="0"/>
              <a:t> and </a:t>
            </a:r>
            <a:r>
              <a:rPr lang="en-AU" i="1" dirty="0"/>
              <a:t>s</a:t>
            </a:r>
            <a:r>
              <a:rPr lang="en-AU" i="0" dirty="0"/>
              <a:t>. So yes, </a:t>
            </a:r>
            <a:r>
              <a:rPr lang="en-AU" i="1" dirty="0"/>
              <a:t>W</a:t>
            </a:r>
            <a:r>
              <a:rPr lang="en-AU" i="0" dirty="0"/>
              <a:t> should be negative since cos 180° = -1, but </a:t>
            </a:r>
            <a:r>
              <a:rPr lang="en-AU" i="1" dirty="0"/>
              <a:t>q</a:t>
            </a:r>
            <a:r>
              <a:rPr lang="en-AU" i="0" dirty="0"/>
              <a:t> becoming positive is actually correct because magnitude can’t be negative.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i="0" dirty="0"/>
              <a:t>You don’t need to know all that, but you do need to use your knowledge of the concepts taught earlier in this lesson to determine that the work done on the particle should be subtracted from its kinetic energy, which is what part a) is trying to guide you towards.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8834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0" dirty="0"/>
              <a:t>…and if work was negative here, we wouldn’t have to mess with the charge to get a positive answer. However, on slide 3 we defined PD as “</a:t>
            </a:r>
            <a:r>
              <a:rPr lang="en-AU" sz="1200" dirty="0"/>
              <a:t>the work done in moving a charge from the point with lower electric potential to one with higher electric potential”, which has to be positive in </a:t>
            </a:r>
            <a:r>
              <a:rPr lang="en-AU" sz="1200"/>
              <a:t>this situation.</a:t>
            </a:r>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0174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015F-A8B7-4998-A7D6-AA74E3EF16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7E1AF5F-AF37-424D-817C-99DD82F573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ECF6EF5-7F6C-4580-AD56-7F1A93367408}"/>
              </a:ext>
            </a:extLst>
          </p:cNvPr>
          <p:cNvSpPr>
            <a:spLocks noGrp="1"/>
          </p:cNvSpPr>
          <p:nvPr>
            <p:ph type="dt" sz="half" idx="10"/>
          </p:nvPr>
        </p:nvSpPr>
        <p:spPr/>
        <p:txBody>
          <a:bodyPr/>
          <a:lstStyle/>
          <a:p>
            <a:fld id="{B7774DE9-EA36-48F0-8BEE-46EFB7BE0761}" type="datetimeFigureOut">
              <a:rPr lang="en-AU" smtClean="0"/>
              <a:t>22/03/2023</a:t>
            </a:fld>
            <a:endParaRPr lang="en-AU"/>
          </a:p>
        </p:txBody>
      </p:sp>
      <p:sp>
        <p:nvSpPr>
          <p:cNvPr id="5" name="Footer Placeholder 4">
            <a:extLst>
              <a:ext uri="{FF2B5EF4-FFF2-40B4-BE49-F238E27FC236}">
                <a16:creationId xmlns:a16="http://schemas.microsoft.com/office/drawing/2014/main" id="{F5904921-586D-458E-914F-30C459F2418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8FC75FD-C881-4700-ABED-0721F17A69C4}"/>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22469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243D-6216-4E9A-8367-586C67BA6FB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61E407E-19DB-401B-9571-B372FC258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C40866C-A626-47C5-B122-D88AAF64B1AD}"/>
              </a:ext>
            </a:extLst>
          </p:cNvPr>
          <p:cNvSpPr>
            <a:spLocks noGrp="1"/>
          </p:cNvSpPr>
          <p:nvPr>
            <p:ph type="dt" sz="half" idx="10"/>
          </p:nvPr>
        </p:nvSpPr>
        <p:spPr/>
        <p:txBody>
          <a:bodyPr/>
          <a:lstStyle/>
          <a:p>
            <a:fld id="{B7774DE9-EA36-48F0-8BEE-46EFB7BE0761}" type="datetimeFigureOut">
              <a:rPr lang="en-AU" smtClean="0"/>
              <a:t>22/03/2023</a:t>
            </a:fld>
            <a:endParaRPr lang="en-AU"/>
          </a:p>
        </p:txBody>
      </p:sp>
      <p:sp>
        <p:nvSpPr>
          <p:cNvPr id="5" name="Footer Placeholder 4">
            <a:extLst>
              <a:ext uri="{FF2B5EF4-FFF2-40B4-BE49-F238E27FC236}">
                <a16:creationId xmlns:a16="http://schemas.microsoft.com/office/drawing/2014/main" id="{6FA8C90D-D4FA-4789-976D-1DFCA6C503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1F8DE5-1D24-4ECA-977F-ECBABC9055F5}"/>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95782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CB905F-E873-42E1-A5CF-FA9D4E2CC3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2C1CA2E-0DE0-48ED-B534-53B1571E8D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02BC864-C3F4-4F36-AC97-9BA57B73059A}"/>
              </a:ext>
            </a:extLst>
          </p:cNvPr>
          <p:cNvSpPr>
            <a:spLocks noGrp="1"/>
          </p:cNvSpPr>
          <p:nvPr>
            <p:ph type="dt" sz="half" idx="10"/>
          </p:nvPr>
        </p:nvSpPr>
        <p:spPr/>
        <p:txBody>
          <a:bodyPr/>
          <a:lstStyle/>
          <a:p>
            <a:fld id="{B7774DE9-EA36-48F0-8BEE-46EFB7BE0761}" type="datetimeFigureOut">
              <a:rPr lang="en-AU" smtClean="0"/>
              <a:t>22/03/2023</a:t>
            </a:fld>
            <a:endParaRPr lang="en-AU"/>
          </a:p>
        </p:txBody>
      </p:sp>
      <p:sp>
        <p:nvSpPr>
          <p:cNvPr id="5" name="Footer Placeholder 4">
            <a:extLst>
              <a:ext uri="{FF2B5EF4-FFF2-40B4-BE49-F238E27FC236}">
                <a16:creationId xmlns:a16="http://schemas.microsoft.com/office/drawing/2014/main" id="{7D6AE39E-30BE-4414-AC38-1DB0AD8CA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771FE4-C57E-435C-9720-771F2DB5EC43}"/>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61262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CFE2-EECD-48A0-9DC6-0387FCA90D3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4E49A88-8F3C-49B2-BB49-0205AC2B1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43FBF8A-4786-4E73-9F0E-8F7DC4E30BF7}"/>
              </a:ext>
            </a:extLst>
          </p:cNvPr>
          <p:cNvSpPr>
            <a:spLocks noGrp="1"/>
          </p:cNvSpPr>
          <p:nvPr>
            <p:ph type="dt" sz="half" idx="10"/>
          </p:nvPr>
        </p:nvSpPr>
        <p:spPr/>
        <p:txBody>
          <a:bodyPr/>
          <a:lstStyle/>
          <a:p>
            <a:fld id="{B7774DE9-EA36-48F0-8BEE-46EFB7BE0761}" type="datetimeFigureOut">
              <a:rPr lang="en-AU" smtClean="0"/>
              <a:t>22/03/2023</a:t>
            </a:fld>
            <a:endParaRPr lang="en-AU"/>
          </a:p>
        </p:txBody>
      </p:sp>
      <p:sp>
        <p:nvSpPr>
          <p:cNvPr id="5" name="Footer Placeholder 4">
            <a:extLst>
              <a:ext uri="{FF2B5EF4-FFF2-40B4-BE49-F238E27FC236}">
                <a16:creationId xmlns:a16="http://schemas.microsoft.com/office/drawing/2014/main" id="{69950AB1-BA88-4D3A-A007-FA45E02BAC4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EB6BDA7-61AC-4F06-92EE-7F320BC4511C}"/>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04011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6BE5-D8CE-4D16-86D9-54D8806DC5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CCFF89D-43E2-404E-9B4A-FEB997AC0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1BAA8C-0392-471D-9BCA-7125FDC96364}"/>
              </a:ext>
            </a:extLst>
          </p:cNvPr>
          <p:cNvSpPr>
            <a:spLocks noGrp="1"/>
          </p:cNvSpPr>
          <p:nvPr>
            <p:ph type="dt" sz="half" idx="10"/>
          </p:nvPr>
        </p:nvSpPr>
        <p:spPr/>
        <p:txBody>
          <a:bodyPr/>
          <a:lstStyle/>
          <a:p>
            <a:fld id="{B7774DE9-EA36-48F0-8BEE-46EFB7BE0761}" type="datetimeFigureOut">
              <a:rPr lang="en-AU" smtClean="0"/>
              <a:t>22/03/2023</a:t>
            </a:fld>
            <a:endParaRPr lang="en-AU"/>
          </a:p>
        </p:txBody>
      </p:sp>
      <p:sp>
        <p:nvSpPr>
          <p:cNvPr id="5" name="Footer Placeholder 4">
            <a:extLst>
              <a:ext uri="{FF2B5EF4-FFF2-40B4-BE49-F238E27FC236}">
                <a16:creationId xmlns:a16="http://schemas.microsoft.com/office/drawing/2014/main" id="{CA8926E3-29DB-4D0B-8471-702CEC9DFCF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71B152-8622-4D82-947F-91201579301C}"/>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246840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8931-E05D-481E-A042-656F760D38A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D958A7F-CB72-4CCE-961A-F9962E1BDD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03364C0-27B5-4CF2-B79B-2874B02A75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4FA3C00-5067-422A-A99F-20AA85B15975}"/>
              </a:ext>
            </a:extLst>
          </p:cNvPr>
          <p:cNvSpPr>
            <a:spLocks noGrp="1"/>
          </p:cNvSpPr>
          <p:nvPr>
            <p:ph type="dt" sz="half" idx="10"/>
          </p:nvPr>
        </p:nvSpPr>
        <p:spPr/>
        <p:txBody>
          <a:bodyPr/>
          <a:lstStyle/>
          <a:p>
            <a:fld id="{B7774DE9-EA36-48F0-8BEE-46EFB7BE0761}" type="datetimeFigureOut">
              <a:rPr lang="en-AU" smtClean="0"/>
              <a:t>22/03/2023</a:t>
            </a:fld>
            <a:endParaRPr lang="en-AU"/>
          </a:p>
        </p:txBody>
      </p:sp>
      <p:sp>
        <p:nvSpPr>
          <p:cNvPr id="6" name="Footer Placeholder 5">
            <a:extLst>
              <a:ext uri="{FF2B5EF4-FFF2-40B4-BE49-F238E27FC236}">
                <a16:creationId xmlns:a16="http://schemas.microsoft.com/office/drawing/2014/main" id="{1DBF2EB3-530F-4675-B6EC-CBFBD60AAA7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C5620B2-161D-4913-8C31-13E033D1FD83}"/>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9676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BD2E-FEB0-4503-A614-E3397B90BA9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0C07FDF-B4B1-4034-909F-8BDE548E36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7E5B0-D732-4242-AFB6-3881395B16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825D780-9CDD-4A92-9D69-23C65BF93F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1CE987-52B3-4F99-BAF7-8C99A82A8B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689A780-4A0A-4E9E-A6F4-9BB8D4B22C7C}"/>
              </a:ext>
            </a:extLst>
          </p:cNvPr>
          <p:cNvSpPr>
            <a:spLocks noGrp="1"/>
          </p:cNvSpPr>
          <p:nvPr>
            <p:ph type="dt" sz="half" idx="10"/>
          </p:nvPr>
        </p:nvSpPr>
        <p:spPr/>
        <p:txBody>
          <a:bodyPr/>
          <a:lstStyle/>
          <a:p>
            <a:fld id="{B7774DE9-EA36-48F0-8BEE-46EFB7BE0761}" type="datetimeFigureOut">
              <a:rPr lang="en-AU" smtClean="0"/>
              <a:t>22/03/2023</a:t>
            </a:fld>
            <a:endParaRPr lang="en-AU"/>
          </a:p>
        </p:txBody>
      </p:sp>
      <p:sp>
        <p:nvSpPr>
          <p:cNvPr id="8" name="Footer Placeholder 7">
            <a:extLst>
              <a:ext uri="{FF2B5EF4-FFF2-40B4-BE49-F238E27FC236}">
                <a16:creationId xmlns:a16="http://schemas.microsoft.com/office/drawing/2014/main" id="{6B75F552-44FA-460A-A32A-41E324A915E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097EFCF-D27C-452E-944F-F530868AEC3E}"/>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48672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886D-C591-4455-B4AC-6C84334E574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0195F87-01A6-4CDD-981C-CAD218B7A6CF}"/>
              </a:ext>
            </a:extLst>
          </p:cNvPr>
          <p:cNvSpPr>
            <a:spLocks noGrp="1"/>
          </p:cNvSpPr>
          <p:nvPr>
            <p:ph type="dt" sz="half" idx="10"/>
          </p:nvPr>
        </p:nvSpPr>
        <p:spPr/>
        <p:txBody>
          <a:bodyPr/>
          <a:lstStyle/>
          <a:p>
            <a:fld id="{B7774DE9-EA36-48F0-8BEE-46EFB7BE0761}" type="datetimeFigureOut">
              <a:rPr lang="en-AU" smtClean="0"/>
              <a:t>22/03/2023</a:t>
            </a:fld>
            <a:endParaRPr lang="en-AU"/>
          </a:p>
        </p:txBody>
      </p:sp>
      <p:sp>
        <p:nvSpPr>
          <p:cNvPr id="4" name="Footer Placeholder 3">
            <a:extLst>
              <a:ext uri="{FF2B5EF4-FFF2-40B4-BE49-F238E27FC236}">
                <a16:creationId xmlns:a16="http://schemas.microsoft.com/office/drawing/2014/main" id="{69713C85-D3CA-4772-9C71-C414D66B7E3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3663447-0218-43A4-8285-D46AE59A961A}"/>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11247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E2A3F-623D-4662-BF3D-2BF67F70AEF3}"/>
              </a:ext>
            </a:extLst>
          </p:cNvPr>
          <p:cNvSpPr>
            <a:spLocks noGrp="1"/>
          </p:cNvSpPr>
          <p:nvPr>
            <p:ph type="dt" sz="half" idx="10"/>
          </p:nvPr>
        </p:nvSpPr>
        <p:spPr/>
        <p:txBody>
          <a:bodyPr/>
          <a:lstStyle/>
          <a:p>
            <a:fld id="{B7774DE9-EA36-48F0-8BEE-46EFB7BE0761}" type="datetimeFigureOut">
              <a:rPr lang="en-AU" smtClean="0"/>
              <a:t>22/03/2023</a:t>
            </a:fld>
            <a:endParaRPr lang="en-AU"/>
          </a:p>
        </p:txBody>
      </p:sp>
      <p:sp>
        <p:nvSpPr>
          <p:cNvPr id="3" name="Footer Placeholder 2">
            <a:extLst>
              <a:ext uri="{FF2B5EF4-FFF2-40B4-BE49-F238E27FC236}">
                <a16:creationId xmlns:a16="http://schemas.microsoft.com/office/drawing/2014/main" id="{F1224E95-209E-4EA0-A986-D8EEA340D63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DF00AB0-ECE0-4690-BAD3-B8B01B267518}"/>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801333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92E1-6937-4796-B3BD-CE521074FD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35B899E-710A-41F8-9B3D-D7D2F3CCF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5115EDA-C8EA-4BB9-8F87-E0489B4F2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F091CF-FB2E-467A-865E-DDF1AF7723CF}"/>
              </a:ext>
            </a:extLst>
          </p:cNvPr>
          <p:cNvSpPr>
            <a:spLocks noGrp="1"/>
          </p:cNvSpPr>
          <p:nvPr>
            <p:ph type="dt" sz="half" idx="10"/>
          </p:nvPr>
        </p:nvSpPr>
        <p:spPr/>
        <p:txBody>
          <a:bodyPr/>
          <a:lstStyle/>
          <a:p>
            <a:fld id="{B7774DE9-EA36-48F0-8BEE-46EFB7BE0761}" type="datetimeFigureOut">
              <a:rPr lang="en-AU" smtClean="0"/>
              <a:t>22/03/2023</a:t>
            </a:fld>
            <a:endParaRPr lang="en-AU"/>
          </a:p>
        </p:txBody>
      </p:sp>
      <p:sp>
        <p:nvSpPr>
          <p:cNvPr id="6" name="Footer Placeholder 5">
            <a:extLst>
              <a:ext uri="{FF2B5EF4-FFF2-40B4-BE49-F238E27FC236}">
                <a16:creationId xmlns:a16="http://schemas.microsoft.com/office/drawing/2014/main" id="{7EF024D2-0806-4DE5-A405-012D0A7933E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A17C89A-2C21-4C4B-926D-08B02AF9F700}"/>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297547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550C-38CD-4C70-8029-8D39130C3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ED9A3B1-CDFA-48DD-B66C-EBB468F769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24CE721-A176-494C-82C0-C6DF4B737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EEB60-8BC9-48BD-BDB9-4A382F0EC293}"/>
              </a:ext>
            </a:extLst>
          </p:cNvPr>
          <p:cNvSpPr>
            <a:spLocks noGrp="1"/>
          </p:cNvSpPr>
          <p:nvPr>
            <p:ph type="dt" sz="half" idx="10"/>
          </p:nvPr>
        </p:nvSpPr>
        <p:spPr/>
        <p:txBody>
          <a:bodyPr/>
          <a:lstStyle/>
          <a:p>
            <a:fld id="{B7774DE9-EA36-48F0-8BEE-46EFB7BE0761}" type="datetimeFigureOut">
              <a:rPr lang="en-AU" smtClean="0"/>
              <a:t>22/03/2023</a:t>
            </a:fld>
            <a:endParaRPr lang="en-AU"/>
          </a:p>
        </p:txBody>
      </p:sp>
      <p:sp>
        <p:nvSpPr>
          <p:cNvPr id="6" name="Footer Placeholder 5">
            <a:extLst>
              <a:ext uri="{FF2B5EF4-FFF2-40B4-BE49-F238E27FC236}">
                <a16:creationId xmlns:a16="http://schemas.microsoft.com/office/drawing/2014/main" id="{30ED909E-D072-4067-9904-6D95A27D511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75CF3F4-84B5-4253-9393-A8D121974BBF}"/>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1551331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38D7EC-A8DB-47D3-81AB-5C95AF3B5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72AB8DD-80EE-4DC9-82DA-7B8B0CAC6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EC35878-2D90-4382-A4EB-BAA90918B2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74DE9-EA36-48F0-8BEE-46EFB7BE0761}" type="datetimeFigureOut">
              <a:rPr lang="en-AU" smtClean="0"/>
              <a:t>22/03/2023</a:t>
            </a:fld>
            <a:endParaRPr lang="en-AU"/>
          </a:p>
        </p:txBody>
      </p:sp>
      <p:sp>
        <p:nvSpPr>
          <p:cNvPr id="5" name="Footer Placeholder 4">
            <a:extLst>
              <a:ext uri="{FF2B5EF4-FFF2-40B4-BE49-F238E27FC236}">
                <a16:creationId xmlns:a16="http://schemas.microsoft.com/office/drawing/2014/main" id="{3407957A-C215-45B9-9F9D-569807387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276F536-37FD-4975-8031-DAC265E211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9920A-8877-4084-AD20-C977D9AFDB36}" type="slidenum">
              <a:rPr lang="en-AU" smtClean="0"/>
              <a:t>‹#›</a:t>
            </a:fld>
            <a:endParaRPr lang="en-AU"/>
          </a:p>
        </p:txBody>
      </p:sp>
    </p:spTree>
    <p:extLst>
      <p:ext uri="{BB962C8B-B14F-4D97-AF65-F5344CB8AC3E}">
        <p14:creationId xmlns:p14="http://schemas.microsoft.com/office/powerpoint/2010/main" val="3091646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a:ln w="38100">
            <a:solidFill>
              <a:srgbClr val="00B0F0"/>
            </a:solidFill>
          </a:ln>
        </p:spPr>
        <p:txBody>
          <a:bodyPr anchor="ctr"/>
          <a:lstStyle/>
          <a:p>
            <a:r>
              <a:rPr lang="en-AU" dirty="0"/>
              <a:t>Work and Energy in </a:t>
            </a:r>
            <a:br>
              <a:rPr lang="en-AU" dirty="0"/>
            </a:br>
            <a:r>
              <a:rPr lang="en-AU" dirty="0"/>
              <a:t>Electric Fields</a:t>
            </a:r>
          </a:p>
        </p:txBody>
      </p:sp>
    </p:spTree>
    <p:extLst>
      <p:ext uri="{BB962C8B-B14F-4D97-AF65-F5344CB8AC3E}">
        <p14:creationId xmlns:p14="http://schemas.microsoft.com/office/powerpoint/2010/main" val="358284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023284" cy="584775"/>
          </a:xfrm>
          <a:prstGeom prst="homePlate">
            <a:avLst/>
          </a:prstGeom>
          <a:solidFill>
            <a:srgbClr val="00B0F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Work and Energy in Electric Fields</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1717644" cy="6124754"/>
          </a:xfrm>
          <a:prstGeom prst="rect">
            <a:avLst/>
          </a:prstGeom>
          <a:noFill/>
        </p:spPr>
        <p:txBody>
          <a:bodyPr wrap="square" rtlCol="0">
            <a:spAutoFit/>
          </a:bodyPr>
          <a:lstStyle/>
          <a:p>
            <a:pPr marL="457200" indent="-457200">
              <a:buFont typeface="Arial" panose="020B0604020202020204" pitchFamily="34" charset="0"/>
              <a:buChar char="•"/>
            </a:pPr>
            <a:r>
              <a:rPr lang="en-AU" sz="2800" dirty="0"/>
              <a:t>In physics, work is the energy transferred to or from an object as a force is applied by another object over a displacement. It is measured in joules (J).</a:t>
            </a:r>
          </a:p>
          <a:p>
            <a:pPr marL="457200" indent="-457200">
              <a:buFont typeface="Arial" panose="020B0604020202020204" pitchFamily="34" charset="0"/>
              <a:buChar char="•"/>
            </a:pPr>
            <a:r>
              <a:rPr lang="en-AU" sz="2800" dirty="0"/>
              <a:t>When moving charges or charged objects within electric fields:</a:t>
            </a:r>
          </a:p>
          <a:p>
            <a:pPr marL="914400" lvl="1" indent="-457200">
              <a:buFont typeface="Arial" panose="020B0604020202020204" pitchFamily="34" charset="0"/>
              <a:buChar char="•"/>
            </a:pPr>
            <a:r>
              <a:rPr lang="en-AU" sz="2800" dirty="0"/>
              <a:t>Work must be done to a charge</a:t>
            </a:r>
            <a:br>
              <a:rPr lang="en-AU" sz="2800" dirty="0"/>
            </a:br>
            <a:r>
              <a:rPr lang="en-AU" sz="2800" dirty="0"/>
              <a:t>to move it against an electric </a:t>
            </a:r>
            <a:br>
              <a:rPr lang="en-AU" sz="2800" dirty="0"/>
            </a:br>
            <a:r>
              <a:rPr lang="en-AU" sz="2800" dirty="0"/>
              <a:t>field – in doing so, the charge </a:t>
            </a:r>
            <a:br>
              <a:rPr lang="en-AU" sz="2800" dirty="0"/>
            </a:br>
            <a:r>
              <a:rPr lang="en-AU" sz="2800" dirty="0"/>
              <a:t>gains electric potential energy.</a:t>
            </a:r>
          </a:p>
          <a:p>
            <a:pPr marL="1371600" lvl="2" indent="-457200">
              <a:buFont typeface="Arial" panose="020B0604020202020204" pitchFamily="34" charset="0"/>
              <a:buChar char="•"/>
            </a:pPr>
            <a:r>
              <a:rPr lang="en-AU" sz="2800" dirty="0"/>
              <a:t>This is similar to lifting an </a:t>
            </a:r>
            <a:br>
              <a:rPr lang="en-AU" sz="2800" dirty="0"/>
            </a:br>
            <a:r>
              <a:rPr lang="en-AU" sz="2800" dirty="0"/>
              <a:t>object in a gravitational field.</a:t>
            </a:r>
          </a:p>
          <a:p>
            <a:pPr marL="914400" lvl="1" indent="-457200">
              <a:buFont typeface="Arial" panose="020B0604020202020204" pitchFamily="34" charset="0"/>
              <a:buChar char="•"/>
            </a:pPr>
            <a:r>
              <a:rPr lang="en-AU" sz="2800" dirty="0"/>
              <a:t>When allowed to move with an </a:t>
            </a:r>
            <a:br>
              <a:rPr lang="en-AU" sz="2800" dirty="0"/>
            </a:br>
            <a:r>
              <a:rPr lang="en-AU" sz="2800" dirty="0"/>
              <a:t>electric field, the object producing</a:t>
            </a:r>
            <a:br>
              <a:rPr lang="en-AU" sz="2800" dirty="0"/>
            </a:br>
            <a:r>
              <a:rPr lang="en-AU" sz="2800" dirty="0"/>
              <a:t>the field does work on the charge. </a:t>
            </a:r>
            <a:br>
              <a:rPr lang="en-AU" sz="2800" dirty="0"/>
            </a:br>
            <a:r>
              <a:rPr lang="en-AU" sz="2800" dirty="0"/>
              <a:t>The charge’s electric potential </a:t>
            </a:r>
            <a:br>
              <a:rPr lang="en-AU" sz="2800" dirty="0"/>
            </a:br>
            <a:r>
              <a:rPr lang="en-AU" sz="2800" dirty="0"/>
              <a:t>energy turns back into kinetic energy.</a:t>
            </a:r>
          </a:p>
        </p:txBody>
      </p:sp>
      <p:pic>
        <p:nvPicPr>
          <p:cNvPr id="1028" name="Picture 4" descr="18.4 Electric Potential | Texas Gateway">
            <a:extLst>
              <a:ext uri="{FF2B5EF4-FFF2-40B4-BE49-F238E27FC236}">
                <a16:creationId xmlns:a16="http://schemas.microsoft.com/office/drawing/2014/main" id="{DC9FDA4E-3945-63D5-1A68-F1801AD500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284" y="2128875"/>
            <a:ext cx="6016224" cy="35718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562E90B-259A-358A-993A-F74EC160B7FC}"/>
              </a:ext>
            </a:extLst>
          </p:cNvPr>
          <p:cNvSpPr txBox="1"/>
          <p:nvPr/>
        </p:nvSpPr>
        <p:spPr>
          <a:xfrm>
            <a:off x="7319228" y="5805029"/>
            <a:ext cx="3424335" cy="369332"/>
          </a:xfrm>
          <a:prstGeom prst="rect">
            <a:avLst/>
          </a:prstGeom>
          <a:noFill/>
        </p:spPr>
        <p:txBody>
          <a:bodyPr wrap="none" rtlCol="0">
            <a:spAutoFit/>
          </a:bodyPr>
          <a:lstStyle/>
          <a:p>
            <a:pPr algn="ctr"/>
            <a:r>
              <a:rPr lang="en-AU" dirty="0"/>
              <a:t>(Assume that </a:t>
            </a:r>
            <a:r>
              <a:rPr lang="en-AU" i="1" dirty="0"/>
              <a:t>q</a:t>
            </a:r>
            <a:r>
              <a:rPr lang="en-AU" baseline="-25000" dirty="0"/>
              <a:t>1</a:t>
            </a:r>
            <a:r>
              <a:rPr lang="en-AU" dirty="0"/>
              <a:t> and –</a:t>
            </a:r>
            <a:r>
              <a:rPr lang="en-AU" i="1" dirty="0"/>
              <a:t>q</a:t>
            </a:r>
            <a:r>
              <a:rPr lang="en-AU" baseline="-25000" dirty="0"/>
              <a:t>1</a:t>
            </a:r>
            <a:r>
              <a:rPr lang="en-AU" dirty="0"/>
              <a:t> are fixed)</a:t>
            </a:r>
          </a:p>
        </p:txBody>
      </p:sp>
    </p:spTree>
    <p:extLst>
      <p:ext uri="{BB962C8B-B14F-4D97-AF65-F5344CB8AC3E}">
        <p14:creationId xmlns:p14="http://schemas.microsoft.com/office/powerpoint/2010/main" val="327834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176182" cy="584775"/>
          </a:xfrm>
          <a:prstGeom prst="homePlate">
            <a:avLst/>
          </a:prstGeom>
          <a:solidFill>
            <a:srgbClr val="00B0F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Electric Potential</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094C3D-61B1-2EC6-783A-0929582ACB6A}"/>
                  </a:ext>
                </a:extLst>
              </p:cNvPr>
              <p:cNvSpPr txBox="1"/>
              <p:nvPr/>
            </p:nvSpPr>
            <p:spPr>
              <a:xfrm>
                <a:off x="-2" y="584775"/>
                <a:ext cx="10350502" cy="4233916"/>
              </a:xfrm>
              <a:prstGeom prst="rect">
                <a:avLst/>
              </a:prstGeom>
              <a:noFill/>
            </p:spPr>
            <p:txBody>
              <a:bodyPr wrap="square" rtlCol="0">
                <a:spAutoFit/>
              </a:bodyPr>
              <a:lstStyle/>
              <a:p>
                <a:pPr marL="457200" indent="-457200">
                  <a:buFont typeface="Arial" panose="020B0604020202020204" pitchFamily="34" charset="0"/>
                  <a:buChar char="•"/>
                </a:pPr>
                <a:r>
                  <a:rPr lang="en-AU" sz="2800" dirty="0"/>
                  <a:t>Electric potential (symbol: </a:t>
                </a:r>
                <a:r>
                  <a:rPr lang="en-AU" sz="2800" i="1" dirty="0"/>
                  <a:t>V</a:t>
                </a:r>
                <a:r>
                  <a:rPr lang="en-AU" sz="2800" dirty="0"/>
                  <a:t>) is defined for any point in space as the work required per unit charge to move a positive point charge from an infinite distance to that point.</a:t>
                </a:r>
              </a:p>
              <a:p>
                <a:pPr marL="914400" lvl="1" indent="-457200">
                  <a:buFont typeface="Arial" panose="020B0604020202020204" pitchFamily="34" charset="0"/>
                  <a:buChar char="•"/>
                </a:pPr>
                <a:r>
                  <a:rPr lang="en-AU" sz="2400" dirty="0"/>
                  <a:t>An infinite distance (often referred to simply as ‘infinity’) is used to calculate total work since electric fields technically have an infinite range, so electric potential only becomes 0 at infinity.</a:t>
                </a:r>
              </a:p>
              <a:p>
                <a:endParaRPr lang="en-AU" sz="2800" dirty="0"/>
              </a:p>
              <a:p>
                <a:pPr/>
                <a14:m>
                  <m:oMathPara xmlns:m="http://schemas.openxmlformats.org/officeDocument/2006/math">
                    <m:oMathParaPr>
                      <m:jc m:val="centerGroup"/>
                    </m:oMathParaPr>
                    <m:oMath xmlns:m="http://schemas.openxmlformats.org/officeDocument/2006/math">
                      <m:r>
                        <a:rPr lang="en-AU" sz="2800" b="0" i="1" smtClean="0">
                          <a:latin typeface="Cambria Math" panose="02040503050406030204" pitchFamily="18" charset="0"/>
                        </a:rPr>
                        <m:t>𝑉</m:t>
                      </m:r>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𝑊</m:t>
                          </m:r>
                        </m:num>
                        <m:den>
                          <m:r>
                            <a:rPr lang="en-AU" sz="2800" b="0" i="1" smtClean="0">
                              <a:latin typeface="Cambria Math" panose="02040503050406030204" pitchFamily="18" charset="0"/>
                            </a:rPr>
                            <m:t>𝑞</m:t>
                          </m:r>
                        </m:den>
                      </m:f>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𝐹𝑠</m:t>
                          </m:r>
                        </m:num>
                        <m:den>
                          <m:r>
                            <a:rPr lang="en-AU" sz="2800" b="0" i="1" smtClean="0">
                              <a:latin typeface="Cambria Math" panose="02040503050406030204" pitchFamily="18" charset="0"/>
                            </a:rPr>
                            <m:t>𝑞</m:t>
                          </m:r>
                        </m:den>
                      </m:f>
                    </m:oMath>
                  </m:oMathPara>
                </a14:m>
                <a:endParaRPr lang="en-AU" sz="2800" dirty="0"/>
              </a:p>
              <a:p>
                <a:endParaRPr lang="en-AU" sz="2800" dirty="0"/>
              </a:p>
            </p:txBody>
          </p:sp>
        </mc:Choice>
        <mc:Fallback xmlns="">
          <p:sp>
            <p:nvSpPr>
              <p:cNvPr id="3" name="TextBox 2">
                <a:extLst>
                  <a:ext uri="{FF2B5EF4-FFF2-40B4-BE49-F238E27FC236}">
                    <a16:creationId xmlns:a16="http://schemas.microsoft.com/office/drawing/2014/main" id="{A0094C3D-61B1-2EC6-783A-0929582ACB6A}"/>
                  </a:ext>
                </a:extLst>
              </p:cNvPr>
              <p:cNvSpPr txBox="1">
                <a:spLocks noRot="1" noChangeAspect="1" noMove="1" noResize="1" noEditPoints="1" noAdjustHandles="1" noChangeArrowheads="1" noChangeShapeType="1" noTextEdit="1"/>
              </p:cNvSpPr>
              <p:nvPr/>
            </p:nvSpPr>
            <p:spPr>
              <a:xfrm>
                <a:off x="-2" y="584775"/>
                <a:ext cx="10350502" cy="4233916"/>
              </a:xfrm>
              <a:prstGeom prst="rect">
                <a:avLst/>
              </a:prstGeom>
              <a:blipFill>
                <a:blip r:embed="rId3"/>
                <a:stretch>
                  <a:fillRect l="-1060" t="-1441"/>
                </a:stretch>
              </a:blipFill>
            </p:spPr>
            <p:txBody>
              <a:bodyPr/>
              <a:lstStyle/>
              <a:p>
                <a:r>
                  <a:rPr lang="en-AU">
                    <a:noFill/>
                  </a:rPr>
                  <a:t> </a:t>
                </a:r>
              </a:p>
            </p:txBody>
          </p:sp>
        </mc:Fallback>
      </mc:AlternateContent>
    </p:spTree>
    <p:extLst>
      <p:ext uri="{BB962C8B-B14F-4D97-AF65-F5344CB8AC3E}">
        <p14:creationId xmlns:p14="http://schemas.microsoft.com/office/powerpoint/2010/main" val="421467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057733" cy="584775"/>
          </a:xfrm>
          <a:prstGeom prst="homePlate">
            <a:avLst/>
          </a:prstGeom>
          <a:solidFill>
            <a:srgbClr val="00B0F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Electric Potential Difference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094C3D-61B1-2EC6-783A-0929582ACB6A}"/>
                  </a:ext>
                </a:extLst>
              </p:cNvPr>
              <p:cNvSpPr txBox="1"/>
              <p:nvPr/>
            </p:nvSpPr>
            <p:spPr>
              <a:xfrm>
                <a:off x="-2" y="584775"/>
                <a:ext cx="11309352" cy="4852290"/>
              </a:xfrm>
              <a:prstGeom prst="rect">
                <a:avLst/>
              </a:prstGeom>
              <a:noFill/>
            </p:spPr>
            <p:txBody>
              <a:bodyPr wrap="square" rtlCol="0">
                <a:spAutoFit/>
              </a:bodyPr>
              <a:lstStyle/>
              <a:p>
                <a:pPr marL="457200" indent="-457200">
                  <a:buFont typeface="Arial" panose="020B0604020202020204" pitchFamily="34" charset="0"/>
                  <a:buChar char="•"/>
                </a:pPr>
                <a:r>
                  <a:rPr lang="en-AU" sz="2800" dirty="0"/>
                  <a:t>Electric potential difference (a.k.a. voltage) is defined as the difference in electric potential between one point and another.</a:t>
                </a:r>
              </a:p>
              <a:p>
                <a:pPr/>
                <a14:m>
                  <m:oMathPara xmlns:m="http://schemas.openxmlformats.org/officeDocument/2006/math">
                    <m:oMathParaPr>
                      <m:jc m:val="centerGroup"/>
                    </m:oMathParaPr>
                    <m:oMath xmlns:m="http://schemas.openxmlformats.org/officeDocument/2006/math">
                      <m:r>
                        <m:rPr>
                          <m:sty m:val="p"/>
                        </m:rPr>
                        <a:rPr lang="en-AU" sz="2800" b="0" i="0" smtClean="0">
                          <a:latin typeface="Cambria Math" panose="02040503050406030204" pitchFamily="18" charset="0"/>
                        </a:rPr>
                        <m:t>Δ</m:t>
                      </m:r>
                      <m:r>
                        <a:rPr lang="en-AU" sz="2800" b="0" i="1" smtClean="0">
                          <a:latin typeface="Cambria Math" panose="02040503050406030204" pitchFamily="18" charset="0"/>
                        </a:rPr>
                        <m:t>𝑉</m:t>
                      </m:r>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m:rPr>
                              <m:sty m:val="p"/>
                            </m:rPr>
                            <a:rPr lang="en-AU" sz="2800" b="0" i="0" smtClean="0">
                              <a:latin typeface="Cambria Math" panose="02040503050406030204" pitchFamily="18" charset="0"/>
                            </a:rPr>
                            <m:t>Δ</m:t>
                          </m:r>
                          <m:r>
                            <a:rPr lang="en-AU" sz="2800" b="0" i="1" smtClean="0">
                              <a:latin typeface="Cambria Math" panose="02040503050406030204" pitchFamily="18" charset="0"/>
                            </a:rPr>
                            <m:t>𝑊</m:t>
                          </m:r>
                        </m:num>
                        <m:den>
                          <m:r>
                            <a:rPr lang="en-AU" sz="2800" b="0" i="1" smtClean="0">
                              <a:latin typeface="Cambria Math" panose="02040503050406030204" pitchFamily="18" charset="0"/>
                            </a:rPr>
                            <m:t>𝑞</m:t>
                          </m:r>
                        </m:den>
                      </m:f>
                    </m:oMath>
                  </m:oMathPara>
                </a14:m>
                <a:endParaRPr lang="en-AU" sz="2800" dirty="0"/>
              </a:p>
              <a:p>
                <a:pPr lvl="1"/>
                <a:r>
                  <a:rPr lang="en-AU" sz="2800" dirty="0"/>
                  <a:t>(i.e. the work done in moving a charge from the point with lower electric potential to one with higher electric potential)</a:t>
                </a:r>
              </a:p>
              <a:p>
                <a:pPr lvl="1"/>
                <a:endParaRPr lang="en-AU" sz="2800" dirty="0"/>
              </a:p>
              <a:p>
                <a:pPr marL="457200" indent="-457200">
                  <a:buFont typeface="Arial" panose="020B0604020202020204" pitchFamily="34" charset="0"/>
                  <a:buChar char="•"/>
                </a:pPr>
                <a:r>
                  <a:rPr lang="en-AU" sz="2800" dirty="0"/>
                  <a:t>Voltage is measured in volts (V).</a:t>
                </a:r>
              </a:p>
              <a:p>
                <a:pPr marL="457200" indent="-457200">
                  <a:buFont typeface="Arial" panose="020B0604020202020204" pitchFamily="34" charset="0"/>
                  <a:buChar char="•"/>
                </a:pPr>
                <a:endParaRPr lang="en-AU" sz="2800" dirty="0"/>
              </a:p>
              <a:p>
                <a:pPr marL="457200" indent="-457200">
                  <a:buFont typeface="Arial" panose="020B0604020202020204" pitchFamily="34" charset="0"/>
                  <a:buChar char="•"/>
                </a:pPr>
                <a:r>
                  <a:rPr lang="en-AU" sz="2800" dirty="0"/>
                  <a:t>The amount of work done (and thus the electric potential) is independent of the path taken, since work is only done parallel to the field.</a:t>
                </a:r>
              </a:p>
            </p:txBody>
          </p:sp>
        </mc:Choice>
        <mc:Fallback xmlns="">
          <p:sp>
            <p:nvSpPr>
              <p:cNvPr id="3" name="TextBox 2">
                <a:extLst>
                  <a:ext uri="{FF2B5EF4-FFF2-40B4-BE49-F238E27FC236}">
                    <a16:creationId xmlns:a16="http://schemas.microsoft.com/office/drawing/2014/main" id="{A0094C3D-61B1-2EC6-783A-0929582ACB6A}"/>
                  </a:ext>
                </a:extLst>
              </p:cNvPr>
              <p:cNvSpPr txBox="1">
                <a:spLocks noRot="1" noChangeAspect="1" noMove="1" noResize="1" noEditPoints="1" noAdjustHandles="1" noChangeArrowheads="1" noChangeShapeType="1" noTextEdit="1"/>
              </p:cNvSpPr>
              <p:nvPr/>
            </p:nvSpPr>
            <p:spPr>
              <a:xfrm>
                <a:off x="-2" y="584775"/>
                <a:ext cx="11309352" cy="4852290"/>
              </a:xfrm>
              <a:prstGeom prst="rect">
                <a:avLst/>
              </a:prstGeom>
              <a:blipFill>
                <a:blip r:embed="rId3"/>
                <a:stretch>
                  <a:fillRect l="-970" t="-1256" r="-1402" b="-2638"/>
                </a:stretch>
              </a:blipFill>
            </p:spPr>
            <p:txBody>
              <a:bodyPr/>
              <a:lstStyle/>
              <a:p>
                <a:r>
                  <a:rPr lang="en-AU">
                    <a:noFill/>
                  </a:rPr>
                  <a:t> </a:t>
                </a:r>
              </a:p>
            </p:txBody>
          </p:sp>
        </mc:Fallback>
      </mc:AlternateContent>
    </p:spTree>
    <p:extLst>
      <p:ext uri="{BB962C8B-B14F-4D97-AF65-F5344CB8AC3E}">
        <p14:creationId xmlns:p14="http://schemas.microsoft.com/office/powerpoint/2010/main" val="333670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699920" cy="584775"/>
          </a:xfrm>
          <a:prstGeom prst="homePlate">
            <a:avLst/>
          </a:prstGeom>
          <a:solidFill>
            <a:srgbClr val="00B0F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Zero Potential</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1309352" cy="1815882"/>
          </a:xfrm>
          <a:prstGeom prst="rect">
            <a:avLst/>
          </a:prstGeom>
          <a:noFill/>
        </p:spPr>
        <p:txBody>
          <a:bodyPr wrap="square" rtlCol="0">
            <a:spAutoFit/>
          </a:bodyPr>
          <a:lstStyle/>
          <a:p>
            <a:pPr marL="457200" indent="-457200">
              <a:buFont typeface="Arial" panose="020B0604020202020204" pitchFamily="34" charset="0"/>
              <a:buChar char="•"/>
            </a:pPr>
            <a:r>
              <a:rPr lang="en-AU" sz="2800" dirty="0"/>
              <a:t>Any point </a:t>
            </a:r>
            <a:r>
              <a:rPr lang="en-US" sz="2800" dirty="0"/>
              <a:t>connected by a conductor to the Earth is said to have zero potential (a.k.a. ‘grounded’ or ‘earthed’).</a:t>
            </a:r>
          </a:p>
          <a:p>
            <a:pPr marL="914400" lvl="1" indent="-457200">
              <a:buFont typeface="Arial" panose="020B0604020202020204" pitchFamily="34" charset="0"/>
              <a:buChar char="•"/>
            </a:pPr>
            <a:r>
              <a:rPr lang="en-US" sz="2800" dirty="0"/>
              <a:t>The Earth is essentially a neutral object, so it produces no electric field, and no work is done as a charge approaches it.</a:t>
            </a:r>
          </a:p>
        </p:txBody>
      </p:sp>
    </p:spTree>
    <p:extLst>
      <p:ext uri="{BB962C8B-B14F-4D97-AF65-F5344CB8AC3E}">
        <p14:creationId xmlns:p14="http://schemas.microsoft.com/office/powerpoint/2010/main" val="369037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121008" cy="584775"/>
          </a:xfrm>
          <a:prstGeom prst="homePlate">
            <a:avLst/>
          </a:prstGeom>
          <a:solidFill>
            <a:srgbClr val="00B0F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Uniform Electric Fields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094C3D-61B1-2EC6-783A-0929582ACB6A}"/>
                  </a:ext>
                </a:extLst>
              </p:cNvPr>
              <p:cNvSpPr txBox="1"/>
              <p:nvPr/>
            </p:nvSpPr>
            <p:spPr>
              <a:xfrm>
                <a:off x="-2" y="584775"/>
                <a:ext cx="11717644" cy="3053400"/>
              </a:xfrm>
              <a:prstGeom prst="rect">
                <a:avLst/>
              </a:prstGeom>
              <a:noFill/>
            </p:spPr>
            <p:txBody>
              <a:bodyPr wrap="square" rtlCol="0">
                <a:spAutoFit/>
              </a:bodyPr>
              <a:lstStyle/>
              <a:p>
                <a:pPr marL="457200" indent="-457200">
                  <a:buFont typeface="Arial" panose="020B0604020202020204" pitchFamily="34" charset="0"/>
                  <a:buChar char="•"/>
                </a:pPr>
                <a:r>
                  <a:rPr lang="en-AU" sz="2800" dirty="0"/>
                  <a:t>In this course you only need to calculate work in a uniform electric field.</a:t>
                </a:r>
              </a:p>
              <a:p>
                <a:pPr marL="457200" indent="-457200">
                  <a:buFont typeface="Arial" panose="020B0604020202020204" pitchFamily="34" charset="0"/>
                  <a:buChar char="•"/>
                </a:pPr>
                <a:r>
                  <a:rPr lang="en-AU" sz="2800" dirty="0"/>
                  <a:t>A near-uniform electric field can be produced by two charged parallel plates as shown in the diagram below.</a:t>
                </a:r>
              </a:p>
              <a:p>
                <a:pPr marL="457200" indent="-457200">
                  <a:buFont typeface="Arial" panose="020B0604020202020204" pitchFamily="34" charset="0"/>
                  <a:buChar char="•"/>
                </a:pPr>
                <a:r>
                  <a:rPr lang="en-AU" sz="2800" dirty="0"/>
                  <a:t>The strength of this electric field (</a:t>
                </a:r>
                <a:r>
                  <a:rPr lang="en-AU" sz="2800" i="1" dirty="0"/>
                  <a:t>E</a:t>
                </a:r>
                <a:r>
                  <a:rPr lang="en-AU" sz="2800" dirty="0"/>
                  <a:t>) is based on the potential difference between the plates (</a:t>
                </a:r>
                <a:r>
                  <a:rPr lang="en-AU" sz="2800" i="1" dirty="0"/>
                  <a:t>V</a:t>
                </a:r>
                <a:r>
                  <a:rPr lang="en-AU" sz="2800" dirty="0"/>
                  <a:t>) and the distance between them (</a:t>
                </a:r>
                <a:r>
                  <a:rPr lang="en-AU" sz="2800" i="1" dirty="0"/>
                  <a:t>d</a:t>
                </a:r>
                <a:r>
                  <a:rPr lang="en-AU" sz="2800" dirty="0"/>
                  <a:t>):</a:t>
                </a:r>
              </a:p>
              <a:p>
                <a:pPr/>
                <a14:m>
                  <m:oMathPara xmlns:m="http://schemas.openxmlformats.org/officeDocument/2006/math">
                    <m:oMathParaPr>
                      <m:jc m:val="centerGroup"/>
                    </m:oMathParaPr>
                    <m:oMath xmlns:m="http://schemas.openxmlformats.org/officeDocument/2006/math">
                      <m:r>
                        <a:rPr lang="en-AU" sz="2800" b="0" i="1" smtClean="0">
                          <a:latin typeface="Cambria Math" panose="02040503050406030204" pitchFamily="18" charset="0"/>
                        </a:rPr>
                        <m:t>𝐸</m:t>
                      </m:r>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m:rPr>
                              <m:sty m:val="p"/>
                            </m:rPr>
                            <a:rPr lang="en-AU" sz="2800" b="0" i="0" smtClean="0">
                              <a:latin typeface="Cambria Math" panose="02040503050406030204" pitchFamily="18" charset="0"/>
                            </a:rPr>
                            <m:t>Δ</m:t>
                          </m:r>
                          <m:r>
                            <a:rPr lang="en-AU" sz="2800" b="0" i="1" smtClean="0">
                              <a:latin typeface="Cambria Math" panose="02040503050406030204" pitchFamily="18" charset="0"/>
                            </a:rPr>
                            <m:t>𝑉</m:t>
                          </m:r>
                        </m:num>
                        <m:den>
                          <m:r>
                            <a:rPr lang="en-AU" sz="2800" b="0" i="1" smtClean="0">
                              <a:latin typeface="Cambria Math" panose="02040503050406030204" pitchFamily="18" charset="0"/>
                            </a:rPr>
                            <m:t>𝑑</m:t>
                          </m:r>
                        </m:den>
                      </m:f>
                    </m:oMath>
                  </m:oMathPara>
                </a14:m>
                <a:endParaRPr lang="en-AU" sz="2800" dirty="0"/>
              </a:p>
            </p:txBody>
          </p:sp>
        </mc:Choice>
        <mc:Fallback xmlns="">
          <p:sp>
            <p:nvSpPr>
              <p:cNvPr id="3" name="TextBox 2">
                <a:extLst>
                  <a:ext uri="{FF2B5EF4-FFF2-40B4-BE49-F238E27FC236}">
                    <a16:creationId xmlns:a16="http://schemas.microsoft.com/office/drawing/2014/main" id="{A0094C3D-61B1-2EC6-783A-0929582ACB6A}"/>
                  </a:ext>
                </a:extLst>
              </p:cNvPr>
              <p:cNvSpPr txBox="1">
                <a:spLocks noRot="1" noChangeAspect="1" noMove="1" noResize="1" noEditPoints="1" noAdjustHandles="1" noChangeArrowheads="1" noChangeShapeType="1" noTextEdit="1"/>
              </p:cNvSpPr>
              <p:nvPr/>
            </p:nvSpPr>
            <p:spPr>
              <a:xfrm>
                <a:off x="-2" y="584775"/>
                <a:ext cx="11717644" cy="3053400"/>
              </a:xfrm>
              <a:prstGeom prst="rect">
                <a:avLst/>
              </a:prstGeom>
              <a:blipFill>
                <a:blip r:embed="rId3"/>
                <a:stretch>
                  <a:fillRect l="-937" t="-1996" r="-624"/>
                </a:stretch>
              </a:blipFill>
            </p:spPr>
            <p:txBody>
              <a:bodyPr/>
              <a:lstStyle/>
              <a:p>
                <a:r>
                  <a:rPr lang="en-AU">
                    <a:noFill/>
                  </a:rPr>
                  <a:t> </a:t>
                </a:r>
              </a:p>
            </p:txBody>
          </p:sp>
        </mc:Fallback>
      </mc:AlternateContent>
      <p:pic>
        <p:nvPicPr>
          <p:cNvPr id="2050" name="Picture 2">
            <a:extLst>
              <a:ext uri="{FF2B5EF4-FFF2-40B4-BE49-F238E27FC236}">
                <a16:creationId xmlns:a16="http://schemas.microsoft.com/office/drawing/2014/main" id="{8C6AC488-38DC-635D-50E2-4F11D21095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784" y="3160471"/>
            <a:ext cx="4476216" cy="1989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39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680052" cy="584775"/>
          </a:xfrm>
          <a:prstGeom prst="homePlate">
            <a:avLst/>
          </a:prstGeom>
          <a:solidFill>
            <a:srgbClr val="00B0F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Electron Volts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094C3D-61B1-2EC6-783A-0929582ACB6A}"/>
                  </a:ext>
                </a:extLst>
              </p:cNvPr>
              <p:cNvSpPr txBox="1"/>
              <p:nvPr/>
            </p:nvSpPr>
            <p:spPr>
              <a:xfrm>
                <a:off x="-2" y="584775"/>
                <a:ext cx="11717644" cy="6144952"/>
              </a:xfrm>
              <a:prstGeom prst="rect">
                <a:avLst/>
              </a:prstGeom>
              <a:noFill/>
            </p:spPr>
            <p:txBody>
              <a:bodyPr wrap="square" rtlCol="0">
                <a:spAutoFit/>
              </a:bodyPr>
              <a:lstStyle/>
              <a:p>
                <a:pPr marL="457200" indent="-457200">
                  <a:buFont typeface="Arial" panose="020B0604020202020204" pitchFamily="34" charset="0"/>
                  <a:buChar char="•"/>
                </a:pPr>
                <a:r>
                  <a:rPr lang="en-AU" sz="2800" dirty="0"/>
                  <a:t>The energy gained or </a:t>
                </a:r>
                <a:r>
                  <a:rPr lang="en-US" sz="2800" dirty="0"/>
                  <a:t>lost by atomic particles within electric fields is vanishingly small.</a:t>
                </a:r>
              </a:p>
              <a:p>
                <a:pPr marL="457200" indent="-457200">
                  <a:buFont typeface="Arial" panose="020B0604020202020204" pitchFamily="34" charset="0"/>
                  <a:buChar char="•"/>
                </a:pPr>
                <a:r>
                  <a:rPr lang="en-US" sz="2800" dirty="0"/>
                  <a:t>To make these quantities easier to work with, a different unit is used: the electron volt (eV).</a:t>
                </a:r>
              </a:p>
              <a:p>
                <a:pPr marL="457200" indent="-457200">
                  <a:buFont typeface="Arial" panose="020B0604020202020204" pitchFamily="34" charset="0"/>
                  <a:buChar char="•"/>
                </a:pPr>
                <a:r>
                  <a:rPr lang="en-US" sz="2800" dirty="0"/>
                  <a:t>An electron volt is the energy gained by an electron when it moves through a potential difference of 1 V.</a:t>
                </a:r>
              </a:p>
              <a:p>
                <a:pPr/>
                <a14:m>
                  <m:oMathPara xmlns:m="http://schemas.openxmlformats.org/officeDocument/2006/math">
                    <m:oMathParaPr>
                      <m:jc m:val="centerGroup"/>
                    </m:oMathParaPr>
                    <m:oMath xmlns:m="http://schemas.openxmlformats.org/officeDocument/2006/math">
                      <m:r>
                        <m:rPr>
                          <m:sty m:val="p"/>
                        </m:rPr>
                        <a:rPr lang="en-AU" sz="2800">
                          <a:latin typeface="Cambria Math" panose="02040503050406030204" pitchFamily="18" charset="0"/>
                        </a:rPr>
                        <m:t>Δ</m:t>
                      </m:r>
                      <m:r>
                        <a:rPr lang="en-AU" sz="2800" i="1">
                          <a:latin typeface="Cambria Math" panose="02040503050406030204" pitchFamily="18" charset="0"/>
                        </a:rPr>
                        <m:t>𝑉</m:t>
                      </m:r>
                      <m:r>
                        <a:rPr lang="en-AU" sz="2800" i="1">
                          <a:latin typeface="Cambria Math" panose="02040503050406030204" pitchFamily="18" charset="0"/>
                        </a:rPr>
                        <m:t>=</m:t>
                      </m:r>
                      <m:f>
                        <m:fPr>
                          <m:ctrlPr>
                            <a:rPr lang="en-AU" sz="2800" i="1">
                              <a:latin typeface="Cambria Math" panose="02040503050406030204" pitchFamily="18" charset="0"/>
                            </a:rPr>
                          </m:ctrlPr>
                        </m:fPr>
                        <m:num>
                          <m:r>
                            <m:rPr>
                              <m:sty m:val="p"/>
                            </m:rPr>
                            <a:rPr lang="en-AU" sz="2800">
                              <a:latin typeface="Cambria Math" panose="02040503050406030204" pitchFamily="18" charset="0"/>
                            </a:rPr>
                            <m:t>Δ</m:t>
                          </m:r>
                          <m:r>
                            <a:rPr lang="en-AU" sz="2800" i="1">
                              <a:latin typeface="Cambria Math" panose="02040503050406030204" pitchFamily="18" charset="0"/>
                            </a:rPr>
                            <m:t>𝑊</m:t>
                          </m:r>
                        </m:num>
                        <m:den>
                          <m:r>
                            <a:rPr lang="en-AU" sz="2800" i="1">
                              <a:latin typeface="Cambria Math" panose="02040503050406030204" pitchFamily="18" charset="0"/>
                            </a:rPr>
                            <m:t>𝑞</m:t>
                          </m:r>
                        </m:den>
                      </m:f>
                    </m:oMath>
                  </m:oMathPara>
                </a14:m>
                <a:endParaRPr lang="en-AU" sz="2800" i="1" dirty="0">
                  <a:latin typeface="Cambria Math" panose="02040503050406030204" pitchFamily="18" charset="0"/>
                </a:endParaRP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b="0" i="0" smtClean="0">
                          <a:latin typeface="Cambria Math" panose="02040503050406030204" pitchFamily="18" charset="0"/>
                        </a:rPr>
                        <m:t>1 </m:t>
                      </m:r>
                      <m:r>
                        <m:rPr>
                          <m:nor/>
                        </m:rPr>
                        <a:rPr lang="en-AU" sz="2800" b="0" i="0" smtClean="0">
                          <a:latin typeface="Cambria Math" panose="02040503050406030204" pitchFamily="18" charset="0"/>
                        </a:rPr>
                        <m:t>eV</m:t>
                      </m:r>
                      <m:r>
                        <a:rPr lang="en-AU" sz="2800" b="0" i="1" smtClean="0">
                          <a:latin typeface="Cambria Math" panose="02040503050406030204" pitchFamily="18" charset="0"/>
                        </a:rPr>
                        <m:t>=</m:t>
                      </m:r>
                      <m:r>
                        <m:rPr>
                          <m:sty m:val="p"/>
                        </m:rPr>
                        <a:rPr lang="en-AU" sz="2800" b="0" i="0" smtClean="0">
                          <a:latin typeface="Cambria Math" panose="02040503050406030204" pitchFamily="18" charset="0"/>
                        </a:rPr>
                        <m:t>Δ</m:t>
                      </m:r>
                      <m:r>
                        <a:rPr lang="en-AU" sz="2800" b="0" i="1" smtClean="0">
                          <a:latin typeface="Cambria Math" panose="02040503050406030204" pitchFamily="18" charset="0"/>
                        </a:rPr>
                        <m:t>𝑊</m:t>
                      </m:r>
                      <m:r>
                        <a:rPr lang="en-AU" sz="2800" b="0" i="1" smtClean="0">
                          <a:latin typeface="Cambria Math" panose="02040503050406030204" pitchFamily="18" charset="0"/>
                        </a:rPr>
                        <m:t>=</m:t>
                      </m:r>
                      <m:r>
                        <a:rPr lang="en-AU" sz="2800" b="0" i="1" smtClean="0">
                          <a:latin typeface="Cambria Math" panose="02040503050406030204" pitchFamily="18" charset="0"/>
                        </a:rPr>
                        <m:t>𝑞</m:t>
                      </m:r>
                      <m:r>
                        <m:rPr>
                          <m:sty m:val="p"/>
                        </m:rPr>
                        <a:rPr lang="en-AU" sz="2800" b="0" i="0" smtClean="0">
                          <a:latin typeface="Cambria Math" panose="02040503050406030204" pitchFamily="18" charset="0"/>
                        </a:rPr>
                        <m:t>Δ</m:t>
                      </m:r>
                      <m:r>
                        <a:rPr lang="en-AU" sz="2800" b="0" i="1" smtClean="0">
                          <a:latin typeface="Cambria Math" panose="02040503050406030204" pitchFamily="18" charset="0"/>
                        </a:rPr>
                        <m:t>𝑉</m:t>
                      </m:r>
                      <m:r>
                        <a:rPr lang="en-AU" sz="2800" b="0" i="1" smtClean="0">
                          <a:latin typeface="Cambria Math" panose="02040503050406030204" pitchFamily="18" charset="0"/>
                        </a:rPr>
                        <m:t>=1.6×</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−19</m:t>
                          </m:r>
                        </m:sup>
                      </m:sSup>
                      <m:r>
                        <a:rPr lang="en-AU" sz="2800" b="0" i="1" smtClean="0">
                          <a:latin typeface="Cambria Math" panose="02040503050406030204" pitchFamily="18" charset="0"/>
                        </a:rPr>
                        <m:t> </m:t>
                      </m:r>
                      <m:r>
                        <m:rPr>
                          <m:nor/>
                        </m:rPr>
                        <a:rPr lang="en-AU" sz="2800" b="0" i="0" smtClean="0">
                          <a:latin typeface="Cambria Math" panose="02040503050406030204" pitchFamily="18" charset="0"/>
                        </a:rPr>
                        <m:t>J</m:t>
                      </m:r>
                    </m:oMath>
                  </m:oMathPara>
                </a14:m>
                <a:endParaRPr lang="en-AU" sz="2800" dirty="0"/>
              </a:p>
              <a:p>
                <a:endParaRPr lang="en-AU" sz="2800" dirty="0"/>
              </a:p>
              <a:p>
                <a:pPr marL="457200" indent="-457200">
                  <a:buFont typeface="Arial" panose="020B0604020202020204" pitchFamily="34" charset="0"/>
                  <a:buChar char="•"/>
                </a:pPr>
                <a:r>
                  <a:rPr lang="en-AU" sz="2800" dirty="0"/>
                  <a:t>This conversion can get confusing, but just remember:</a:t>
                </a:r>
              </a:p>
              <a:p>
                <a:pPr marL="914400" lvl="1" indent="-457200">
                  <a:buFont typeface="Arial" panose="020B0604020202020204" pitchFamily="34" charset="0"/>
                  <a:buChar char="•"/>
                </a:pPr>
                <a:r>
                  <a:rPr lang="en-AU" sz="2800" dirty="0"/>
                  <a:t>J </a:t>
                </a:r>
                <a:r>
                  <a:rPr lang="en-AU" sz="2800" dirty="0">
                    <a:sym typeface="Wingdings" panose="05000000000000000000" pitchFamily="2" charset="2"/>
                  </a:rPr>
                  <a:t> eV: number gets bigger (divide by 1.6 × 10</a:t>
                </a:r>
                <a:r>
                  <a:rPr lang="en-AU" sz="2800" baseline="30000" dirty="0">
                    <a:sym typeface="Wingdings" panose="05000000000000000000" pitchFamily="2" charset="2"/>
                  </a:rPr>
                  <a:t>-19</a:t>
                </a:r>
                <a:r>
                  <a:rPr lang="en-AU" sz="2800" dirty="0">
                    <a:sym typeface="Wingdings" panose="05000000000000000000" pitchFamily="2" charset="2"/>
                  </a:rPr>
                  <a:t>)</a:t>
                </a:r>
              </a:p>
              <a:p>
                <a:pPr marL="914400" lvl="1" indent="-457200">
                  <a:buFont typeface="Arial" panose="020B0604020202020204" pitchFamily="34" charset="0"/>
                  <a:buChar char="•"/>
                </a:pPr>
                <a:r>
                  <a:rPr lang="en-AU" sz="2800" dirty="0">
                    <a:sym typeface="Wingdings" panose="05000000000000000000" pitchFamily="2" charset="2"/>
                  </a:rPr>
                  <a:t>eV  J: number gets smaller (multiply by 1.6 × 10</a:t>
                </a:r>
                <a:r>
                  <a:rPr lang="en-AU" sz="2800" baseline="30000" dirty="0">
                    <a:sym typeface="Wingdings" panose="05000000000000000000" pitchFamily="2" charset="2"/>
                  </a:rPr>
                  <a:t>-19</a:t>
                </a:r>
                <a:r>
                  <a:rPr lang="en-AU" sz="2800" dirty="0">
                    <a:sym typeface="Wingdings" panose="05000000000000000000" pitchFamily="2" charset="2"/>
                  </a:rPr>
                  <a:t>)</a:t>
                </a:r>
                <a:endParaRPr lang="en-AU" sz="2800" dirty="0"/>
              </a:p>
            </p:txBody>
          </p:sp>
        </mc:Choice>
        <mc:Fallback xmlns="">
          <p:sp>
            <p:nvSpPr>
              <p:cNvPr id="3" name="TextBox 2">
                <a:extLst>
                  <a:ext uri="{FF2B5EF4-FFF2-40B4-BE49-F238E27FC236}">
                    <a16:creationId xmlns:a16="http://schemas.microsoft.com/office/drawing/2014/main" id="{A0094C3D-61B1-2EC6-783A-0929582ACB6A}"/>
                  </a:ext>
                </a:extLst>
              </p:cNvPr>
              <p:cNvSpPr txBox="1">
                <a:spLocks noRot="1" noChangeAspect="1" noMove="1" noResize="1" noEditPoints="1" noAdjustHandles="1" noChangeArrowheads="1" noChangeShapeType="1" noTextEdit="1"/>
              </p:cNvSpPr>
              <p:nvPr/>
            </p:nvSpPr>
            <p:spPr>
              <a:xfrm>
                <a:off x="-2" y="584775"/>
                <a:ext cx="11717644" cy="6144952"/>
              </a:xfrm>
              <a:prstGeom prst="rect">
                <a:avLst/>
              </a:prstGeom>
              <a:blipFill>
                <a:blip r:embed="rId3"/>
                <a:stretch>
                  <a:fillRect l="-937" t="-992" b="-1885"/>
                </a:stretch>
              </a:blipFill>
            </p:spPr>
            <p:txBody>
              <a:bodyPr/>
              <a:lstStyle/>
              <a:p>
                <a:r>
                  <a:rPr lang="en-AU">
                    <a:noFill/>
                  </a:rPr>
                  <a:t> </a:t>
                </a:r>
              </a:p>
            </p:txBody>
          </p:sp>
        </mc:Fallback>
      </mc:AlternateContent>
    </p:spTree>
    <p:extLst>
      <p:ext uri="{BB962C8B-B14F-4D97-AF65-F5344CB8AC3E}">
        <p14:creationId xmlns:p14="http://schemas.microsoft.com/office/powerpoint/2010/main" val="197466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772501" cy="584775"/>
          </a:xfrm>
          <a:prstGeom prst="homePlate">
            <a:avLst/>
          </a:prstGeom>
          <a:solidFill>
            <a:srgbClr val="00B0F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Example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094C3D-61B1-2EC6-783A-0929582ACB6A}"/>
                  </a:ext>
                </a:extLst>
              </p:cNvPr>
              <p:cNvSpPr txBox="1"/>
              <p:nvPr/>
            </p:nvSpPr>
            <p:spPr>
              <a:xfrm>
                <a:off x="0" y="584775"/>
                <a:ext cx="11582402" cy="6210803"/>
              </a:xfrm>
              <a:prstGeom prst="rect">
                <a:avLst/>
              </a:prstGeom>
              <a:noFill/>
            </p:spPr>
            <p:txBody>
              <a:bodyPr wrap="square" rtlCol="0">
                <a:spAutoFit/>
              </a:bodyPr>
              <a:lstStyle/>
              <a:p>
                <a:r>
                  <a:rPr lang="en-US" sz="2800" dirty="0"/>
                  <a:t>A charged dust particle enters a 200 N C</a:t>
                </a:r>
                <a:r>
                  <a:rPr lang="en-US" sz="2800" baseline="30000" dirty="0"/>
                  <a:t>-1</a:t>
                </a:r>
                <a:r>
                  <a:rPr lang="en-US" sz="2800" dirty="0"/>
                  <a:t> electric field in the direction of the field. The dust particle carries a -2.30 × 10</a:t>
                </a:r>
                <a:r>
                  <a:rPr lang="en-US" sz="2800" baseline="30000" dirty="0"/>
                  <a:t>-5</a:t>
                </a:r>
                <a:r>
                  <a:rPr lang="en-US" sz="2800" dirty="0"/>
                  <a:t> C charge and has 50.0 </a:t>
                </a:r>
                <a:r>
                  <a:rPr lang="en-US" sz="2800" dirty="0" err="1"/>
                  <a:t>mJ</a:t>
                </a:r>
                <a:r>
                  <a:rPr lang="en-US" sz="2800" dirty="0"/>
                  <a:t> of kinetic energy upon entering the field. It moves 3.00 cm into the field.</a:t>
                </a:r>
              </a:p>
              <a:p>
                <a:pPr marL="514350" indent="-514350">
                  <a:buFont typeface="+mj-lt"/>
                  <a:buAutoNum type="alphaLcParenR"/>
                </a:pPr>
                <a:r>
                  <a:rPr lang="en-GB" sz="2800" dirty="0"/>
                  <a:t>Draw a diagram of the situation with an arrow to indicate the force applied to the dust particle.</a:t>
                </a:r>
              </a:p>
              <a:p>
                <a:pPr marL="514350" indent="-514350">
                  <a:buFont typeface="+mj-lt"/>
                  <a:buAutoNum type="alphaLcParenR"/>
                </a:pPr>
                <a:r>
                  <a:rPr lang="en-GB" sz="2800" dirty="0"/>
                  <a:t>Calculate the final kinetic energy of the dust particle.</a:t>
                </a:r>
              </a:p>
              <a:p>
                <a:pPr marL="514350" indent="-514350">
                  <a:buFont typeface="+mj-lt"/>
                  <a:buAutoNum type="alphaLcParenR"/>
                </a:pPr>
                <a:r>
                  <a:rPr lang="en-GB" sz="2800" dirty="0"/>
                  <a:t>Calculate the potential difference the dust particle moved through.</a:t>
                </a:r>
              </a:p>
              <a:p>
                <a:endParaRPr lang="en-AU" sz="2800" dirty="0"/>
              </a:p>
              <a:p>
                <a:pPr/>
                <a14:m>
                  <m:oMathPara xmlns:m="http://schemas.openxmlformats.org/officeDocument/2006/math">
                    <m:oMathParaPr>
                      <m:jc m:val="centerGroup"/>
                    </m:oMathParaPr>
                    <m:oMath xmlns:m="http://schemas.openxmlformats.org/officeDocument/2006/math">
                      <m:r>
                        <a:rPr lang="en-AU" sz="2800" b="0" i="1" smtClean="0">
                          <a:latin typeface="Cambria Math" panose="02040503050406030204" pitchFamily="18" charset="0"/>
                        </a:rPr>
                        <m:t>𝐸</m:t>
                      </m:r>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𝐹</m:t>
                          </m:r>
                        </m:num>
                        <m:den>
                          <m:r>
                            <a:rPr lang="en-AU" sz="2800" b="0" i="1" smtClean="0">
                              <a:latin typeface="Cambria Math" panose="02040503050406030204" pitchFamily="18" charset="0"/>
                            </a:rPr>
                            <m:t>𝑞</m:t>
                          </m:r>
                        </m:den>
                      </m:f>
                      <m:r>
                        <a:rPr lang="en-AU" sz="2800" b="0" i="1" smtClean="0">
                          <a:latin typeface="Cambria Math" panose="02040503050406030204" pitchFamily="18" charset="0"/>
                        </a:rPr>
                        <m:t> →  </m:t>
                      </m:r>
                      <m:r>
                        <a:rPr lang="en-AU" sz="2800" b="0" i="1" smtClean="0">
                          <a:latin typeface="Cambria Math" panose="02040503050406030204" pitchFamily="18" charset="0"/>
                        </a:rPr>
                        <m:t>𝐹</m:t>
                      </m:r>
                      <m:r>
                        <a:rPr lang="en-AU" sz="2800" b="0" i="1" smtClean="0">
                          <a:latin typeface="Cambria Math" panose="02040503050406030204" pitchFamily="18" charset="0"/>
                        </a:rPr>
                        <m:t>=</m:t>
                      </m:r>
                      <m:r>
                        <a:rPr lang="en-AU" sz="2800" b="0" i="1" smtClean="0">
                          <a:latin typeface="Cambria Math" panose="02040503050406030204" pitchFamily="18" charset="0"/>
                        </a:rPr>
                        <m:t>𝐸𝑞</m:t>
                      </m:r>
                    </m:oMath>
                  </m:oMathPara>
                </a14:m>
                <a:endParaRPr lang="en-AU" sz="2800" b="0" dirty="0"/>
              </a:p>
              <a:p>
                <a:endParaRPr lang="en-AU" sz="2800" b="0" dirty="0"/>
              </a:p>
              <a:p>
                <a:pPr/>
                <a14:m>
                  <m:oMathPara xmlns:m="http://schemas.openxmlformats.org/officeDocument/2006/math">
                    <m:oMathParaPr>
                      <m:jc m:val="centerGroup"/>
                    </m:oMathParaPr>
                    <m:oMath xmlns:m="http://schemas.openxmlformats.org/officeDocument/2006/math">
                      <m:r>
                        <a:rPr lang="en-AU" sz="2800" b="0" i="1" smtClean="0">
                          <a:latin typeface="Cambria Math" panose="02040503050406030204" pitchFamily="18" charset="0"/>
                        </a:rPr>
                        <m:t>𝑊</m:t>
                      </m:r>
                      <m:r>
                        <a:rPr lang="en-AU" sz="2800" b="0" i="1" smtClean="0">
                          <a:latin typeface="Cambria Math" panose="02040503050406030204" pitchFamily="18" charset="0"/>
                        </a:rPr>
                        <m:t>=</m:t>
                      </m:r>
                      <m:r>
                        <a:rPr lang="en-AU" sz="2800" b="0" i="1" smtClean="0">
                          <a:latin typeface="Cambria Math" panose="02040503050406030204" pitchFamily="18" charset="0"/>
                        </a:rPr>
                        <m:t>𝐹𝑠</m:t>
                      </m:r>
                      <m:r>
                        <a:rPr lang="en-AU" sz="2800" b="0" i="1" smtClean="0">
                          <a:latin typeface="Cambria Math" panose="02040503050406030204" pitchFamily="18" charset="0"/>
                        </a:rPr>
                        <m:t>=</m:t>
                      </m:r>
                      <m:r>
                        <a:rPr lang="en-AU" sz="2800" b="0" i="1" smtClean="0">
                          <a:latin typeface="Cambria Math" panose="02040503050406030204" pitchFamily="18" charset="0"/>
                        </a:rPr>
                        <m:t>𝐸𝑞𝑠</m:t>
                      </m:r>
                      <m:r>
                        <a:rPr lang="en-AU" sz="2800" b="0" i="1" smtClean="0">
                          <a:latin typeface="Cambria Math" panose="02040503050406030204" pitchFamily="18" charset="0"/>
                        </a:rPr>
                        <m:t>=200</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2.30×</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−5</m:t>
                              </m:r>
                            </m:sup>
                          </m:sSup>
                        </m:e>
                      </m:d>
                      <m:d>
                        <m:dPr>
                          <m:ctrlPr>
                            <a:rPr lang="en-AU" sz="2800" b="0" i="1" smtClean="0">
                              <a:latin typeface="Cambria Math" panose="02040503050406030204" pitchFamily="18" charset="0"/>
                            </a:rPr>
                          </m:ctrlPr>
                        </m:dPr>
                        <m:e>
                          <m:r>
                            <a:rPr lang="en-AU" sz="2800" b="0" i="1" smtClean="0">
                              <a:latin typeface="Cambria Math" panose="02040503050406030204" pitchFamily="18" charset="0"/>
                            </a:rPr>
                            <m:t>0.03</m:t>
                          </m:r>
                        </m:e>
                      </m:d>
                      <m:r>
                        <a:rPr lang="en-AU" sz="2800" b="0" i="1" smtClean="0">
                          <a:latin typeface="Cambria Math" panose="02040503050406030204" pitchFamily="18" charset="0"/>
                        </a:rPr>
                        <m:t>=1.38×</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−4</m:t>
                          </m:r>
                        </m:sup>
                      </m:sSup>
                      <m:r>
                        <a:rPr lang="en-AU" sz="2800" b="0" i="1" smtClean="0">
                          <a:latin typeface="Cambria Math" panose="02040503050406030204" pitchFamily="18" charset="0"/>
                        </a:rPr>
                        <m:t> </m:t>
                      </m:r>
                      <m:r>
                        <m:rPr>
                          <m:nor/>
                        </m:rPr>
                        <a:rPr lang="en-AU" sz="2800" b="0" i="0" smtClean="0">
                          <a:latin typeface="Cambria Math" panose="02040503050406030204" pitchFamily="18" charset="0"/>
                        </a:rPr>
                        <m:t>J</m:t>
                      </m:r>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𝐸</m:t>
                          </m:r>
                        </m:e>
                        <m:sub>
                          <m:r>
                            <m:rPr>
                              <m:nor/>
                            </m:rPr>
                            <a:rPr lang="en-AU" sz="2800" b="0" i="0" smtClean="0">
                              <a:latin typeface="Cambria Math" panose="02040503050406030204" pitchFamily="18" charset="0"/>
                            </a:rPr>
                            <m:t>P</m:t>
                          </m:r>
                        </m:sub>
                      </m:sSub>
                    </m:oMath>
                  </m:oMathPara>
                </a14:m>
                <a:endParaRPr lang="en-GB" sz="2800" dirty="0"/>
              </a:p>
              <a:p>
                <a:endParaRPr lang="en-GB" sz="2800" dirty="0"/>
              </a:p>
              <a:p>
                <a:pPr/>
                <a14:m>
                  <m:oMathPara xmlns:m="http://schemas.openxmlformats.org/officeDocument/2006/math">
                    <m:oMathParaPr>
                      <m:jc m:val="centerGroup"/>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𝐸</m:t>
                          </m:r>
                        </m:e>
                        <m:sub>
                          <m:r>
                            <m:rPr>
                              <m:nor/>
                            </m:rPr>
                            <a:rPr lang="en-AU" sz="2800" b="0" i="0" smtClean="0">
                              <a:latin typeface="Cambria Math" panose="02040503050406030204" pitchFamily="18" charset="0"/>
                            </a:rPr>
                            <m:t>Kf</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𝐸</m:t>
                          </m:r>
                        </m:e>
                        <m:sub>
                          <m:r>
                            <m:rPr>
                              <m:nor/>
                            </m:rPr>
                            <a:rPr lang="en-AU" sz="2800" b="0" i="0" smtClean="0">
                              <a:latin typeface="Cambria Math" panose="02040503050406030204" pitchFamily="18" charset="0"/>
                            </a:rPr>
                            <m:t>Ki</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𝐸</m:t>
                          </m:r>
                        </m:e>
                        <m:sub>
                          <m:r>
                            <m:rPr>
                              <m:nor/>
                            </m:rPr>
                            <a:rPr lang="en-AU" sz="2800" b="0" i="0" smtClean="0">
                              <a:latin typeface="Cambria Math" panose="02040503050406030204" pitchFamily="18" charset="0"/>
                            </a:rPr>
                            <m:t>P</m:t>
                          </m:r>
                        </m:sub>
                      </m:sSub>
                      <m:r>
                        <a:rPr lang="en-AU" sz="2800" b="0" i="1" smtClean="0">
                          <a:latin typeface="Cambria Math" panose="02040503050406030204" pitchFamily="18" charset="0"/>
                        </a:rPr>
                        <m:t>=50.0×</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−3</m:t>
                          </m:r>
                        </m:sup>
                      </m:sSup>
                      <m:r>
                        <a:rPr lang="en-AU" sz="2800" i="1">
                          <a:latin typeface="Cambria Math" panose="02040503050406030204" pitchFamily="18" charset="0"/>
                        </a:rPr>
                        <m:t>−1.38×</m:t>
                      </m:r>
                      <m:sSup>
                        <m:sSupPr>
                          <m:ctrlPr>
                            <a:rPr lang="en-AU" sz="2800" i="1">
                              <a:latin typeface="Cambria Math" panose="02040503050406030204" pitchFamily="18" charset="0"/>
                            </a:rPr>
                          </m:ctrlPr>
                        </m:sSupPr>
                        <m:e>
                          <m:r>
                            <a:rPr lang="en-AU" sz="2800" i="1">
                              <a:latin typeface="Cambria Math" panose="02040503050406030204" pitchFamily="18" charset="0"/>
                            </a:rPr>
                            <m:t>10</m:t>
                          </m:r>
                        </m:e>
                        <m:sup>
                          <m:r>
                            <a:rPr lang="en-AU" sz="2800" i="1">
                              <a:latin typeface="Cambria Math" panose="02040503050406030204" pitchFamily="18" charset="0"/>
                            </a:rPr>
                            <m:t>−4</m:t>
                          </m:r>
                        </m:sup>
                      </m:sSup>
                      <m:r>
                        <a:rPr lang="en-AU" sz="2800" b="0" i="1" smtClean="0">
                          <a:latin typeface="Cambria Math" panose="02040503050406030204" pitchFamily="18" charset="0"/>
                        </a:rPr>
                        <m:t>=4.99×</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−2</m:t>
                          </m:r>
                        </m:sup>
                      </m:sSup>
                      <m:r>
                        <a:rPr lang="en-AU" sz="2800" b="0" i="1" smtClean="0">
                          <a:latin typeface="Cambria Math" panose="02040503050406030204" pitchFamily="18" charset="0"/>
                        </a:rPr>
                        <m:t> </m:t>
                      </m:r>
                      <m:r>
                        <m:rPr>
                          <m:nor/>
                        </m:rPr>
                        <a:rPr lang="en-AU" sz="2800" b="0" i="0" smtClean="0">
                          <a:latin typeface="Cambria Math" panose="02040503050406030204" pitchFamily="18" charset="0"/>
                        </a:rPr>
                        <m:t>J</m:t>
                      </m:r>
                    </m:oMath>
                  </m:oMathPara>
                </a14:m>
                <a:endParaRPr lang="en-GB" sz="2800" dirty="0"/>
              </a:p>
            </p:txBody>
          </p:sp>
        </mc:Choice>
        <mc:Fallback xmlns="">
          <p:sp>
            <p:nvSpPr>
              <p:cNvPr id="3" name="TextBox 2">
                <a:extLst>
                  <a:ext uri="{FF2B5EF4-FFF2-40B4-BE49-F238E27FC236}">
                    <a16:creationId xmlns:a16="http://schemas.microsoft.com/office/drawing/2014/main" id="{A0094C3D-61B1-2EC6-783A-0929582ACB6A}"/>
                  </a:ext>
                </a:extLst>
              </p:cNvPr>
              <p:cNvSpPr txBox="1">
                <a:spLocks noRot="1" noChangeAspect="1" noMove="1" noResize="1" noEditPoints="1" noAdjustHandles="1" noChangeArrowheads="1" noChangeShapeType="1" noTextEdit="1"/>
              </p:cNvSpPr>
              <p:nvPr/>
            </p:nvSpPr>
            <p:spPr>
              <a:xfrm>
                <a:off x="0" y="584775"/>
                <a:ext cx="11582402" cy="6210803"/>
              </a:xfrm>
              <a:prstGeom prst="rect">
                <a:avLst/>
              </a:prstGeom>
              <a:blipFill>
                <a:blip r:embed="rId3"/>
                <a:stretch>
                  <a:fillRect l="-1105" t="-981" r="-1421"/>
                </a:stretch>
              </a:blipFill>
            </p:spPr>
            <p:txBody>
              <a:bodyPr/>
              <a:lstStyle/>
              <a:p>
                <a:r>
                  <a:rPr lang="en-AU">
                    <a:noFill/>
                  </a:rPr>
                  <a:t> </a:t>
                </a:r>
              </a:p>
            </p:txBody>
          </p:sp>
        </mc:Fallback>
      </mc:AlternateContent>
    </p:spTree>
    <p:extLst>
      <p:ext uri="{BB962C8B-B14F-4D97-AF65-F5344CB8AC3E}">
        <p14:creationId xmlns:p14="http://schemas.microsoft.com/office/powerpoint/2010/main" val="376566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772501" cy="584775"/>
          </a:xfrm>
          <a:prstGeom prst="homePlate">
            <a:avLst/>
          </a:prstGeom>
          <a:solidFill>
            <a:srgbClr val="00B0F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Example</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0094C3D-61B1-2EC6-783A-0929582ACB6A}"/>
                  </a:ext>
                </a:extLst>
              </p:cNvPr>
              <p:cNvSpPr txBox="1"/>
              <p:nvPr/>
            </p:nvSpPr>
            <p:spPr>
              <a:xfrm>
                <a:off x="-2" y="584775"/>
                <a:ext cx="11582402" cy="3182090"/>
              </a:xfrm>
              <a:prstGeom prst="rect">
                <a:avLst/>
              </a:prstGeom>
              <a:noFill/>
            </p:spPr>
            <p:txBody>
              <a:bodyPr wrap="square" rtlCol="0">
                <a:spAutoFit/>
              </a:bodyPr>
              <a:lstStyle/>
              <a:p>
                <a:r>
                  <a:rPr lang="en-US" sz="2800" dirty="0"/>
                  <a:t>A charged dust particle enters a 200 N C</a:t>
                </a:r>
                <a:r>
                  <a:rPr lang="en-US" sz="2800" baseline="30000" dirty="0"/>
                  <a:t>-1</a:t>
                </a:r>
                <a:r>
                  <a:rPr lang="en-US" sz="2800" dirty="0"/>
                  <a:t> electric field in the direction of the field. The dust particle carries a -2.30 × 10</a:t>
                </a:r>
                <a:r>
                  <a:rPr lang="en-US" sz="2800" baseline="30000" dirty="0"/>
                  <a:t>-5</a:t>
                </a:r>
                <a:r>
                  <a:rPr lang="en-US" sz="2800" dirty="0"/>
                  <a:t> C charge and has 50.0 </a:t>
                </a:r>
                <a:r>
                  <a:rPr lang="en-US" sz="2800" dirty="0" err="1"/>
                  <a:t>mJ</a:t>
                </a:r>
                <a:r>
                  <a:rPr lang="en-US" sz="2800" dirty="0"/>
                  <a:t> of kinetic energy upon entering the field. It moves 3.00 cm into the field.</a:t>
                </a:r>
              </a:p>
              <a:p>
                <a:pPr marL="514350" indent="-514350">
                  <a:buFont typeface="+mj-lt"/>
                  <a:buAutoNum type="alphaLcParenR" startAt="3"/>
                </a:pPr>
                <a:r>
                  <a:rPr lang="en-GB" sz="2800" dirty="0"/>
                  <a:t>Calculate the potential difference the dust particle moved through.</a:t>
                </a:r>
              </a:p>
              <a:p>
                <a:endParaRPr lang="en-AU" sz="2800" dirty="0"/>
              </a:p>
              <a:p>
                <a:pPr/>
                <a14:m>
                  <m:oMathPara xmlns:m="http://schemas.openxmlformats.org/officeDocument/2006/math">
                    <m:oMathParaPr>
                      <m:jc m:val="centerGroup"/>
                    </m:oMathParaPr>
                    <m:oMath xmlns:m="http://schemas.openxmlformats.org/officeDocument/2006/math">
                      <m:r>
                        <m:rPr>
                          <m:sty m:val="p"/>
                        </m:rPr>
                        <a:rPr lang="en-AU" sz="2800" b="0" i="0" smtClean="0">
                          <a:latin typeface="Cambria Math" panose="02040503050406030204" pitchFamily="18" charset="0"/>
                        </a:rPr>
                        <m:t>Δ</m:t>
                      </m:r>
                      <m:r>
                        <a:rPr lang="en-AU" sz="2800" b="0" i="1" smtClean="0">
                          <a:latin typeface="Cambria Math" panose="02040503050406030204" pitchFamily="18" charset="0"/>
                        </a:rPr>
                        <m:t>𝑉</m:t>
                      </m:r>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m:rPr>
                              <m:sty m:val="p"/>
                            </m:rPr>
                            <a:rPr lang="en-AU" sz="2800" b="0" i="0" smtClean="0">
                              <a:latin typeface="Cambria Math" panose="02040503050406030204" pitchFamily="18" charset="0"/>
                            </a:rPr>
                            <m:t>Δ</m:t>
                          </m:r>
                          <m:r>
                            <a:rPr lang="en-AU" sz="2800" b="0" i="1" smtClean="0">
                              <a:latin typeface="Cambria Math" panose="02040503050406030204" pitchFamily="18" charset="0"/>
                            </a:rPr>
                            <m:t>𝑊</m:t>
                          </m:r>
                        </m:num>
                        <m:den>
                          <m:r>
                            <a:rPr lang="en-AU" sz="2800" b="0" i="1" smtClean="0">
                              <a:latin typeface="Cambria Math" panose="02040503050406030204" pitchFamily="18" charset="0"/>
                            </a:rPr>
                            <m:t>𝑞</m:t>
                          </m:r>
                        </m:den>
                      </m:f>
                      <m:r>
                        <a:rPr lang="en-AU" sz="2800" i="1">
                          <a:latin typeface="Cambria Math" panose="02040503050406030204" pitchFamily="18" charset="0"/>
                        </a:rPr>
                        <m:t>=</m:t>
                      </m:r>
                      <m:f>
                        <m:fPr>
                          <m:ctrlPr>
                            <a:rPr lang="en-AU" sz="2800" b="0" i="1" smtClean="0">
                              <a:latin typeface="Cambria Math" panose="02040503050406030204" pitchFamily="18" charset="0"/>
                            </a:rPr>
                          </m:ctrlPr>
                        </m:fPr>
                        <m:num>
                          <m:r>
                            <a:rPr lang="en-AU" sz="2800" i="1">
                              <a:latin typeface="Cambria Math" panose="02040503050406030204" pitchFamily="18" charset="0"/>
                            </a:rPr>
                            <m:t>1.38×</m:t>
                          </m:r>
                          <m:sSup>
                            <m:sSupPr>
                              <m:ctrlPr>
                                <a:rPr lang="en-AU" sz="2800" i="1">
                                  <a:latin typeface="Cambria Math" panose="02040503050406030204" pitchFamily="18" charset="0"/>
                                </a:rPr>
                              </m:ctrlPr>
                            </m:sSupPr>
                            <m:e>
                              <m:r>
                                <a:rPr lang="en-AU" sz="2800" i="1">
                                  <a:latin typeface="Cambria Math" panose="02040503050406030204" pitchFamily="18" charset="0"/>
                                </a:rPr>
                                <m:t>10</m:t>
                              </m:r>
                            </m:e>
                            <m:sup>
                              <m:r>
                                <a:rPr lang="en-AU" sz="2800" i="1">
                                  <a:latin typeface="Cambria Math" panose="02040503050406030204" pitchFamily="18" charset="0"/>
                                </a:rPr>
                                <m:t>−4</m:t>
                              </m:r>
                            </m:sup>
                          </m:sSup>
                        </m:num>
                        <m:den>
                          <m:r>
                            <a:rPr lang="en-AU" sz="2800" b="0" i="1" smtClean="0">
                              <a:latin typeface="Cambria Math" panose="02040503050406030204" pitchFamily="18" charset="0"/>
                            </a:rPr>
                            <m:t>2.30×</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−5</m:t>
                              </m:r>
                            </m:sup>
                          </m:sSup>
                        </m:den>
                      </m:f>
                      <m:r>
                        <a:rPr lang="en-AU" sz="2800" b="0" i="1" smtClean="0">
                          <a:latin typeface="Cambria Math" panose="02040503050406030204" pitchFamily="18" charset="0"/>
                        </a:rPr>
                        <m:t>=6</m:t>
                      </m:r>
                      <m:r>
                        <a:rPr lang="en-AU" sz="2800" b="0" i="1" smtClean="0">
                          <a:latin typeface="Cambria Math" panose="02040503050406030204" pitchFamily="18" charset="0"/>
                        </a:rPr>
                        <m:t>.00</m:t>
                      </m:r>
                      <m:r>
                        <a:rPr lang="en-AU" sz="2800" b="0" i="1" smtClean="0">
                          <a:latin typeface="Cambria Math" panose="02040503050406030204" pitchFamily="18" charset="0"/>
                        </a:rPr>
                        <m:t> </m:t>
                      </m:r>
                      <m:r>
                        <m:rPr>
                          <m:nor/>
                        </m:rPr>
                        <a:rPr lang="en-AU" sz="2800" b="0" i="0" smtClean="0">
                          <a:latin typeface="Cambria Math" panose="02040503050406030204" pitchFamily="18" charset="0"/>
                        </a:rPr>
                        <m:t>V</m:t>
                      </m:r>
                    </m:oMath>
                  </m:oMathPara>
                </a14:m>
                <a:endParaRPr lang="en-AU" sz="2800" b="0" dirty="0"/>
              </a:p>
            </p:txBody>
          </p:sp>
        </mc:Choice>
        <mc:Fallback>
          <p:sp>
            <p:nvSpPr>
              <p:cNvPr id="3" name="TextBox 2">
                <a:extLst>
                  <a:ext uri="{FF2B5EF4-FFF2-40B4-BE49-F238E27FC236}">
                    <a16:creationId xmlns:a16="http://schemas.microsoft.com/office/drawing/2014/main" id="{A0094C3D-61B1-2EC6-783A-0929582ACB6A}"/>
                  </a:ext>
                </a:extLst>
              </p:cNvPr>
              <p:cNvSpPr txBox="1">
                <a:spLocks noRot="1" noChangeAspect="1" noMove="1" noResize="1" noEditPoints="1" noAdjustHandles="1" noChangeArrowheads="1" noChangeShapeType="1" noTextEdit="1"/>
              </p:cNvSpPr>
              <p:nvPr/>
            </p:nvSpPr>
            <p:spPr>
              <a:xfrm>
                <a:off x="-2" y="584775"/>
                <a:ext cx="11582402" cy="3182090"/>
              </a:xfrm>
              <a:prstGeom prst="rect">
                <a:avLst/>
              </a:prstGeom>
              <a:blipFill>
                <a:blip r:embed="rId3"/>
                <a:stretch>
                  <a:fillRect l="-1105" t="-1916" r="-1421"/>
                </a:stretch>
              </a:blipFill>
            </p:spPr>
            <p:txBody>
              <a:bodyPr/>
              <a:lstStyle/>
              <a:p>
                <a:r>
                  <a:rPr lang="en-AU">
                    <a:noFill/>
                  </a:rPr>
                  <a:t> </a:t>
                </a:r>
              </a:p>
            </p:txBody>
          </p:sp>
        </mc:Fallback>
      </mc:AlternateContent>
    </p:spTree>
    <p:extLst>
      <p:ext uri="{BB962C8B-B14F-4D97-AF65-F5344CB8AC3E}">
        <p14:creationId xmlns:p14="http://schemas.microsoft.com/office/powerpoint/2010/main" val="149020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3787</TotalTime>
  <Words>1236</Words>
  <Application>Microsoft Office PowerPoint</Application>
  <PresentationFormat>Widescreen</PresentationFormat>
  <Paragraphs>75</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Work and Energy in  Electric Fields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Equilibrium</dc:title>
  <dc:creator>JERRY Tressa [Harrisdale Senior High School]</dc:creator>
  <cp:lastModifiedBy>Nathan</cp:lastModifiedBy>
  <cp:revision>62</cp:revision>
  <dcterms:created xsi:type="dcterms:W3CDTF">2022-02-16T03:17:05Z</dcterms:created>
  <dcterms:modified xsi:type="dcterms:W3CDTF">2023-03-22T06:49:50Z</dcterms:modified>
</cp:coreProperties>
</file>