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6" r:id="rId2"/>
    <p:sldId id="680" r:id="rId3"/>
    <p:sldId id="749" r:id="rId4"/>
    <p:sldId id="751" r:id="rId5"/>
    <p:sldId id="757" r:id="rId6"/>
    <p:sldId id="758" r:id="rId7"/>
    <p:sldId id="759" r:id="rId8"/>
    <p:sldId id="760" r:id="rId9"/>
    <p:sldId id="750" r:id="rId10"/>
    <p:sldId id="756" r:id="rId11"/>
    <p:sldId id="7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22"/>
    <a:srgbClr val="44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 autoAdjust="0"/>
    <p:restoredTop sz="91906" autoAdjust="0"/>
  </p:normalViewPr>
  <p:slideViewPr>
    <p:cSldViewPr snapToGrid="0">
      <p:cViewPr varScale="1">
        <p:scale>
          <a:sx n="79" d="100"/>
          <a:sy n="79" d="100"/>
        </p:scale>
        <p:origin x="78" y="123"/>
      </p:cViewPr>
      <p:guideLst/>
    </p:cSldViewPr>
  </p:slideViewPr>
  <p:notesTextViewPr>
    <p:cViewPr>
      <p:scale>
        <a:sx n="3" d="2"/>
        <a:sy n="3" d="2"/>
      </p:scale>
      <p:origin x="0" y="-51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dirty="0"/>
                  <a:t>Any charged particle moving through an electric and/or magnetic field experiences a force (known as the Lorentz force) based on the strengths of the fields. The force mentioned here is simply the sum of Lorentz forces on the electrons in a current-carrying conductor, ignoring the effects of any electric fields.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i="0" dirty="0"/>
                  <a:t>You may sometimes see this formula written as </a:t>
                </a:r>
                <a14:m>
                  <m:oMath xmlns:m="http://schemas.openxmlformats.org/officeDocument/2006/math"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200" b="0" i="1" smtClean="0">
                        <a:latin typeface="Cambria Math" panose="02040503050406030204" pitchFamily="18" charset="0"/>
                      </a:rPr>
                      <m:t>𝐵𝐼𝐿</m:t>
                    </m:r>
                    <m:func>
                      <m:funcPr>
                        <m:ctrlPr>
                          <a:rPr lang="en-AU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AU" i="0" dirty="0"/>
                  <a:t>. As we’re about to see, this is somewhat unhelpful.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dirty="0"/>
                  <a:t>Any charged particle moving through an electric and/or magnetic field experiences a force (known as the Lorentz force) based on the strengths of the fields. The force mentioned here is simply the sum of Lorentz forces on the electrons in a current-carrying conductor, ignoring the effects of any electric fields.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sz="1200" i="0" dirty="0"/>
                  <a:t>You may sometimes see this formula written as </a:t>
                </a:r>
                <a:r>
                  <a:rPr lang="en-AU" sz="1200" b="0" i="0">
                    <a:latin typeface="Cambria Math" panose="02040503050406030204" pitchFamily="18" charset="0"/>
                  </a:rPr>
                  <a:t>𝐹=𝐵𝐼𝐿 sin⁡𝜃</a:t>
                </a:r>
                <a:r>
                  <a:rPr lang="en-AU" i="0" dirty="0"/>
                  <a:t>. As we’re about to see, this is somewhat unhelpful.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Stronger magnets, soft iron core inside the coil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More coils, more current, larger coils (increase </a:t>
            </a:r>
            <a:r>
              <a:rPr lang="en-AU" i="1" dirty="0"/>
              <a:t>ℓ</a:t>
            </a:r>
            <a:r>
              <a:rPr lang="en-AU" i="0" dirty="0"/>
              <a:t> or </a:t>
            </a:r>
            <a:r>
              <a:rPr lang="en-AU" i="1" dirty="0"/>
              <a:t>r</a:t>
            </a:r>
            <a:r>
              <a:rPr lang="en-AU" i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Multiple armatures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Image is a frame from </a:t>
            </a:r>
            <a:r>
              <a:rPr lang="en-AU" i="0"/>
              <a:t>an excellent video about DC motors: https://youtu.be/CWulQ1ZSE3c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17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i="0" dirty="0"/>
                  <a:t>Make sure you’re using arrows that are coming </a:t>
                </a:r>
                <a:r>
                  <a:rPr lang="en-AU" i="1" dirty="0"/>
                  <a:t>out of</a:t>
                </a:r>
                <a:r>
                  <a:rPr lang="en-AU" i="0" dirty="0"/>
                  <a:t> the wire, not going into it!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i="0" dirty="0"/>
                  <a:t>Strictly speaking, the force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ℓ×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i="0" dirty="0"/>
                  <a:t>: a cross product (vector product).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AU" i="0" dirty="0"/>
                  <a:t>Strictly speaking, the force is </a:t>
                </a:r>
                <a:r>
                  <a:rPr lang="en-AU" b="0" i="0">
                    <a:latin typeface="Cambria Math" panose="02040503050406030204" pitchFamily="18" charset="0"/>
                  </a:rPr>
                  <a:t>𝐹=𝐼ℓ×𝐵</a:t>
                </a:r>
                <a:r>
                  <a:rPr lang="en-AU" i="0" dirty="0"/>
                  <a:t>: a cross product (vector product).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85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21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Lots of questions ask about maximum torque, so keep this first part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34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That’s not actually why they’re called brushes, but it does make it easier to remember what they do!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204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In a real motor, the split would be much smaller – it’s exaggerated here to demonstrate the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766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297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05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0.204 N, 8.16 × 10</a:t>
            </a:r>
            <a:r>
              <a:rPr lang="en-AU" i="0" baseline="30000" dirty="0"/>
              <a:t>-3</a:t>
            </a:r>
            <a:r>
              <a:rPr lang="en-AU" i="0" baseline="0" dirty="0"/>
              <a:t> N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baseline="0" dirty="0"/>
              <a:t>0.204 N, 0 N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1.63 × 10</a:t>
            </a:r>
            <a:r>
              <a:rPr lang="en-AU" i="0" baseline="30000" dirty="0"/>
              <a:t>-2</a:t>
            </a:r>
            <a:r>
              <a:rPr lang="en-AU" i="0" baseline="0" dirty="0"/>
              <a:t> N m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527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4/04/2023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00B0F0"/>
            </a:solidFill>
          </a:ln>
        </p:spPr>
        <p:txBody>
          <a:bodyPr anchor="ctr">
            <a:normAutofit/>
          </a:bodyPr>
          <a:lstStyle/>
          <a:p>
            <a:r>
              <a:rPr lang="en-AU" sz="4800" dirty="0"/>
              <a:t>Applications of Electromagnetism:</a:t>
            </a:r>
            <a:r>
              <a:rPr lang="en-AU" dirty="0"/>
              <a:t> DC Motors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06897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A motor is made up of 20 turns of square coil with a side length of 8 cm and has a current of 425 mA running through it. The external magnetic flux density is 300 </a:t>
            </a:r>
            <a:r>
              <a:rPr lang="en-GB" sz="2800" dirty="0" err="1">
                <a:ea typeface="Cambria Math" panose="02040503050406030204" pitchFamily="18" charset="0"/>
              </a:rPr>
              <a:t>mT.</a:t>
            </a:r>
            <a:endParaRPr lang="en-GB" sz="2800" dirty="0">
              <a:ea typeface="Cambria Math" panose="020405030504060302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GB" sz="2800" dirty="0">
                <a:ea typeface="Cambria Math" panose="02040503050406030204" pitchFamily="18" charset="0"/>
              </a:rPr>
              <a:t>Calculate the force and then torque acting on a single side of the motor when the coil is parallel with the magnetic field.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>
                <a:ea typeface="Cambria Math" panose="02040503050406030204" pitchFamily="18" charset="0"/>
              </a:rPr>
              <a:t>Calculate the force and then the torque acting on a single side of the motor when the coil is perpendicular with the magnetic field.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>
                <a:ea typeface="Cambria Math" panose="02040503050406030204" pitchFamily="18" charset="0"/>
              </a:rPr>
              <a:t>Calculate the maximum torque that the motor produces.</a:t>
            </a:r>
          </a:p>
        </p:txBody>
      </p:sp>
    </p:spTree>
    <p:extLst>
      <p:ext uri="{BB962C8B-B14F-4D97-AF65-F5344CB8AC3E}">
        <p14:creationId xmlns:p14="http://schemas.microsoft.com/office/powerpoint/2010/main" val="3325727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0689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Using your understanding of electromagnetism and electric motors, propose at least one way that each of the following improvements to a motor could be achieved: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>
                <a:ea typeface="Cambria Math" panose="02040503050406030204" pitchFamily="18" charset="0"/>
              </a:rPr>
              <a:t>Increasing the magnetic flux density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>
                <a:ea typeface="Cambria Math" panose="02040503050406030204" pitchFamily="18" charset="0"/>
              </a:rPr>
              <a:t>Increasing the maximum torque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>
                <a:ea typeface="Cambria Math" panose="02040503050406030204" pitchFamily="18" charset="0"/>
              </a:rPr>
              <a:t>Achieving a more consistent torque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165A3EB-57D0-5649-10DC-B645FD8BB6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9" r="20800" b="6662"/>
          <a:stretch/>
        </p:blipFill>
        <p:spPr>
          <a:xfrm>
            <a:off x="3919001" y="3262431"/>
            <a:ext cx="4353998" cy="352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3995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Review: Magnetic Force on Currents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When a current moves through a wire in a pre-existing magnetic field, a force is exerted on the wire as the magnetic fields interact. (This force is sometimes known as the Laplace force; in your formula sheets it is simply ‘</a:t>
                </a:r>
                <a:r>
                  <a:rPr lang="en-GB" sz="2800" dirty="0"/>
                  <a:t>magnetic force on a current-carrying conductor’</a:t>
                </a:r>
                <a:r>
                  <a:rPr lang="en-AU" sz="2800" dirty="0"/>
                  <a:t>.)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magnitude of this force is affected by: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amount of current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AU" sz="28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length of the wire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AU" sz="28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magnetic flux density of the field (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AU" sz="28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angle between the wire and the field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262979"/>
              </a:xfrm>
              <a:prstGeom prst="rect">
                <a:avLst/>
              </a:prstGeom>
              <a:blipFill>
                <a:blip r:embed="rId3"/>
                <a:stretch>
                  <a:fillRect l="-937" t="-11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43995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Review: Magnetic Force on Currents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Determining the direction of this force requires the use of the right hand rule again: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Helpfully, the equation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AU" sz="2800" dirty="0"/>
                  <a:t>) lists the two vectors in this order.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to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AU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693866"/>
              </a:xfrm>
              <a:prstGeom prst="rect">
                <a:avLst/>
              </a:prstGeom>
              <a:blipFill>
                <a:blip r:embed="rId3"/>
                <a:stretch>
                  <a:fillRect l="-937" t="-10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C02AA2-6F2D-BD05-367B-90DAB2416DB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D599"/>
              </a:clrFrom>
              <a:clrTo>
                <a:srgbClr val="FFD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95" y="1138717"/>
            <a:ext cx="7187610" cy="32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0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156739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26018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 motor is any device that transforms input energy into kinetic energy (i.e. the rotation of the motor shaft/axle).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For many motors, the input energy is chemical energy stored in fuel; for electric motors, it is electrical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 an electric motor, a current is passed </a:t>
            </a:r>
            <a:br>
              <a:rPr lang="en-AU" sz="2800" dirty="0"/>
            </a:br>
            <a:r>
              <a:rPr lang="en-AU" sz="2800" dirty="0"/>
              <a:t>through a coil (a.k.a. armature) in a </a:t>
            </a:r>
            <a:br>
              <a:rPr lang="en-AU" sz="2800" dirty="0"/>
            </a:br>
            <a:r>
              <a:rPr lang="en-AU" sz="2800" dirty="0"/>
              <a:t>magnetic field, which applies opposite </a:t>
            </a:r>
            <a:br>
              <a:rPr lang="en-AU" sz="2800" dirty="0"/>
            </a:br>
            <a:r>
              <a:rPr lang="en-AU" sz="2800" dirty="0"/>
              <a:t>vertical forces to the two sides of the coil </a:t>
            </a:r>
            <a:br>
              <a:rPr lang="en-AU" sz="2800" dirty="0"/>
            </a:br>
            <a:r>
              <a:rPr lang="en-AU" sz="2800" dirty="0"/>
              <a:t>perpendicular to the field.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These forces produce a torque on the coil,</a:t>
            </a:r>
            <a:br>
              <a:rPr lang="en-AU" sz="2800" dirty="0"/>
            </a:br>
            <a:r>
              <a:rPr lang="en-AU" sz="2800" dirty="0"/>
              <a:t>causing the shaft to rotate as intended.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But things don’t work as intended for very long…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DD09B-E4F0-3CE3-CC00-32B442EF2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45" y="2250503"/>
            <a:ext cx="5635256" cy="460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32284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 Ring Commutators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26018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When the coil is in line with the field, it experiences </a:t>
                </a:r>
                <a:r>
                  <a:rPr lang="en-AU" sz="2800" b="1" dirty="0"/>
                  <a:t>maximum torque</a:t>
                </a:r>
                <a:r>
                  <a:rPr lang="en-AU" sz="2800" dirty="0"/>
                  <a:t>, since both forces are at right angles to the coil (remember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𝑟𝐹</m:t>
                    </m:r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AU" sz="2800" dirty="0"/>
                  <a:t>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However, as the coil rotates, the directions of the forces remain constant, and eventually the coil reaches a position at which there is no torque.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To solve this problem, we need to change the direction of the current (because that’s much easier than changing the direction of the field!).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260185" cy="2677656"/>
              </a:xfrm>
              <a:prstGeom prst="rect">
                <a:avLst/>
              </a:prstGeom>
              <a:blipFill>
                <a:blip r:embed="rId3"/>
                <a:stretch>
                  <a:fillRect l="-975" t="-2278" r="-1191" b="-56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BA9DA80-7921-9FF0-DFA5-DD5F12664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39"/>
          <a:stretch/>
        </p:blipFill>
        <p:spPr bwMode="auto">
          <a:xfrm>
            <a:off x="2179365" y="3262431"/>
            <a:ext cx="3608068" cy="34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4590B94-8ACE-C48A-3CCC-062AF6C08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9"/>
          <a:stretch/>
        </p:blipFill>
        <p:spPr bwMode="auto">
          <a:xfrm>
            <a:off x="6386623" y="3262431"/>
            <a:ext cx="3608068" cy="341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11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32284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 Ring Commutators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260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 a motor, the power supply is not permanently attached to the coil – it makes contact with it through pieces of graphite called </a:t>
            </a:r>
            <a:r>
              <a:rPr lang="en-AU" sz="2800" b="1" dirty="0"/>
              <a:t>brushes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These brushes touch (brush against) a part of the coil called a </a:t>
            </a:r>
            <a:r>
              <a:rPr lang="en-AU" sz="2800" b="1" dirty="0"/>
              <a:t>split ring commutator</a:t>
            </a:r>
            <a:r>
              <a:rPr lang="en-AU" sz="2800" dirty="0"/>
              <a:t> – a conductive ring with two gaps in 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As the coil rotates, the commutator regularly reverses the direction of the current, maintaining the torque on the coil.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49069A-667A-9E83-3A85-B519A24B03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8" b="5687"/>
          <a:stretch/>
        </p:blipFill>
        <p:spPr bwMode="auto">
          <a:xfrm>
            <a:off x="1" y="3429000"/>
            <a:ext cx="599795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61E66BE-858B-6722-D5D7-6E11F0548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42" y="3595569"/>
            <a:ext cx="5912897" cy="307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32284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Split Ring Commutators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260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Note that the coil briefly has no current flowing through it (during the split / gap), and is carried back into contact with the brushes by its own momentum.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AE64FA-7ADA-B8B6-E0BF-85CA7071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7088" y="2299749"/>
            <a:ext cx="4037824" cy="39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22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55340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Motor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260185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To calculate the maximum force applied to the armature: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𝑁𝐼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one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side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𝑁𝐼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both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sides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sz="2800" dirty="0"/>
                  <a:t> is the number of coils in the armature: more coils = more force!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AU" sz="2800" dirty="0"/>
                  <a:t> is the length of the side of the armature perpendicular to the field.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formula is </a:t>
                </a:r>
                <a:r>
                  <a:rPr lang="en-AU" sz="2800" u="sng" dirty="0"/>
                  <a:t>not</a:t>
                </a:r>
                <a:r>
                  <a:rPr lang="en-AU" sz="2800" dirty="0"/>
                  <a:t> on your formula sheet, but can </a:t>
                </a:r>
                <a:br>
                  <a:rPr lang="en-AU" sz="2800" dirty="0"/>
                </a:br>
                <a:r>
                  <a:rPr lang="en-AU" sz="2800" dirty="0"/>
                  <a:t>easily be derived from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AU" sz="2800" dirty="0"/>
                  <a:t>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for maximum force,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=90°→</m:t>
                    </m:r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each coil produces the same amount of force </a:t>
                </a:r>
                <a:br>
                  <a:rPr lang="en-AU" sz="2800" dirty="0"/>
                </a:br>
                <a:r>
                  <a:rPr lang="en-AU" sz="2800" dirty="0"/>
                  <a:t>(hence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AU" sz="28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each side produces the same amount of force </a:t>
                </a:r>
                <a:br>
                  <a:rPr lang="en-AU" sz="2800" dirty="0"/>
                </a:br>
                <a:r>
                  <a:rPr lang="en-AU" sz="2800" dirty="0"/>
                  <a:t>(hence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AU" sz="28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260185" cy="5693866"/>
              </a:xfrm>
              <a:prstGeom prst="rect">
                <a:avLst/>
              </a:prstGeom>
              <a:blipFill>
                <a:blip r:embed="rId3"/>
                <a:stretch>
                  <a:fillRect l="-975" t="-1071" b="-21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Diagram, engineering drawing&#10;&#10;Description automatically generated">
            <a:extLst>
              <a:ext uri="{FF2B5EF4-FFF2-40B4-BE49-F238E27FC236}">
                <a16:creationId xmlns:a16="http://schemas.microsoft.com/office/drawing/2014/main" id="{4BB24835-321B-BBD2-A971-D4419D020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0" y="2857500"/>
            <a:ext cx="4095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35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0" y="584775"/>
                <a:ext cx="11582402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Starting with the formula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2800" dirty="0"/>
                  <a:t>, show that the maximum torque an electric motor can produce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𝑁𝐼𝐵𝐴</m:t>
                      </m:r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  <a:p>
                <a:r>
                  <a:rPr lang="en-GB" sz="2800" dirty="0"/>
                  <a:t>where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800" dirty="0"/>
                  <a:t> is the area enclosed by the armature.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11582402" cy="2246769"/>
              </a:xfrm>
              <a:prstGeom prst="rect">
                <a:avLst/>
              </a:prstGeom>
              <a:blipFill>
                <a:blip r:embed="rId3"/>
                <a:stretch>
                  <a:fillRect l="-1053" t="-2717" b="-70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16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1047</Words>
  <Application>Microsoft Office PowerPoint</Application>
  <PresentationFormat>Widescreen</PresentationFormat>
  <Paragraphs>93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Applications of Electromagnetism: DC Motors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Nathan</cp:lastModifiedBy>
  <cp:revision>80</cp:revision>
  <dcterms:created xsi:type="dcterms:W3CDTF">2022-02-16T03:17:05Z</dcterms:created>
  <dcterms:modified xsi:type="dcterms:W3CDTF">2023-04-04T02:20:06Z</dcterms:modified>
</cp:coreProperties>
</file>