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6" r:id="rId2"/>
    <p:sldId id="736" r:id="rId3"/>
    <p:sldId id="680" r:id="rId4"/>
    <p:sldId id="733" r:id="rId5"/>
    <p:sldId id="743" r:id="rId6"/>
    <p:sldId id="756" r:id="rId7"/>
    <p:sldId id="746" r:id="rId8"/>
    <p:sldId id="7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222"/>
    <a:srgbClr val="445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1" autoAdjust="0"/>
    <p:restoredTop sz="92587" autoAdjust="0"/>
  </p:normalViewPr>
  <p:slideViewPr>
    <p:cSldViewPr snapToGrid="0">
      <p:cViewPr varScale="1">
        <p:scale>
          <a:sx n="147" d="100"/>
          <a:sy n="147" d="100"/>
        </p:scale>
        <p:origin x="3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D888-4825-41EB-A3FE-CFF9C7813384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84F7B-9A6B-4EB1-A821-DB6EB43AD65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326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2190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4288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4159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081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i="0" dirty="0"/>
              <a:t>Note that this model worked really well for small atoms but started to fall apart a bit when it came to bigger atoms.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577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2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9ABA3-72B8-441F-AA9B-D3737D2CB9D9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766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015F-A8B7-4998-A7D6-AA74E3EF1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1AF5F-AF37-424D-817C-99DD82F57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6EF5-7F6C-4580-AD56-7F1A9336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21-586D-458E-914F-30C459F2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75FD-C881-4700-ABED-0721F17A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91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243D-6216-4E9A-8367-586C67B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E407E-19DB-401B-9571-B372FC2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0866C-A626-47C5-B122-D88AAF64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C90D-D4FA-4789-976D-1DFCA6C5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F8DE5-1D24-4ECA-977F-ECBABC90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82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B905F-E873-42E1-A5CF-FA9D4E2C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1CA2E-0DE0-48ED-B534-53B1571E8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BC864-C3F4-4F36-AC97-9BA57B73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AE39E-30BE-4414-AC38-1DB0AD8C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71FE4-C57E-435C-9720-771F2DB5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262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CFE2-EECD-48A0-9DC6-0387FCA9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9A88-8F3C-49B2-BB49-0205AC2B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FBF8A-4786-4E73-9F0E-8F7DC4E3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50AB1-BA88-4D3A-A007-FA45E02B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6BDA7-61AC-4F06-92EE-7F320BC4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11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A6BE5-D8CE-4D16-86D9-54D8806D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F89D-43E2-404E-9B4A-FEB997AC0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BAA8C-0392-471D-9BCA-7125FDC9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26E3-29DB-4D0B-8471-702CEC9DF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1B152-8622-4D82-947F-91201579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4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8931-E05D-481E-A042-656F760D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58A7F-CB72-4CCE-961A-F9962E1BD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364C0-27B5-4CF2-B79B-2874B02A7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A3C00-5067-422A-A99F-20AA85B1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F2EB3-530F-4675-B6EC-CBFBD60A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20B2-161D-4913-8C31-13E033D1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76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BD2E-FEB0-4503-A614-E3397B90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07FDF-B4B1-4034-909F-8BDE548E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5B0-D732-4242-AFB6-3881395B1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5D780-9CDD-4A92-9D69-23C65BF93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CE987-52B3-4F99-BAF7-8C99A82A8B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9A780-4A0A-4E9E-A6F4-9BB8D4B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75F552-44FA-460A-A32A-41E324A9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7EFCF-D27C-452E-944F-F530868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72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886D-C591-4455-B4AC-6C84334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95F87-01A6-4CDD-981C-CAD218B7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13C85-D3CA-4772-9C71-C414D66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3447-0218-43A4-8285-D46AE59A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BE2A3F-623D-4662-BF3D-2BF67F70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24E95-209E-4EA0-A986-D8EEA340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0AB0-ECE0-4690-BAD3-B8B01B26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133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92E1-6937-4796-B3BD-CE521074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899E-710A-41F8-9B3D-D7D2F3CCF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115EDA-C8EA-4BB9-8F87-E0489B4F2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091CF-FB2E-467A-865E-DDF1AF77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024D2-0806-4DE5-A405-012D0A79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7C89A-2C21-4C4B-926D-08B02AF9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5475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6550C-38CD-4C70-8029-8D39130C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9A3B1-CDFA-48DD-B66C-EBB468F76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E721-A176-494C-82C0-C6DF4B737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EEB60-8BC9-48BD-BDB9-4A382F0EC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D909E-D072-4067-9904-6D95A27D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CF3F4-84B5-4253-9393-A8D121974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1331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8D7EC-A8DB-47D3-81AB-5C95AF3B5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AB8DD-80EE-4DC9-82DA-7B8B0CAC6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5878-2D90-4382-A4EB-BAA90918B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74DE9-EA36-48F0-8BEE-46EFB7BE0761}" type="datetimeFigureOut">
              <a:rPr lang="en-AU" smtClean="0"/>
              <a:t>21/06/2023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957A-C215-45B9-9F9D-569807387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6F536-37FD-4975-8031-DAC265E211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9920A-8877-4084-AD20-C977D9AFDB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64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rgbClr val="FF0000"/>
            </a:solidFill>
          </a:ln>
        </p:spPr>
        <p:txBody>
          <a:bodyPr anchor="ctr"/>
          <a:lstStyle/>
          <a:p>
            <a:r>
              <a:rPr lang="en-AU" dirty="0"/>
              <a:t>Spectra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436324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Dispersion 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When light is refracted, its frequency remains constant but its velocity and wavelength change.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refractive index of a material varies depending on the wavelength of the light travelling through it – or, put simply, different colours bend different amounts.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Specifically, the shorter its wavelength, the more a light wave is refracted.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Because of this, white light – which is a </a:t>
            </a:r>
            <a:br>
              <a:rPr lang="en-AU" sz="2800" dirty="0"/>
            </a:br>
            <a:r>
              <a:rPr lang="en-AU" sz="2800" dirty="0"/>
              <a:t>combination of the entire visible spectrum – </a:t>
            </a:r>
            <a:br>
              <a:rPr lang="en-AU" sz="2800" dirty="0"/>
            </a:br>
            <a:r>
              <a:rPr lang="en-AU" sz="2800" dirty="0"/>
              <a:t>can be separated into its individual colours </a:t>
            </a:r>
            <a:br>
              <a:rPr lang="en-AU" sz="2800" dirty="0"/>
            </a:br>
            <a:r>
              <a:rPr lang="en-AU" sz="2800" dirty="0"/>
              <a:t>when it passes through a transparent material </a:t>
            </a:r>
            <a:br>
              <a:rPr lang="en-AU" sz="2800" dirty="0"/>
            </a:br>
            <a:r>
              <a:rPr lang="en-AU" sz="2800" dirty="0"/>
              <a:t>at an angle. This is called dispersion.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3C23287-24CC-10DD-8CC7-7603F7ACA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819" y="3284114"/>
            <a:ext cx="4765181" cy="357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54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141949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Fraunhofer Lines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94C3D-61B1-2EC6-783A-0929582ACB6A}"/>
              </a:ext>
            </a:extLst>
          </p:cNvPr>
          <p:cNvSpPr txBox="1"/>
          <p:nvPr/>
        </p:nvSpPr>
        <p:spPr>
          <a:xfrm>
            <a:off x="-2" y="584775"/>
            <a:ext cx="117176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It is commonly known that the sun emits light from across (and beyond) the visible spectrum, which we experience as white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However, when German physicist Joseph von Fraunhofer was studying sunlight in 1814, he made a strange discovery: some parts of the spectrum were mysteriously missing, forming dark lines at certain wavelengths.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Almost half a century later, Gustav Kirchhoff and Robert Bunsen noticed that these dark lines (which are now called Fraunhofer lines) matched the light </a:t>
            </a:r>
            <a:r>
              <a:rPr lang="en-AU" sz="2800" i="1" dirty="0"/>
              <a:t>emitted</a:t>
            </a:r>
            <a:r>
              <a:rPr lang="en-AU" sz="2800" dirty="0"/>
              <a:t> by certain elements when they were heated.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They deduced that those same elements must be </a:t>
            </a:r>
            <a:r>
              <a:rPr lang="en-AU" sz="2800" i="1" dirty="0"/>
              <a:t>absorbing</a:t>
            </a:r>
            <a:r>
              <a:rPr lang="en-AU" sz="2800" dirty="0"/>
              <a:t> the missing wavelengths of light somewhere between the Sun and the Earth.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5185C6-E1B1-9B69-6866-AFE7E26A4A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6" t="42097" r="7447" b="41409"/>
          <a:stretch/>
        </p:blipFill>
        <p:spPr bwMode="auto">
          <a:xfrm>
            <a:off x="262422" y="2831544"/>
            <a:ext cx="11667155" cy="1491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45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83644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Absorption Spectra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AB822-5A1C-75E7-B17C-4CE42BCDB056}"/>
              </a:ext>
            </a:extLst>
          </p:cNvPr>
          <p:cNvSpPr txBox="1"/>
          <p:nvPr/>
        </p:nvSpPr>
        <p:spPr>
          <a:xfrm>
            <a:off x="-2" y="584775"/>
            <a:ext cx="117176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By matching the missing wavelengths of light to the elements that emitted them, the two scientists were able to determine what the sun was made of – mostly hydrogen, with small amounts of helium and other heavier elements.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 few of the lines were caused by oxygen in the Earth’s atmosphere absorbing light.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Spectra with missing wavelengths like this one were named </a:t>
            </a:r>
            <a:r>
              <a:rPr lang="en-AU" sz="2800" b="1" dirty="0"/>
              <a:t>absorption spectra</a:t>
            </a:r>
            <a:r>
              <a:rPr lang="en-AU" sz="2800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0E5CB81-105C-D00E-4212-269C9E9DC3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7" b="34751"/>
          <a:stretch/>
        </p:blipFill>
        <p:spPr bwMode="auto">
          <a:xfrm>
            <a:off x="2667000" y="2034784"/>
            <a:ext cx="6858000" cy="280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2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172786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Emission Spectra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AB822-5A1C-75E7-B17C-4CE42BCDB056}"/>
              </a:ext>
            </a:extLst>
          </p:cNvPr>
          <p:cNvSpPr txBox="1"/>
          <p:nvPr/>
        </p:nvSpPr>
        <p:spPr>
          <a:xfrm>
            <a:off x="-2" y="584775"/>
            <a:ext cx="1171764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unique set of wavelengths of light emitted by an element is known as its </a:t>
            </a:r>
            <a:r>
              <a:rPr lang="en-AU" sz="2800" b="1" dirty="0"/>
              <a:t>emission spectrum</a:t>
            </a:r>
            <a:r>
              <a:rPr lang="en-AU" sz="2800" dirty="0"/>
              <a:t>,</a:t>
            </a:r>
            <a:r>
              <a:rPr lang="en-AU" sz="2800" b="1" dirty="0"/>
              <a:t> </a:t>
            </a:r>
            <a:r>
              <a:rPr lang="en-AU" sz="2800" dirty="0"/>
              <a:t>and is useful for identifying elements (spectroscopy).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Elements only emit light when they are ‘excited’ by: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High temperatures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An electric current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Electron bombardment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Photoexcitation </a:t>
            </a:r>
            <a:br>
              <a:rPr lang="en-AU" sz="2800" dirty="0"/>
            </a:br>
            <a:r>
              <a:rPr lang="en-AU" sz="2800" dirty="0"/>
              <a:t>(i.e. excitement caused </a:t>
            </a:r>
            <a:br>
              <a:rPr lang="en-AU" sz="2800" dirty="0"/>
            </a:br>
            <a:r>
              <a:rPr lang="en-AU" sz="2800" dirty="0"/>
              <a:t>by certain frequencies </a:t>
            </a:r>
            <a:br>
              <a:rPr lang="en-AU" sz="2800" dirty="0"/>
            </a:br>
            <a:r>
              <a:rPr lang="en-AU" sz="2800" dirty="0"/>
              <a:t>of light)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But why were these few </a:t>
            </a:r>
            <a:br>
              <a:rPr lang="en-AU" sz="2800" dirty="0"/>
            </a:br>
            <a:r>
              <a:rPr lang="en-AU" sz="2800" dirty="0"/>
              <a:t>specific wavelengths the </a:t>
            </a:r>
            <a:br>
              <a:rPr lang="en-AU" sz="2800" dirty="0"/>
            </a:br>
            <a:r>
              <a:rPr lang="en-AU" sz="2800" dirty="0"/>
              <a:t>only ones being produced?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52B21C1-F853-722D-2171-C4B2A64AA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575" y="2204936"/>
            <a:ext cx="7603425" cy="427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7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67281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Bohr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4AB822-5A1C-75E7-B17C-4CE42BCDB056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In 1913 – another half century after the work of Kirchhoff and Bunsen – Niels Bohr and Ernest Rutherford proposed a new(-</a:t>
                </a:r>
                <a:r>
                  <a:rPr lang="en-AU" sz="2800" dirty="0" err="1"/>
                  <a:t>ish</a:t>
                </a:r>
                <a:r>
                  <a:rPr lang="en-AU" sz="2800" dirty="0"/>
                  <a:t>) model of the atom based on the following ideas: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Electrons </a:t>
                </a:r>
                <a:r>
                  <a:rPr lang="en-US" sz="2800" dirty="0"/>
                  <a:t>move in circular orbits around the nucleus of an atom, with centripetal force being provided by electrostatic attraction.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Electrons cannot orbit at any distance but are restricted to certain radii, forming electron shells (a.k.a. energy levels). Each </a:t>
                </a:r>
                <a:br>
                  <a:rPr lang="en-US" sz="2800" dirty="0"/>
                </a:br>
                <a:r>
                  <a:rPr lang="en-US" sz="2800" dirty="0"/>
                  <a:t>shell was assigned a number (1, 2, 3…) called its </a:t>
                </a:r>
                <a:br>
                  <a:rPr lang="en-US" sz="2800" dirty="0"/>
                </a:br>
                <a:r>
                  <a:rPr lang="en-US" sz="2800" dirty="0"/>
                  <a:t>principal quantum number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800" dirty="0"/>
                  <a:t>).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 further from the nucleus an electron is, the more </a:t>
                </a:r>
                <a:br>
                  <a:rPr lang="en-AU" sz="2800" dirty="0"/>
                </a:br>
                <a:r>
                  <a:rPr lang="en-AU" sz="2800" dirty="0"/>
                  <a:t>energy it has.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Electrons typically occupy the lowest energy shell </a:t>
                </a:r>
                <a:br>
                  <a:rPr lang="en-AU" sz="2800" dirty="0"/>
                </a:br>
                <a:r>
                  <a:rPr lang="en-AU" sz="2800" dirty="0"/>
                  <a:t>available (this is known as the electron’s </a:t>
                </a:r>
                <a:r>
                  <a:rPr lang="en-AU" sz="2800" i="1" dirty="0"/>
                  <a:t>ground state</a:t>
                </a:r>
                <a:r>
                  <a:rPr lang="en-AU" sz="2800" dirty="0"/>
                  <a:t>)</a:t>
                </a:r>
                <a:br>
                  <a:rPr lang="en-AU" sz="2800" dirty="0"/>
                </a:br>
                <a:r>
                  <a:rPr lang="en-AU" sz="2800" dirty="0"/>
                  <a:t>and do not radiate energy while in this shell.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4AB822-5A1C-75E7-B17C-4CE42BCDB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124754"/>
              </a:xfrm>
              <a:prstGeom prst="rect">
                <a:avLst/>
              </a:prstGeom>
              <a:blipFill>
                <a:blip r:embed="rId3"/>
                <a:stretch>
                  <a:fillRect l="-937" t="-995" b="-18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n element&#10;&#10;Description automatically generated with low confidence">
            <a:extLst>
              <a:ext uri="{FF2B5EF4-FFF2-40B4-BE49-F238E27FC236}">
                <a16:creationId xmlns:a16="http://schemas.microsoft.com/office/drawing/2014/main" id="{82CF48DB-C4EC-DB1A-1B0A-DDAC82D08F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9" t="1215" r="1795" b="3697"/>
          <a:stretch/>
        </p:blipFill>
        <p:spPr>
          <a:xfrm>
            <a:off x="9107706" y="3190672"/>
            <a:ext cx="3084293" cy="36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67281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Bohr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AB822-5A1C-75E7-B17C-4CE42BCDB056}"/>
              </a:ext>
            </a:extLst>
          </p:cNvPr>
          <p:cNvSpPr txBox="1"/>
          <p:nvPr/>
        </p:nvSpPr>
        <p:spPr>
          <a:xfrm>
            <a:off x="-2" y="584775"/>
            <a:ext cx="1171764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Using his model, Bohr explained that an atom could only absorb a photon if: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The photon had enough energy to free an electron from the nucleus entirely, forming an ion (this is known as an atom’s ionisation energy), </a:t>
            </a:r>
            <a:r>
              <a:rPr lang="en-AU" sz="2800" i="1" dirty="0"/>
              <a:t>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The photon had just the right amount of </a:t>
            </a:r>
            <a:br>
              <a:rPr lang="en-AU" sz="2800" dirty="0"/>
            </a:br>
            <a:r>
              <a:rPr lang="en-AU" sz="2800" dirty="0"/>
              <a:t>energy to move an electron from its current </a:t>
            </a:r>
            <a:br>
              <a:rPr lang="en-AU" sz="2800" dirty="0"/>
            </a:br>
            <a:r>
              <a:rPr lang="en-AU" sz="2800" dirty="0"/>
              <a:t>energy level to a higher 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Conversely, atoms emit photons when </a:t>
            </a:r>
            <a:br>
              <a:rPr lang="en-AU" sz="2800" dirty="0"/>
            </a:br>
            <a:r>
              <a:rPr lang="en-AU" sz="2800" dirty="0"/>
              <a:t>their electrons drop from one energy </a:t>
            </a:r>
            <a:br>
              <a:rPr lang="en-AU" sz="2800" dirty="0"/>
            </a:br>
            <a:r>
              <a:rPr lang="en-AU" sz="2800" dirty="0"/>
              <a:t>level to another, and these photons </a:t>
            </a:r>
            <a:br>
              <a:rPr lang="en-AU" sz="2800" dirty="0"/>
            </a:br>
            <a:r>
              <a:rPr lang="en-AU" sz="2800" dirty="0"/>
              <a:t>always have the amount of energy </a:t>
            </a:r>
            <a:br>
              <a:rPr lang="en-AU" sz="2800" dirty="0"/>
            </a:br>
            <a:r>
              <a:rPr lang="en-AU" sz="2800" dirty="0"/>
              <a:t>corresponding to the difference between </a:t>
            </a:r>
            <a:br>
              <a:rPr lang="en-AU" sz="2800" dirty="0"/>
            </a:br>
            <a:r>
              <a:rPr lang="en-AU" sz="2800" dirty="0"/>
              <a:t>the two levels.</a:t>
            </a:r>
          </a:p>
        </p:txBody>
      </p:sp>
      <p:pic>
        <p:nvPicPr>
          <p:cNvPr id="12" name="Picture 11" descr="A picture containing text, screenshot, line, diagram&#10;&#10;Description automatically generated">
            <a:extLst>
              <a:ext uri="{FF2B5EF4-FFF2-40B4-BE49-F238E27FC236}">
                <a16:creationId xmlns:a16="http://schemas.microsoft.com/office/drawing/2014/main" id="{FE9E81E0-A817-3C38-1CCA-B8232E4B6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560" y="2911814"/>
            <a:ext cx="5418440" cy="304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3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067281" cy="584775"/>
          </a:xfrm>
          <a:prstGeom prst="homePlat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Bohr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4AB822-5A1C-75E7-B17C-4CE42BCDB056}"/>
                  </a:ext>
                </a:extLst>
              </p:cNvPr>
              <p:cNvSpPr txBox="1"/>
              <p:nvPr/>
            </p:nvSpPr>
            <p:spPr>
              <a:xfrm>
                <a:off x="-2" y="584775"/>
                <a:ext cx="11717644" cy="6072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For hydrogen, the energy associated with each level is given (in eV) by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13.6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These energies express how strongly the </a:t>
                </a:r>
                <a:br>
                  <a:rPr lang="en-AU" sz="2800" dirty="0"/>
                </a:br>
                <a:r>
                  <a:rPr lang="en-AU" sz="2800" dirty="0"/>
                  <a:t>electron is bound to the nucleus at energy </a:t>
                </a:r>
                <a:br>
                  <a:rPr lang="en-AU" sz="2800" dirty="0"/>
                </a:br>
                <a:r>
                  <a:rPr lang="en-AU" sz="2800" dirty="0"/>
                  <a:t>level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sz="28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For example, in the ground state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800" dirty="0"/>
                  <a:t>), </a:t>
                </a:r>
                <a:br>
                  <a:rPr lang="en-AU" sz="2800" dirty="0"/>
                </a:br>
                <a:r>
                  <a:rPr lang="en-AU" sz="2800" dirty="0"/>
                  <a:t>an electron would require 13.6 eV of energy </a:t>
                </a:r>
                <a:br>
                  <a:rPr lang="en-AU" sz="2800" dirty="0"/>
                </a:br>
                <a:r>
                  <a:rPr lang="en-AU" sz="2800" dirty="0"/>
                  <a:t>to escape the atom (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AU" sz="2800" dirty="0"/>
                  <a:t>). Any energy beyond </a:t>
                </a:r>
                <a:br>
                  <a:rPr lang="en-AU" sz="2800" dirty="0"/>
                </a:br>
                <a:r>
                  <a:rPr lang="en-AU" sz="2800" dirty="0"/>
                  <a:t>that would become the electron’s kinetic energy.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An electron dropping from the second shell to </a:t>
                </a:r>
                <a:br>
                  <a:rPr lang="en-AU" sz="2800" dirty="0"/>
                </a:br>
                <a:r>
                  <a:rPr lang="en-AU" sz="2800" dirty="0"/>
                  <a:t>the first would always emit a photon with </a:t>
                </a:r>
                <a:br>
                  <a:rPr lang="en-AU" sz="2800" dirty="0"/>
                </a:br>
                <a:r>
                  <a:rPr lang="en-AU" sz="2800" dirty="0"/>
                  <a:t>10.2 eV of energy.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4AB822-5A1C-75E7-B17C-4CE42BCDB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584775"/>
                <a:ext cx="11717644" cy="6072368"/>
              </a:xfrm>
              <a:prstGeom prst="rect">
                <a:avLst/>
              </a:prstGeom>
              <a:blipFill>
                <a:blip r:embed="rId3"/>
                <a:stretch>
                  <a:fillRect l="-937" t="-1004" b="-1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FBFD0A26-6C14-C8A1-F2B6-3C1026760EF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t="4339" r="2249" b="4000"/>
          <a:stretch/>
        </p:blipFill>
        <p:spPr>
          <a:xfrm>
            <a:off x="7666047" y="1743701"/>
            <a:ext cx="4525953" cy="444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9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4503</TotalTime>
  <Words>784</Words>
  <Application>Microsoft Office PowerPoint</Application>
  <PresentationFormat>Widescreen</PresentationFormat>
  <Paragraphs>62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Spectra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Equilibrium</dc:title>
  <dc:creator>JERRY Tressa [Harrisdale Senior High School]</dc:creator>
  <cp:lastModifiedBy>AXTENS Nathan [Harrisdale Senior High School]</cp:lastModifiedBy>
  <cp:revision>76</cp:revision>
  <dcterms:created xsi:type="dcterms:W3CDTF">2022-02-16T03:17:05Z</dcterms:created>
  <dcterms:modified xsi:type="dcterms:W3CDTF">2023-06-21T16:05:12Z</dcterms:modified>
</cp:coreProperties>
</file>