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6" r:id="rId2"/>
    <p:sldId id="736" r:id="rId3"/>
    <p:sldId id="680" r:id="rId4"/>
    <p:sldId id="733" r:id="rId5"/>
    <p:sldId id="738" r:id="rId6"/>
    <p:sldId id="739" r:id="rId7"/>
    <p:sldId id="740" r:id="rId8"/>
    <p:sldId id="7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222"/>
    <a:srgbClr val="445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92587" autoAdjust="0"/>
  </p:normalViewPr>
  <p:slideViewPr>
    <p:cSldViewPr snapToGrid="0">
      <p:cViewPr varScale="1">
        <p:scale>
          <a:sx n="74" d="100"/>
          <a:sy n="74" d="100"/>
        </p:scale>
        <p:origin x="126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D888-4825-41EB-A3FE-CFF9C7813384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4F7B-9A6B-4EB1-A821-DB6EB43AD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19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28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This was a 5-mark WACE question in 2022. 1 mark for energy reduction, 1 for J conversion, 1 for </a:t>
            </a:r>
            <a:r>
              <a:rPr lang="en-AU" i="1" dirty="0"/>
              <a:t>v</a:t>
            </a:r>
            <a:r>
              <a:rPr lang="en-AU" i="0" dirty="0"/>
              <a:t>, 1 for 𝜆 working, 1 for final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15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64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p = mv works well for relatively large, slow objects, but not so well beyond that. A more general equation which relates energy, momentum and mass is E</a:t>
            </a:r>
            <a:r>
              <a:rPr lang="en-AU" i="0" baseline="30000" dirty="0"/>
              <a:t>2</a:t>
            </a:r>
            <a:r>
              <a:rPr lang="en-AU" i="0" baseline="0" dirty="0"/>
              <a:t> = (pc)</a:t>
            </a:r>
            <a:r>
              <a:rPr lang="en-AU" i="0" baseline="30000" dirty="0"/>
              <a:t>2</a:t>
            </a:r>
            <a:r>
              <a:rPr lang="en-AU" i="0" baseline="0" dirty="0"/>
              <a:t> + (mc</a:t>
            </a:r>
            <a:r>
              <a:rPr lang="en-AU" i="0" baseline="30000" dirty="0"/>
              <a:t>2</a:t>
            </a:r>
            <a:r>
              <a:rPr lang="en-AU" i="0" baseline="0" dirty="0"/>
              <a:t>)</a:t>
            </a:r>
            <a:r>
              <a:rPr lang="en-AU" i="0" baseline="30000" dirty="0"/>
              <a:t>2</a:t>
            </a:r>
            <a:r>
              <a:rPr lang="en-AU" i="0" baseline="0" dirty="0"/>
              <a:t>, which works even for massless objects.</a:t>
            </a: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86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This was a 13-mark WACE question in 2022. 3 marks for part a (1.77 × 10</a:t>
            </a:r>
            <a:r>
              <a:rPr lang="en-AU" i="0" baseline="30000" dirty="0"/>
              <a:t>4</a:t>
            </a:r>
            <a:r>
              <a:rPr lang="en-AU" i="0" baseline="0" dirty="0"/>
              <a:t> eV)</a:t>
            </a:r>
            <a:r>
              <a:rPr lang="en-AU" i="0" dirty="0"/>
              <a:t>, 2 for part b (9.42 × 10</a:t>
            </a:r>
            <a:r>
              <a:rPr lang="en-AU" i="0" baseline="30000" dirty="0"/>
              <a:t>-24</a:t>
            </a:r>
            <a:r>
              <a:rPr lang="en-AU" i="0" baseline="0" dirty="0"/>
              <a:t> N s)</a:t>
            </a:r>
            <a:r>
              <a:rPr lang="en-AU" i="0" dirty="0"/>
              <a:t>, 3 for part c (can use E = </a:t>
            </a:r>
            <a:r>
              <a:rPr lang="en-AU" i="0" dirty="0" err="1"/>
              <a:t>hc</a:t>
            </a:r>
            <a:r>
              <a:rPr lang="en-AU" i="0" dirty="0"/>
              <a:t>/𝜆 or 𝜆 = h/p)…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890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…and 5 for part d (2.00 × 10</a:t>
            </a:r>
            <a:r>
              <a:rPr lang="en-AU" i="0" baseline="30000" dirty="0"/>
              <a:t>7</a:t>
            </a:r>
            <a:r>
              <a:rPr lang="en-AU" i="0" baseline="0" dirty="0"/>
              <a:t> m s</a:t>
            </a:r>
            <a:r>
              <a:rPr lang="en-AU" i="0" baseline="30000" dirty="0"/>
              <a:t>-1</a:t>
            </a:r>
            <a:r>
              <a:rPr lang="en-AU" i="0" baseline="0" dirty="0"/>
              <a:t>).</a:t>
            </a: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54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15F-A8B7-4998-A7D6-AA74E3EF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AF5F-AF37-424D-817C-99DD82F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6EF5-7F6C-4580-AD56-7F1A933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21-586D-458E-914F-30C459F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5FD-C881-4700-ABED-0721F17A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43D-6216-4E9A-8367-586C67B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407E-19DB-401B-9571-B372FC2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866C-A626-47C5-B122-D88AAF6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C90D-D4FA-4789-976D-1DFCA6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8DE5-1D24-4ECA-977F-ECBABC9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05F-E873-42E1-A5CF-FA9D4E2C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CA2E-0DE0-48ED-B534-53B1571E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864-C3F4-4F36-AC97-9BA57B73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39E-30BE-4414-AC38-1DB0AD8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E4-C57E-435C-9720-771F2DB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FE2-EECD-48A0-9DC6-0387FCA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9A88-8F3C-49B2-BB49-0205AC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F8A-4786-4E73-9F0E-8F7DC4E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AB1-BA88-4D3A-A007-FA45E02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BDA7-61AC-4F06-92EE-7F320BC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BE5-D8CE-4D16-86D9-54D8806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F89D-43E2-404E-9B4A-FEB997A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AA8C-0392-471D-9BCA-7125FD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26E3-29DB-4D0B-8471-702CEC9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B152-8622-4D82-947F-9120157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4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931-E05D-481E-A042-656F760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A7F-CB72-4CCE-961A-F9962E1B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64C0-27B5-4CF2-B79B-2874B02A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3C00-5067-422A-A99F-20AA85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EB3-530F-4675-B6EC-CBFBD60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20B2-161D-4913-8C31-13E033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D2E-FEB0-4503-A614-E3397B9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7FDF-B4B1-4034-909F-8BDE548E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5B0-D732-4242-AFB6-3881395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5D780-9CDD-4A92-9D69-23C65BF9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CE987-52B3-4F99-BAF7-8C99A82A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A780-4A0A-4E9E-A6F4-9BB8D4B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F552-44FA-460A-A32A-41E324A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EFCF-D27C-452E-944F-F530868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86D-C591-4455-B4AC-6C84334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F87-01A6-4CDD-981C-CAD218B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3C85-D3CA-4772-9C71-C414D66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3447-0218-43A4-8285-D46AE59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2A3F-623D-4662-BF3D-2BF67F70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4E95-209E-4EA0-A986-D8EEA34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0AB0-ECE0-4690-BAD3-B8B01B26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E1-6937-4796-B3BD-CE52107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99E-710A-41F8-9B3D-D7D2F3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5EDA-C8EA-4BB9-8F87-E0489B4F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091CF-FB2E-467A-865E-DDF1AF7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24D2-0806-4DE5-A405-012D0A7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C89A-2C21-4C4B-926D-08B02A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50C-38CD-4C70-8029-8D39130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9A3B1-CDFA-48DD-B66C-EBB468F7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E721-A176-494C-82C0-C6DF4B73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EB60-8BC9-48BD-BDB9-4A382F0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909E-D072-4067-9904-6D95A2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F3F4-84B5-4253-9393-A8D1219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D7EC-A8DB-47D3-81AB-5C95AF3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B8DD-80EE-4DC9-82DA-7B8B0CA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878-2D90-4382-A4EB-BAA90918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4DE9-EA36-48F0-8BEE-46EFB7BE0761}" type="datetimeFigureOut">
              <a:rPr lang="en-AU" smtClean="0"/>
              <a:t>27/06/2023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957A-C215-45B9-9F9D-56980738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536-37FD-4975-8031-DAC265E2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rgbClr val="FF0000"/>
            </a:solidFill>
          </a:ln>
        </p:spPr>
        <p:txBody>
          <a:bodyPr anchor="ctr"/>
          <a:lstStyle/>
          <a:p>
            <a:r>
              <a:rPr lang="en-AU" dirty="0"/>
              <a:t>Matter as a Wave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280659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Wave-Particle</a:t>
            </a:r>
            <a:r>
              <a:rPr kumimoji="0" lang="en-AU" sz="3200" b="1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Duality </a:t>
            </a: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We have already seen that the wave nature of </a:t>
            </a:r>
            <a:br>
              <a:rPr lang="en-AU" sz="2800" dirty="0"/>
            </a:br>
            <a:r>
              <a:rPr lang="en-AU" sz="2800" dirty="0"/>
              <a:t>light explains a number of phenomena very well: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Reflection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Refraction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Diffraction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Interference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Polarisation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However, it fails to explain the photoelectric effect, which is much better explained by considering light as a particle.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“</a:t>
            </a:r>
            <a:r>
              <a:rPr lang="en-GB" sz="2800" dirty="0"/>
              <a:t>We have two contradictory pictures of </a:t>
            </a:r>
            <a:br>
              <a:rPr lang="en-GB" sz="2800" dirty="0"/>
            </a:br>
            <a:r>
              <a:rPr lang="en-GB" sz="2800" dirty="0"/>
              <a:t>reality; separately neither of them fully </a:t>
            </a:r>
            <a:br>
              <a:rPr lang="en-GB" sz="2800" dirty="0"/>
            </a:br>
            <a:r>
              <a:rPr lang="en-GB" sz="2800" dirty="0"/>
              <a:t>explains the phenomena of light, but </a:t>
            </a:r>
            <a:br>
              <a:rPr lang="en-GB" sz="2800" dirty="0"/>
            </a:br>
            <a:r>
              <a:rPr lang="en-GB" sz="2800" dirty="0"/>
              <a:t>together they do.” – Albert Einstein</a:t>
            </a:r>
            <a:endParaRPr lang="en-AU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D4DEBD-27FB-238A-279F-109C4DCA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805" y="63325"/>
            <a:ext cx="2281904" cy="158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FB0D28E-989D-CB3B-B8A1-EB06D5DDF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19867" r="8134" b="10400"/>
          <a:stretch/>
        </p:blipFill>
        <p:spPr bwMode="auto">
          <a:xfrm>
            <a:off x="9247023" y="1404787"/>
            <a:ext cx="2944977" cy="1596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95180F0-464E-FA9D-DD85-C5D657D4DE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866" y="1651530"/>
            <a:ext cx="3508980" cy="157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3C1833-F57D-D709-A40C-40A4607A59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" t="37263" r="3970" b="12675"/>
          <a:stretch/>
        </p:blipFill>
        <p:spPr bwMode="auto">
          <a:xfrm>
            <a:off x="6096000" y="2202830"/>
            <a:ext cx="4363683" cy="121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9747F4-0150-8F0B-AB2C-5906F153C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2"/>
          <a:stretch/>
        </p:blipFill>
        <p:spPr bwMode="auto">
          <a:xfrm>
            <a:off x="6903728" y="4072647"/>
            <a:ext cx="5163202" cy="278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5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701399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Matter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590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In his 1924 PhD thesis, Louis de Broglie hypothesised that matter also has wave-like properties.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He related the ‘wavelength’ of a particle to its momentum: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𝑚𝑣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This is difficult to picture! An easier way to think about it is that matter will behave as if it had a certain wavelength – it will diffract, interfere, etc. just like any other wave with that wavelength would.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de Broglie’s hypothesis was confirmed by two different (and very complicated) experiments three years later. In 2007, a double-slit experiment conducted by Italian physicist Stefano </a:t>
                </a:r>
                <a:r>
                  <a:rPr lang="en-AU" sz="2400" dirty="0" err="1"/>
                  <a:t>Frabboni</a:t>
                </a:r>
                <a:r>
                  <a:rPr lang="en-AU" sz="2400" dirty="0"/>
                  <a:t> showed conclusively that individual electrons could interfere with each other. These slits were only 83 nm wide!</a:t>
                </a:r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5907323"/>
              </a:xfrm>
              <a:prstGeom prst="rect">
                <a:avLst/>
              </a:prstGeom>
              <a:blipFill>
                <a:blip r:embed="rId3"/>
                <a:stretch>
                  <a:fillRect l="-937" t="-1032" b="-13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4AB822-5A1C-75E7-B17C-4CE42BCDB056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133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Two parallel conducting metal plates are held at a potential difference of 10.0 V. An electron in a vacuum arrives at a small hole in the first plate at point A with 20.0 eV of kinetic energy, and travels through an electric field to B as shown in the diagram. Calculate the de Broglie wavelength of the electron as it exits at B.</a:t>
                </a:r>
              </a:p>
              <a:p>
                <a:endParaRPr lang="en-AU" sz="2800" dirty="0"/>
              </a:p>
              <a:p>
                <a:r>
                  <a:rPr lang="en-AU" sz="2800" dirty="0"/>
                  <a:t>The electron loses 10.0 eV of kinetic energy:</a:t>
                </a:r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20−10=10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eV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=1.60×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−18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→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=1.87×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pPr lvl="2"/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𝑚𝑣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=3.89×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4AB822-5A1C-75E7-B17C-4CE42BCDB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133923"/>
              </a:xfrm>
              <a:prstGeom prst="rect">
                <a:avLst/>
              </a:prstGeom>
              <a:blipFill>
                <a:blip r:embed="rId3"/>
                <a:stretch>
                  <a:fillRect l="-1041" t="-994" r="-14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15587876-F792-C2D5-F463-B30D4B1B2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70338" t="10642" r="2009" b="6613"/>
          <a:stretch/>
        </p:blipFill>
        <p:spPr>
          <a:xfrm>
            <a:off x="9176424" y="2400657"/>
            <a:ext cx="3015576" cy="41958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32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370739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Matter Waves and Electron Orbitals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de Broglie then applied his idea of matter waves to Bohr’s model of the atom, suggesting that an electron could only stay at a given energy level if it established a standing wave.</a:t>
            </a:r>
          </a:p>
          <a:p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(a) shows a simplified </a:t>
            </a:r>
            <a:br>
              <a:rPr lang="en-AU" sz="2800" dirty="0"/>
            </a:br>
            <a:r>
              <a:rPr lang="en-AU" sz="2800" dirty="0"/>
              <a:t>representation of an </a:t>
            </a:r>
            <a:br>
              <a:rPr lang="en-AU" sz="2800" dirty="0"/>
            </a:br>
            <a:r>
              <a:rPr lang="en-AU" sz="2800" dirty="0"/>
              <a:t>electron’s matter wave for </a:t>
            </a:r>
            <a:br>
              <a:rPr lang="en-AU" sz="2800" dirty="0"/>
            </a:br>
            <a:r>
              <a:rPr lang="en-AU" sz="2800" dirty="0"/>
              <a:t>a given velocity. If a whole </a:t>
            </a:r>
            <a:br>
              <a:rPr lang="en-AU" sz="2800" dirty="0"/>
            </a:br>
            <a:r>
              <a:rPr lang="en-AU" sz="2800" dirty="0"/>
              <a:t>number of wavelengths fits </a:t>
            </a:r>
            <a:br>
              <a:rPr lang="en-AU" sz="2800" dirty="0"/>
            </a:br>
            <a:r>
              <a:rPr lang="en-AU" sz="2800" dirty="0"/>
              <a:t>into a given circumference, </a:t>
            </a:r>
            <a:br>
              <a:rPr lang="en-AU" sz="2800" dirty="0"/>
            </a:br>
            <a:r>
              <a:rPr lang="en-AU" sz="2800" dirty="0"/>
              <a:t>an energy level may exist at that radius, as shown in (b). If not, destructive interference occurs and an energy level cannot form, as shown in (c).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This provided a physical explanation for one of Bohr’s major assumptions.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190524-554A-6415-22F5-024F1921D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292" y="1629044"/>
            <a:ext cx="7478415" cy="304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685211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Photon Momentum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5757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de Broglie’s formula was based partly on a discovery made the year before: that light can have momentum. This helped to explain how photons could accelerate electrons.</a:t>
                </a:r>
              </a:p>
              <a:p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AU" sz="2800" dirty="0"/>
              </a:p>
              <a:p>
                <a:pPr lvl="2"/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AU" sz="2800" b="0" dirty="0"/>
              </a:p>
              <a:p>
                <a:pPr lvl="2"/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𝑚𝑐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  <a:p>
                <a:pPr lvl="2"/>
                <a:endParaRPr lang="en-AU" sz="2800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𝑚𝑐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→  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094C3D-61B1-2EC6-783A-0929582A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5757730"/>
              </a:xfrm>
              <a:prstGeom prst="rect">
                <a:avLst/>
              </a:prstGeom>
              <a:blipFill>
                <a:blip r:embed="rId3"/>
                <a:stretch>
                  <a:fillRect l="-937" t="-10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C34EE9-E1D9-0022-6BF5-D98FF8160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072" y="1693573"/>
            <a:ext cx="4124610" cy="50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7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AB822-5A1C-75E7-B17C-4CE42BCDB056}"/>
              </a:ext>
            </a:extLst>
          </p:cNvPr>
          <p:cNvSpPr txBox="1"/>
          <p:nvPr/>
        </p:nvSpPr>
        <p:spPr>
          <a:xfrm>
            <a:off x="-2" y="584775"/>
            <a:ext cx="117176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stationary free electron and a photon collide. In such collisions, both momentum and energy are conserved. In one such collision, a photon of wavelength 7.040 × 10</a:t>
            </a:r>
            <a:r>
              <a:rPr lang="en-GB" sz="2800" baseline="30000" dirty="0"/>
              <a:t>–11</a:t>
            </a:r>
            <a:r>
              <a:rPr lang="en-GB" sz="2800" dirty="0"/>
              <a:t> m is travelling in the direction shown in the diagram above. After the collision, the photon returns in the direction it came from (i.e. 180°) with a new wavelength of 7.525 × 10</a:t>
            </a:r>
            <a:r>
              <a:rPr lang="en-GB" sz="2800" baseline="30000" dirty="0"/>
              <a:t>–11</a:t>
            </a:r>
            <a:r>
              <a:rPr lang="en-GB" sz="2800" dirty="0"/>
              <a:t> m and the electron is no longer stationary. No other particles or photons are produced in the collision.</a:t>
            </a:r>
          </a:p>
          <a:p>
            <a:endParaRPr lang="en-GB" sz="2800" dirty="0"/>
          </a:p>
          <a:p>
            <a:pPr marL="514350" indent="-514350">
              <a:buFont typeface="+mj-lt"/>
              <a:buAutoNum type="alphaLcParenR"/>
            </a:pPr>
            <a:r>
              <a:rPr lang="en-GB" sz="2800" dirty="0"/>
              <a:t>What is the original energy of </a:t>
            </a:r>
            <a:br>
              <a:rPr lang="en-GB" sz="2800" dirty="0"/>
            </a:br>
            <a:r>
              <a:rPr lang="en-GB" sz="2800" dirty="0"/>
              <a:t>the photon in eV?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/>
              <a:t>What is the momentum of the </a:t>
            </a:r>
            <a:br>
              <a:rPr lang="en-GB" sz="2800" dirty="0"/>
            </a:br>
            <a:r>
              <a:rPr lang="en-GB" sz="2800" dirty="0"/>
              <a:t>photon before the collision?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800" dirty="0"/>
              <a:t>Explain why the wavelength of </a:t>
            </a:r>
            <a:br>
              <a:rPr lang="en-GB" sz="2800" dirty="0"/>
            </a:br>
            <a:r>
              <a:rPr lang="en-GB" sz="2800" dirty="0"/>
              <a:t>the photon is greater after the </a:t>
            </a:r>
            <a:br>
              <a:rPr lang="en-GB" sz="2800" dirty="0"/>
            </a:br>
            <a:r>
              <a:rPr lang="en-GB" sz="2800" dirty="0"/>
              <a:t>collision.</a:t>
            </a:r>
            <a:endParaRPr lang="en-AU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6E8BA-2EAE-C1B1-3C17-A3EBE8A7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38" y="3429000"/>
            <a:ext cx="68655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4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1803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#2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AB822-5A1C-75E7-B17C-4CE42BCDB056}"/>
              </a:ext>
            </a:extLst>
          </p:cNvPr>
          <p:cNvSpPr txBox="1"/>
          <p:nvPr/>
        </p:nvSpPr>
        <p:spPr>
          <a:xfrm>
            <a:off x="-2" y="584775"/>
            <a:ext cx="117176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stationary free electron and a photon collide. In such collisions, both momentum and energy are conserved. In one such collision, a photon of wavelength 7.040 × 10</a:t>
            </a:r>
            <a:r>
              <a:rPr lang="en-GB" sz="2800" baseline="30000" dirty="0"/>
              <a:t>–11</a:t>
            </a:r>
            <a:r>
              <a:rPr lang="en-GB" sz="2800" dirty="0"/>
              <a:t> m is travelling in the direction shown in the diagram above. After the collision, the photon returns in the direction it came from (i.e. 180°) with a new wavelength of 7.525 × 10</a:t>
            </a:r>
            <a:r>
              <a:rPr lang="en-GB" sz="2800" baseline="30000" dirty="0"/>
              <a:t>–11</a:t>
            </a:r>
            <a:r>
              <a:rPr lang="en-GB" sz="2800" dirty="0"/>
              <a:t> m and the electron is no longer stationary. No other particles or photons are produced in the collision.</a:t>
            </a:r>
          </a:p>
          <a:p>
            <a:endParaRPr lang="en-GB" sz="2800" dirty="0"/>
          </a:p>
          <a:p>
            <a:pPr marL="514350" indent="-514350">
              <a:buFont typeface="+mj-lt"/>
              <a:buAutoNum type="alphaLcParenR" startAt="4"/>
            </a:pPr>
            <a:r>
              <a:rPr lang="en-GB" sz="2800" dirty="0"/>
              <a:t>Calculate the speed of the </a:t>
            </a:r>
            <a:br>
              <a:rPr lang="en-GB" sz="2800" dirty="0"/>
            </a:br>
            <a:r>
              <a:rPr lang="en-GB" sz="2800" dirty="0"/>
              <a:t>electron after the collision. </a:t>
            </a:r>
            <a:br>
              <a:rPr lang="en-GB" sz="2800" dirty="0"/>
            </a:br>
            <a:r>
              <a:rPr lang="en-GB" sz="2800" dirty="0"/>
              <a:t>(Hint: use the principles of </a:t>
            </a:r>
            <a:br>
              <a:rPr lang="en-GB" sz="2800" dirty="0"/>
            </a:br>
            <a:r>
              <a:rPr lang="en-GB" sz="2800" dirty="0"/>
              <a:t>conservation of energy.)</a:t>
            </a:r>
            <a:endParaRPr lang="en-AU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06E8BA-2EAE-C1B1-3C17-A3EBE8A79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438" y="3429000"/>
            <a:ext cx="68655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3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</TotalTime>
  <Words>909</Words>
  <Application>Microsoft Office PowerPoint</Application>
  <PresentationFormat>Widescreen</PresentationFormat>
  <Paragraphs>65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Matter as a Wave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</dc:title>
  <dc:creator>JERRY Tressa [Harrisdale Senior High School]</dc:creator>
  <cp:lastModifiedBy>AXTENS Nathan [Harrisdale Senior High School]</cp:lastModifiedBy>
  <cp:revision>80</cp:revision>
  <dcterms:created xsi:type="dcterms:W3CDTF">2022-02-16T03:17:05Z</dcterms:created>
  <dcterms:modified xsi:type="dcterms:W3CDTF">2023-06-27T02:46:12Z</dcterms:modified>
</cp:coreProperties>
</file>