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6" r:id="rId2"/>
    <p:sldId id="680" r:id="rId3"/>
    <p:sldId id="733" r:id="rId4"/>
    <p:sldId id="734" r:id="rId5"/>
    <p:sldId id="735" r:id="rId6"/>
    <p:sldId id="732" r:id="rId7"/>
    <p:sldId id="736" r:id="rId8"/>
    <p:sldId id="737" r:id="rId9"/>
    <p:sldId id="739" r:id="rId10"/>
    <p:sldId id="73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222"/>
    <a:srgbClr val="4455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78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5D888-4825-41EB-A3FE-CFF9C7813384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84F7B-9A6B-4EB1-A821-DB6EB43AD6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26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28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7707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5657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3588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8834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324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4351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818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AU" i="0" dirty="0"/>
              <a:t>0.909c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AU" i="0" dirty="0"/>
              <a:t>-0.400c</a:t>
            </a:r>
            <a:endParaRPr lang="en-AU" i="1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AU" i="0" dirty="0"/>
              <a:t>0.409c for part a), which is less than the classically expected 0.750</a:t>
            </a:r>
            <a:r>
              <a:rPr lang="en-AU" i="1" dirty="0"/>
              <a:t>c</a:t>
            </a:r>
            <a:r>
              <a:rPr lang="en-AU" i="0" dirty="0"/>
              <a:t>; 0.900</a:t>
            </a:r>
            <a:r>
              <a:rPr lang="en-AU" i="1" dirty="0"/>
              <a:t>c</a:t>
            </a:r>
            <a:r>
              <a:rPr lang="en-AU" i="0" dirty="0"/>
              <a:t> for part b), which is greater than the classically expected 0.750</a:t>
            </a:r>
            <a:r>
              <a:rPr lang="en-AU" i="1" dirty="0"/>
              <a:t>c</a:t>
            </a:r>
            <a:r>
              <a:rPr lang="en-AU" i="0" dirty="0"/>
              <a:t>. The differences aren’t even symmetric!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AU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AU" i="0" dirty="0"/>
              <a:t>Source: https://phys.libretexts.org/Bookshelves/University_Physics/Book%3A_University_Physics_(OpenStax)/University_Physics_III_-_Optics_and_Modern_Physics_(OpenStax)/05%3A__Relativity/5.07%3A_Relativistic_Velocity_Transformation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48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015F-A8B7-4998-A7D6-AA74E3EF1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1AF5F-AF37-424D-817C-99DD82F57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F6EF5-7F6C-4580-AD56-7F1A9336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4921-586D-458E-914F-30C459F2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C75FD-C881-4700-ABED-0721F17A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69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243D-6216-4E9A-8367-586C67BA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E407E-19DB-401B-9571-B372FC258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0866C-A626-47C5-B122-D88AAF64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8C90D-D4FA-4789-976D-1DFCA6C5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F8DE5-1D24-4ECA-977F-ECBABC90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82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B905F-E873-42E1-A5CF-FA9D4E2CC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1CA2E-0DE0-48ED-B534-53B1571E8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BC864-C3F4-4F36-AC97-9BA57B73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AE39E-30BE-4414-AC38-1DB0AD8C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71FE4-C57E-435C-9720-771F2DB5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262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CFE2-EECD-48A0-9DC6-0387FCA9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9A88-8F3C-49B2-BB49-0205AC2B1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FBF8A-4786-4E73-9F0E-8F7DC4E3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50AB1-BA88-4D3A-A007-FA45E02B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6BDA7-61AC-4F06-92EE-7F320BC4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11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6BE5-D8CE-4D16-86D9-54D8806D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FF89D-43E2-404E-9B4A-FEB997AC0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BAA8C-0392-471D-9BCA-7125FDC9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926E3-29DB-4D0B-8471-702CEC9D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1B152-8622-4D82-947F-91201579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84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8931-E05D-481E-A042-656F760D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8A7F-CB72-4CCE-961A-F9962E1BD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364C0-27B5-4CF2-B79B-2874B02A7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A3C00-5067-422A-A99F-20AA85B1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F2EB3-530F-4675-B6EC-CBFBD60A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620B2-161D-4913-8C31-13E033D1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76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BD2E-FEB0-4503-A614-E3397B90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07FDF-B4B1-4034-909F-8BDE548E3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7E5B0-D732-4242-AFB6-3881395B1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5D780-9CDD-4A92-9D69-23C65BF93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CE987-52B3-4F99-BAF7-8C99A82A8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9A780-4A0A-4E9E-A6F4-9BB8D4B2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5F552-44FA-460A-A32A-41E324A9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97EFCF-D27C-452E-944F-F530868A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672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86D-C591-4455-B4AC-6C84334E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95F87-01A6-4CDD-981C-CAD218B7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13C85-D3CA-4772-9C71-C414D66B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63447-0218-43A4-8285-D46AE59A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47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E2A3F-623D-4662-BF3D-2BF67F70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24E95-209E-4EA0-A986-D8EEA340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00AB0-ECE0-4690-BAD3-B8B01B26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133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92E1-6937-4796-B3BD-CE521074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B899E-710A-41F8-9B3D-D7D2F3CCF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15EDA-C8EA-4BB9-8F87-E0489B4F2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091CF-FB2E-467A-865E-DDF1AF77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024D2-0806-4DE5-A405-012D0A79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7C89A-2C21-4C4B-926D-08B02AF9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547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550C-38CD-4C70-8029-8D39130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9A3B1-CDFA-48DD-B66C-EBB468F76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CE721-A176-494C-82C0-C6DF4B737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EEB60-8BC9-48BD-BDB9-4A382F0E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D909E-D072-4067-9904-6D95A27D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CF3F4-84B5-4253-9393-A8D12197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133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8D7EC-A8DB-47D3-81AB-5C95AF3B5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AB8DD-80EE-4DC9-82DA-7B8B0CAC6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35878-2D90-4382-A4EB-BAA90918B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74DE9-EA36-48F0-8BEE-46EFB7BE0761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7957A-C215-45B9-9F9D-569807387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6F536-37FD-4975-8031-DAC265E21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164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ln w="38100">
            <a:solidFill>
              <a:srgbClr val="7030A0"/>
            </a:solidFill>
          </a:ln>
        </p:spPr>
        <p:txBody>
          <a:bodyPr anchor="ctr"/>
          <a:lstStyle/>
          <a:p>
            <a:r>
              <a:rPr lang="en-AU" dirty="0"/>
              <a:t>Relativistic Velocity</a:t>
            </a:r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C3D-61B1-2EC6-783A-0929582ACB6A}"/>
              </a:ext>
            </a:extLst>
          </p:cNvPr>
          <p:cNvSpPr txBox="1"/>
          <p:nvPr/>
        </p:nvSpPr>
        <p:spPr>
          <a:xfrm>
            <a:off x="-2" y="584775"/>
            <a:ext cx="115824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Suppose a spaceship approaches Earth at half the speed of light and shoots a canister at a speed of 0.750</a:t>
            </a:r>
            <a:r>
              <a:rPr lang="en-GB" sz="2800" i="1" dirty="0"/>
              <a:t>c</a:t>
            </a:r>
            <a:r>
              <a:rPr lang="en-GB" sz="2800" dirty="0"/>
              <a:t>.</a:t>
            </a:r>
          </a:p>
          <a:p>
            <a:endParaRPr lang="en-GB" sz="2800" dirty="0"/>
          </a:p>
          <a:p>
            <a:r>
              <a:rPr lang="en-GB" sz="2800" dirty="0"/>
              <a:t>In terms of </a:t>
            </a:r>
            <a:r>
              <a:rPr lang="en-GB" sz="2800" i="1" dirty="0"/>
              <a:t>c</a:t>
            </a:r>
            <a:r>
              <a:rPr lang="en-GB" sz="2800" dirty="0"/>
              <a:t>, at what velocity does an earthbound observer see the canister if:</a:t>
            </a:r>
          </a:p>
          <a:p>
            <a:pPr marL="514350" indent="-514350">
              <a:buFont typeface="+mj-lt"/>
              <a:buAutoNum type="alphaLcParenR"/>
            </a:pPr>
            <a:r>
              <a:rPr lang="en-GB" sz="2800" dirty="0"/>
              <a:t>it is shot directly toward Earth?</a:t>
            </a:r>
          </a:p>
          <a:p>
            <a:pPr marL="514350" indent="-514350">
              <a:buFont typeface="+mj-lt"/>
              <a:buAutoNum type="alphaLcParenR"/>
            </a:pPr>
            <a:r>
              <a:rPr lang="en-GB" sz="2800" dirty="0"/>
              <a:t>it is shot directly away from Earth?</a:t>
            </a:r>
          </a:p>
          <a:p>
            <a:pPr marL="514350" indent="-514350">
              <a:buFont typeface="+mj-lt"/>
              <a:buAutoNum type="alphaLcParenR"/>
            </a:pPr>
            <a:r>
              <a:rPr lang="en-GB" sz="2800" dirty="0"/>
              <a:t>At what speed does the earthbound observer see the ship and the canister move apart in each of the above examples? How does this compare to classical expectations?</a:t>
            </a:r>
            <a:endParaRPr lang="en-AU" sz="2800" dirty="0"/>
          </a:p>
        </p:txBody>
      </p:sp>
      <p:pic>
        <p:nvPicPr>
          <p:cNvPr id="1026" name="Picture 2" descr="The first illustration shows the spaceship moving to the right, toward the earth, with velocity v=0.500c, and a canister moving to the right with a velocity u prime = 0.750c. The second illustration shows the spaceship moving to the right, toward the earth, with velocity v=0.500c, and a canister moving to the left with a velocity u prime = -0.750c.">
            <a:extLst>
              <a:ext uri="{FF2B5EF4-FFF2-40B4-BE49-F238E27FC236}">
                <a16:creationId xmlns:a16="http://schemas.microsoft.com/office/drawing/2014/main" id="{A6150A5D-78AA-FD7A-56D9-5E63EEB50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4333875"/>
            <a:ext cx="85725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99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74043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Galilean Relativity 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10712410" cy="569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In a bus travelling along a highway at 100 km h</a:t>
                </a:r>
                <a:r>
                  <a:rPr lang="en-AU" sz="2800" baseline="30000" dirty="0"/>
                  <a:t>-1</a:t>
                </a:r>
                <a:r>
                  <a:rPr lang="en-AU" sz="2800" dirty="0"/>
                  <a:t>, you throw a ball to your friend, who is two rows ahead of you, at 10 km h</a:t>
                </a:r>
                <a:r>
                  <a:rPr lang="en-AU" sz="2800" baseline="30000" dirty="0"/>
                  <a:t>-1</a:t>
                </a:r>
                <a:r>
                  <a:rPr lang="en-AU" sz="2800" dirty="0"/>
                  <a:t>. How fast was the ball travelling?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You and your friend observe the ball moving at 10 km h</a:t>
                </a:r>
                <a:r>
                  <a:rPr lang="en-AU" sz="2800" baseline="30000" dirty="0"/>
                  <a:t>-1</a:t>
                </a:r>
                <a:r>
                  <a:rPr lang="en-AU" sz="2800" dirty="0"/>
                  <a:t>.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A worker standing beside the highway observes the ball moving at 110 km h</a:t>
                </a:r>
                <a:r>
                  <a:rPr lang="en-AU" sz="2800" baseline="30000" dirty="0"/>
                  <a:t>-1</a:t>
                </a:r>
                <a:r>
                  <a:rPr lang="en-AU" sz="28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This can be expressed mathematically: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Where: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AU" sz="2800" dirty="0"/>
                  <a:t> is the velocity of the ball according to the stationary observer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AU" sz="2800" dirty="0"/>
                  <a:t> is the velocity of the ball according to the passenger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AU" sz="2800" dirty="0"/>
                  <a:t> is the velocity of the bus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10712410" cy="5693866"/>
              </a:xfrm>
              <a:prstGeom prst="rect">
                <a:avLst/>
              </a:prstGeom>
              <a:blipFill>
                <a:blip r:embed="rId3"/>
                <a:stretch>
                  <a:fillRect l="-1024" t="-1071" r="-1594" b="-21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34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614881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Relativistic Velocity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11299806" cy="6124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But does this work for relativistic velocities? Let’s return to our very fast train (again) and find out…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Amberly thought that bringing a clock on the train sounded far too boring, so instead she brought her particle cannon, which can fire electrons with a muzzle velocity of 0.7</a:t>
                </a:r>
                <a:r>
                  <a:rPr lang="en-AU" sz="2800" i="1" dirty="0"/>
                  <a:t>c</a:t>
                </a:r>
                <a:r>
                  <a:rPr lang="en-AU" sz="28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If the train is still travelling at 0.8</a:t>
                </a:r>
                <a:r>
                  <a:rPr lang="en-AU" sz="2800" i="1" dirty="0"/>
                  <a:t>c</a:t>
                </a:r>
                <a:r>
                  <a:rPr lang="en-AU" sz="2800" dirty="0"/>
                  <a:t>, and Amberly fires her particle cannon towards the front of the train, what will </a:t>
                </a:r>
                <a:r>
                  <a:rPr lang="en-AU" sz="2800" dirty="0" err="1"/>
                  <a:t>Thevmini</a:t>
                </a:r>
                <a:r>
                  <a:rPr lang="en-AU" sz="2800" dirty="0"/>
                  <a:t> find when she measures the velocity of the electrons from the platform?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According to our equation from before: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=0.7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+0.8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=1.5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But nothing can move faster than light, so something must be wrong here. It seems that our formula is a bit of an oversimplification…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11299806" cy="6124754"/>
              </a:xfrm>
              <a:prstGeom prst="rect">
                <a:avLst/>
              </a:prstGeom>
              <a:blipFill>
                <a:blip r:embed="rId3"/>
                <a:stretch>
                  <a:fillRect l="-971" t="-995" b="-18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52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614881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Relativistic Velocity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11391902" cy="6225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Simple addition works well enough at low velocities, but at higher ones a more comprehensive formula is required: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Where, as before: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AU" sz="2800" dirty="0"/>
                  <a:t> is the velocity of the object in the stationary frame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lang="en-AU" sz="2400" dirty="0"/>
                  <a:t>This is the speed </a:t>
                </a:r>
                <a:r>
                  <a:rPr lang="en-AU" sz="2400" dirty="0" err="1"/>
                  <a:t>Thevmini</a:t>
                </a:r>
                <a:r>
                  <a:rPr lang="en-AU" sz="2400" dirty="0"/>
                  <a:t> observes from the platform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AU" sz="2800" dirty="0"/>
                  <a:t> is the velocity of the object in the moving frame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lang="en-AU" sz="2400" dirty="0"/>
                  <a:t>This is the speed Amberly observes in the train (0.7</a:t>
                </a:r>
                <a:r>
                  <a:rPr lang="en-AU" sz="2400" i="1" dirty="0"/>
                  <a:t>c</a:t>
                </a:r>
                <a:r>
                  <a:rPr lang="en-AU" sz="2400" dirty="0"/>
                  <a:t>)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lang="en-AU" sz="2400" dirty="0"/>
                  <a:t>Remember: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AU" sz="2400" dirty="0"/>
                  <a:t> (u dash) is in the frame that is dashing!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AU" sz="2800" dirty="0"/>
                  <a:t> is the velocity of the moving frame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lang="en-AU" sz="2400" dirty="0"/>
                  <a:t>This is how fast the train is travelling (0.8</a:t>
                </a:r>
                <a:r>
                  <a:rPr lang="en-AU" sz="2400" i="1" dirty="0"/>
                  <a:t>c</a:t>
                </a:r>
                <a:r>
                  <a:rPr lang="en-AU" sz="2400" dirty="0"/>
                  <a:t>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Note that these formulae only work if all three velocities are in parallel.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11391902" cy="6225807"/>
              </a:xfrm>
              <a:prstGeom prst="rect">
                <a:avLst/>
              </a:prstGeom>
              <a:blipFill>
                <a:blip r:embed="rId3"/>
                <a:stretch>
                  <a:fillRect l="-963" t="-979" r="-642" b="-18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23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614881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Relativistic Velocity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11299806" cy="3049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So, in the 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+0.7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0.7</m:t>
                                  </m:r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</m:d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</m:e>
                          </m:d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=2.88×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=0.962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11299806" cy="3049296"/>
              </a:xfrm>
              <a:prstGeom prst="rect">
                <a:avLst/>
              </a:prstGeom>
              <a:blipFill>
                <a:blip r:embed="rId3"/>
                <a:stretch>
                  <a:fillRect l="-971" t="-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90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11582402" cy="6229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Amberly adjusts the settings on her particle cannon and fires it again. This time </a:t>
                </a:r>
                <a:r>
                  <a:rPr lang="en-AU" sz="2800" dirty="0" err="1"/>
                  <a:t>Thevmini</a:t>
                </a:r>
                <a:r>
                  <a:rPr lang="en-AU" sz="2800" dirty="0"/>
                  <a:t> observes the electrons moving at 0.970</a:t>
                </a:r>
                <a:r>
                  <a:rPr lang="en-AU" sz="2800" i="1" dirty="0"/>
                  <a:t>c</a:t>
                </a:r>
                <a:r>
                  <a:rPr lang="en-AU" sz="2800" dirty="0"/>
                  <a:t>. How fast are the electrons travelling in Amberly’s frame of reference? The train is still moving at 0.8</a:t>
                </a:r>
                <a:r>
                  <a:rPr lang="en-AU" sz="2800" i="1" dirty="0"/>
                  <a:t>c</a:t>
                </a:r>
                <a:r>
                  <a:rPr lang="en-AU" sz="2800" dirty="0"/>
                  <a:t>. (Hint: your formula sheet has an alternate form of the formula which may come in handy!)</a:t>
                </a:r>
              </a:p>
              <a:p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0.97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−0.8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0.97</m:t>
                                  </m:r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0.17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0.97</m:t>
                              </m:r>
                            </m:e>
                          </m:d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</m:d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=2.28×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=0.759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11582402" cy="6229078"/>
              </a:xfrm>
              <a:prstGeom prst="rect">
                <a:avLst/>
              </a:prstGeom>
              <a:blipFill>
                <a:blip r:embed="rId3"/>
                <a:stretch>
                  <a:fillRect l="-1053" t="-978" r="-16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66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11582402" cy="5969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In the next carriage, Jarrod is firing his particle cannon in the opposite direction to the velocity of the train. The muzzle velocity of Jarrod’s particle cannon is 0.45</a:t>
                </a:r>
                <a:r>
                  <a:rPr lang="en-AU" sz="2800" i="1" dirty="0"/>
                  <a:t>c</a:t>
                </a:r>
                <a:r>
                  <a:rPr lang="en-AU" sz="2800" dirty="0"/>
                  <a:t>. Calculate the speed of these electrons as observed by </a:t>
                </a:r>
                <a:r>
                  <a:rPr lang="en-AU" sz="2800" dirty="0" err="1"/>
                  <a:t>Thevmini</a:t>
                </a:r>
                <a:r>
                  <a:rPr lang="en-AU" sz="2800" dirty="0"/>
                  <a:t>. The train is still moving at 0.8</a:t>
                </a:r>
                <a:r>
                  <a:rPr lang="en-AU" sz="2800" i="1" dirty="0"/>
                  <a:t>c</a:t>
                </a:r>
                <a:r>
                  <a:rPr lang="en-AU" sz="2800" dirty="0"/>
                  <a:t>.</a:t>
                </a:r>
                <a:br>
                  <a:rPr lang="en-AU" sz="2800" dirty="0"/>
                </a:br>
                <a:r>
                  <a:rPr lang="en-AU" sz="2800" dirty="0"/>
                  <a:t>(Hint: a diagram might help, and be sure to pick the correct formula!</a:t>
                </a:r>
              </a:p>
              <a:p>
                <a:endParaRPr lang="en-AU" sz="2800" dirty="0"/>
              </a:p>
              <a:p>
                <a:r>
                  <a:rPr lang="en-AU" sz="2800" dirty="0"/>
                  <a:t>We are trying to find the velocity in the stationary frame of reference (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AU" sz="2800" dirty="0"/>
                  <a:t>), so: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p>
                                <m:sSup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(−0.45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−0.45</m:t>
                                  </m:r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11582402" cy="5969006"/>
              </a:xfrm>
              <a:prstGeom prst="rect">
                <a:avLst/>
              </a:prstGeom>
              <a:blipFill>
                <a:blip r:embed="rId3"/>
                <a:stretch>
                  <a:fillRect l="-1053" t="-10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11582402" cy="2638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AU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(−0.45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−0.45</m:t>
                                  </m:r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0.35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</m:d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−0.45</m:t>
                              </m:r>
                            </m:e>
                          </m:d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=1.64×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=0.547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11582402" cy="26384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21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620939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Solving Relativistic Velocity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1129980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AU" sz="2800" dirty="0"/>
                  <a:t>Draw a diagram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sz="2800" dirty="0"/>
                  <a:t>Draw the three velocities as arrows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sz="2800" dirty="0"/>
                  <a:t>Use a sign convention to express the velocities positively or negatively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sz="2800" dirty="0"/>
                  <a:t>Choose a formula based on whether you need velocity as observed in the moving frame (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AU" sz="2800" dirty="0"/>
                  <a:t>) or the rest frame (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AU" sz="2800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11299806" cy="2246769"/>
              </a:xfrm>
              <a:prstGeom prst="rect">
                <a:avLst/>
              </a:prstGeom>
              <a:blipFill>
                <a:blip r:embed="rId3"/>
                <a:stretch>
                  <a:fillRect l="-1133" t="-2989" r="-1456" b="-70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34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3909</TotalTime>
  <Words>838</Words>
  <Application>Microsoft Office PowerPoint</Application>
  <PresentationFormat>Widescreen</PresentationFormat>
  <Paragraphs>83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Relativistic Velocity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Equilibrium</dc:title>
  <dc:creator>JERRY Tressa [Harrisdale Senior High School]</dc:creator>
  <cp:lastModifiedBy>AXTENS Nathan [Harrisdale Senior High School]</cp:lastModifiedBy>
  <cp:revision>59</cp:revision>
  <dcterms:created xsi:type="dcterms:W3CDTF">2022-02-16T03:17:05Z</dcterms:created>
  <dcterms:modified xsi:type="dcterms:W3CDTF">2023-08-02T06:43:47Z</dcterms:modified>
</cp:coreProperties>
</file>