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680" r:id="rId3"/>
    <p:sldId id="733" r:id="rId4"/>
    <p:sldId id="734" r:id="rId5"/>
    <p:sldId id="732" r:id="rId6"/>
    <p:sldId id="7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6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Okay so the actual reason is quite a bit more complicated, but this definitely helps!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Note that just like length contraction doesn’t mean that an object is being compressed, relativistic mass doesn’t mean that an object’s particles are multiplying or somehow getting bigger / heavier.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64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83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AU" i="0" dirty="0"/>
              <a:t>3.74 × 10</a:t>
            </a:r>
            <a:r>
              <a:rPr lang="en-AU" i="0" baseline="30000" dirty="0"/>
              <a:t>-16</a:t>
            </a:r>
            <a:r>
              <a:rPr lang="en-AU" i="0" baseline="0" dirty="0"/>
              <a:t> N 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AU" i="0" dirty="0"/>
              <a:t>5.02 × 10</a:t>
            </a:r>
            <a:r>
              <a:rPr lang="en-AU" i="0" baseline="30000" dirty="0"/>
              <a:t>-19</a:t>
            </a:r>
            <a:r>
              <a:rPr lang="en-AU" i="0" baseline="0" dirty="0"/>
              <a:t> N s: 745 times less!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7030A0"/>
            </a:solidFill>
          </a:ln>
        </p:spPr>
        <p:txBody>
          <a:bodyPr anchor="ctr"/>
          <a:lstStyle/>
          <a:p>
            <a:r>
              <a:rPr lang="en-AU" dirty="0"/>
              <a:t>Relativistic Momentum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171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Accelerating at Relativistic Speeds</a:t>
            </a:r>
            <a:endParaRPr kumimoji="0" lang="en-AU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82664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Consider a rocket floating through space. It turns on its engines and begins to accelerate.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With no air resistance or other friction to slow it down, there is nothing to limit its velocity.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Eventually it reaches 0.99</a:t>
                </a:r>
                <a:r>
                  <a:rPr lang="en-AU" sz="2800" i="1" dirty="0"/>
                  <a:t>c</a:t>
                </a:r>
                <a:r>
                  <a:rPr lang="en-AU" sz="2800" dirty="0"/>
                  <a:t>. Can it simply accelerate a little more and reach </a:t>
                </a:r>
                <a:r>
                  <a:rPr lang="en-AU" sz="2800" i="1" dirty="0"/>
                  <a:t>c</a:t>
                </a:r>
                <a:r>
                  <a:rPr lang="en-AU" sz="2800" dirty="0"/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Classically this is what we might expect, but unsurprisingly, relativity says no.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rocket’s engines continue to apply a force, and momentum continues to change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800" dirty="0"/>
                  <a:t>), but much like the other </a:t>
                </a:r>
                <a:br>
                  <a:rPr lang="en-AU" sz="2800" dirty="0"/>
                </a:br>
                <a:r>
                  <a:rPr lang="en-AU" sz="2800" dirty="0"/>
                  <a:t>quantities we have observed so far, there is more </a:t>
                </a:r>
                <a:br>
                  <a:rPr lang="en-AU" sz="2800" dirty="0"/>
                </a:br>
                <a:r>
                  <a:rPr lang="en-AU" sz="2800" dirty="0"/>
                  <a:t>to momentum than classical theory suggests (i.e. </a:t>
                </a:r>
                <a:br>
                  <a:rPr lang="en-AU" sz="2800" dirty="0"/>
                </a:br>
                <a:r>
                  <a:rPr lang="en-AU" sz="2800" dirty="0"/>
                  <a:t>a linear relationship,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r>
                  <a:rPr lang="en-AU" sz="2800" dirty="0"/>
                  <a:t>).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826646" cy="4832092"/>
              </a:xfrm>
              <a:prstGeom prst="rect">
                <a:avLst/>
              </a:prstGeom>
              <a:blipFill>
                <a:blip r:embed="rId3"/>
                <a:stretch>
                  <a:fillRect l="-928" t="-1261" r="-1289" b="-26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794C6A8-61D1-DB24-9F8A-3CDCC1CB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70" y="3819828"/>
            <a:ext cx="4200830" cy="30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27362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Relativistic Momentum</a:t>
            </a:r>
            <a:endParaRPr kumimoji="0" lang="en-AU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826646" cy="6106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more precise expression for momentum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Where: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800" dirty="0"/>
                  <a:t> is an object’s rest mass (i.e. its </a:t>
                </a:r>
                <a:br>
                  <a:rPr lang="en-AU" sz="2800" dirty="0"/>
                </a:br>
                <a:r>
                  <a:rPr lang="en-AU" sz="2800" dirty="0"/>
                  <a:t>mass measured while it is at rest;</a:t>
                </a:r>
                <a:br>
                  <a:rPr lang="en-AU" sz="2800" dirty="0"/>
                </a:br>
                <a:r>
                  <a:rPr lang="en-AU" sz="2800" dirty="0"/>
                  <a:t>a.k.a. invariant mass or proper mass)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800" dirty="0"/>
                  <a:t> is the object’s velocity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Like other quantities, this matches very </a:t>
                </a:r>
                <a:br>
                  <a:rPr lang="en-AU" sz="2800" dirty="0"/>
                </a:br>
                <a:r>
                  <a:rPr lang="en-AU" sz="2800" dirty="0"/>
                  <a:t>well with classical momentum at low </a:t>
                </a:r>
                <a:br>
                  <a:rPr lang="en-AU" sz="2800" dirty="0"/>
                </a:br>
                <a:r>
                  <a:rPr lang="en-AU" sz="2800" dirty="0"/>
                  <a:t>velocities but deviates as velocity increases.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826646" cy="6106608"/>
              </a:xfrm>
              <a:prstGeom prst="rect">
                <a:avLst/>
              </a:prstGeom>
              <a:blipFill>
                <a:blip r:embed="rId3"/>
                <a:stretch>
                  <a:fillRect l="-928" t="-998" b="-1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CD3B701-8A72-998D-7CF4-3F25084E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83" y="2706866"/>
            <a:ext cx="5188917" cy="41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237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prstClr val="white"/>
                </a:solidFill>
                <a:latin typeface="Calibri" panose="020F0502020204030204"/>
              </a:rPr>
              <a:t>Relativistic Mass?</a:t>
            </a:r>
            <a:endParaRPr kumimoji="0" lang="en-AU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826646" cy="6105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relationship explains why reaching </a:t>
                </a:r>
                <a:r>
                  <a:rPr lang="en-AU" sz="2800" i="1" dirty="0"/>
                  <a:t>c</a:t>
                </a:r>
                <a:r>
                  <a:rPr lang="en-AU" sz="2800" dirty="0"/>
                  <a:t> is impossible: as you approach </a:t>
                </a:r>
                <a:r>
                  <a:rPr lang="en-AU" sz="2800" i="1" dirty="0"/>
                  <a:t>c</a:t>
                </a:r>
                <a:r>
                  <a:rPr lang="en-AU" sz="2800" dirty="0"/>
                  <a:t>, the same increase in momentum results in a lower increase in velocity.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Since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𝑚𝑣</m:t>
                    </m:r>
                  </m:oMath>
                </a14:m>
                <a:r>
                  <a:rPr lang="en-AU" sz="2800" dirty="0"/>
                  <a:t>, it is possible to explain this in terms of ‘relativistic mass’: the (technically inaccurate) idea that an object’s mass increases with its velocity.</a:t>
                </a:r>
              </a:p>
              <a:p>
                <a:pPr lvl="4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Einstein thought that the idea of </a:t>
                </a:r>
                <a:br>
                  <a:rPr lang="en-AU" sz="2800" dirty="0"/>
                </a:br>
                <a:r>
                  <a:rPr lang="en-AU" sz="2800" dirty="0"/>
                  <a:t>relativistic mass was unhelpful, </a:t>
                </a:r>
                <a:r>
                  <a:rPr lang="en-AU" sz="2800"/>
                  <a:t>and </a:t>
                </a:r>
                <a:br>
                  <a:rPr lang="en-AU" sz="2800"/>
                </a:br>
                <a:r>
                  <a:rPr lang="en-AU" sz="2800"/>
                  <a:t>preferred </a:t>
                </a:r>
                <a:r>
                  <a:rPr lang="en-AU" sz="2800" dirty="0"/>
                  <a:t>to work in terms of momentum </a:t>
                </a:r>
                <a:br>
                  <a:rPr lang="en-AU" sz="2800" dirty="0"/>
                </a:br>
                <a:r>
                  <a:rPr lang="en-AU" sz="2800" dirty="0"/>
                  <a:t>and energy.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Your formula sheet uses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2800" dirty="0"/>
                  <a:t> to refer to rest </a:t>
                </a:r>
                <a:br>
                  <a:rPr lang="en-AU" sz="2800" dirty="0"/>
                </a:br>
                <a:r>
                  <a:rPr lang="en-AU" sz="2800" dirty="0"/>
                  <a:t>mass, so you should generally assume that </a:t>
                </a:r>
                <a:br>
                  <a:rPr lang="en-AU" sz="2800" dirty="0"/>
                </a:br>
                <a:r>
                  <a:rPr lang="en-AU" sz="2800" dirty="0"/>
                  <a:t>all masses are rest masses unless told otherwise.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826646" cy="6105967"/>
              </a:xfrm>
              <a:prstGeom prst="rect">
                <a:avLst/>
              </a:prstGeom>
              <a:blipFill>
                <a:blip r:embed="rId3"/>
                <a:stretch>
                  <a:fillRect l="-928" t="-998" b="-1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FE519FAC-DF0B-D556-1382-95E8B60C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313" y="2402913"/>
            <a:ext cx="4837889" cy="38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Compare the classical and relativistic momentum of an electron moving at 0.99</a:t>
            </a:r>
            <a:r>
              <a:rPr lang="en-AU" sz="2800" i="1" dirty="0"/>
              <a:t>c</a:t>
            </a:r>
            <a:r>
              <a:rPr lang="en-A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66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In the Large Hadron Collider, protons are accelerated in a ring and reach a top speed of 99.99991% of the speed of light. What is their relativistic momentum at this speed, and how does it compare to their classical momentum?</a:t>
            </a:r>
          </a:p>
        </p:txBody>
      </p:sp>
    </p:spTree>
    <p:extLst>
      <p:ext uri="{BB962C8B-B14F-4D97-AF65-F5344CB8AC3E}">
        <p14:creationId xmlns:p14="http://schemas.microsoft.com/office/powerpoint/2010/main" val="271282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460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Relativistic Momentum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57</cp:revision>
  <dcterms:created xsi:type="dcterms:W3CDTF">2022-02-16T03:17:05Z</dcterms:created>
  <dcterms:modified xsi:type="dcterms:W3CDTF">2023-08-03T14:43:18Z</dcterms:modified>
</cp:coreProperties>
</file>