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86" r:id="rId2"/>
    <p:sldId id="733" r:id="rId3"/>
    <p:sldId id="734" r:id="rId4"/>
    <p:sldId id="735" r:id="rId5"/>
    <p:sldId id="736" r:id="rId6"/>
    <p:sldId id="737" r:id="rId7"/>
    <p:sldId id="73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2222"/>
    <a:srgbClr val="4455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93" autoAdjust="0"/>
    <p:restoredTop sz="94660"/>
  </p:normalViewPr>
  <p:slideViewPr>
    <p:cSldViewPr snapToGrid="0">
      <p:cViewPr varScale="1">
        <p:scale>
          <a:sx n="135" d="100"/>
          <a:sy n="135" d="100"/>
        </p:scale>
        <p:origin x="168"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F5D888-4825-41EB-A3FE-CFF9C7813384}" type="datetimeFigureOut">
              <a:rPr lang="en-AU" smtClean="0"/>
              <a:t>10/08/2023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84F7B-9A6B-4EB1-A821-DB6EB43AD65E}" type="slidenum">
              <a:rPr lang="en-AU" smtClean="0"/>
              <a:t>‹#›</a:t>
            </a:fld>
            <a:endParaRPr lang="en-AU"/>
          </a:p>
        </p:txBody>
      </p:sp>
    </p:spTree>
    <p:extLst>
      <p:ext uri="{BB962C8B-B14F-4D97-AF65-F5344CB8AC3E}">
        <p14:creationId xmlns:p14="http://schemas.microsoft.com/office/powerpoint/2010/main" val="3403269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4042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0" dirty="0"/>
              <a:t>Be careful – by default, Hubble’s law gives velocities in km s</a:t>
            </a:r>
            <a:r>
              <a:rPr lang="en-AU" i="0" baseline="30000" dirty="0"/>
              <a:t>-1</a:t>
            </a:r>
            <a:r>
              <a:rPr lang="en-AU" i="0" baseline="0" dirty="0"/>
              <a:t>, not m s</a:t>
            </a:r>
            <a:r>
              <a:rPr lang="en-AU" i="0" baseline="30000" dirty="0"/>
              <a:t>-1</a:t>
            </a:r>
            <a:r>
              <a:rPr lang="en-AU" i="0"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i="0" baseline="0" dirty="0"/>
              <a:t>Calculating Hubble’s constant requires a lot of assumptions, and the accuracy of the data we use is limited due to the enormous distances involved.</a:t>
            </a:r>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7118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6828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7591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4535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9075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015F-A8B7-4998-A7D6-AA74E3EF16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87E1AF5F-AF37-424D-817C-99DD82F573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ECF6EF5-7F6C-4580-AD56-7F1A93367408}"/>
              </a:ext>
            </a:extLst>
          </p:cNvPr>
          <p:cNvSpPr>
            <a:spLocks noGrp="1"/>
          </p:cNvSpPr>
          <p:nvPr>
            <p:ph type="dt" sz="half" idx="10"/>
          </p:nvPr>
        </p:nvSpPr>
        <p:spPr/>
        <p:txBody>
          <a:bodyPr/>
          <a:lstStyle/>
          <a:p>
            <a:fld id="{B7774DE9-EA36-48F0-8BEE-46EFB7BE0761}" type="datetimeFigureOut">
              <a:rPr lang="en-AU" smtClean="0"/>
              <a:t>10/08/2023</a:t>
            </a:fld>
            <a:endParaRPr lang="en-AU"/>
          </a:p>
        </p:txBody>
      </p:sp>
      <p:sp>
        <p:nvSpPr>
          <p:cNvPr id="5" name="Footer Placeholder 4">
            <a:extLst>
              <a:ext uri="{FF2B5EF4-FFF2-40B4-BE49-F238E27FC236}">
                <a16:creationId xmlns:a16="http://schemas.microsoft.com/office/drawing/2014/main" id="{F5904921-586D-458E-914F-30C459F2418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8FC75FD-C881-4700-ABED-0721F17A69C4}"/>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224691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8243D-6216-4E9A-8367-586C67BA6FB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61E407E-19DB-401B-9571-B372FC258E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C40866C-A626-47C5-B122-D88AAF64B1AD}"/>
              </a:ext>
            </a:extLst>
          </p:cNvPr>
          <p:cNvSpPr>
            <a:spLocks noGrp="1"/>
          </p:cNvSpPr>
          <p:nvPr>
            <p:ph type="dt" sz="half" idx="10"/>
          </p:nvPr>
        </p:nvSpPr>
        <p:spPr/>
        <p:txBody>
          <a:bodyPr/>
          <a:lstStyle/>
          <a:p>
            <a:fld id="{B7774DE9-EA36-48F0-8BEE-46EFB7BE0761}" type="datetimeFigureOut">
              <a:rPr lang="en-AU" smtClean="0"/>
              <a:t>10/08/2023</a:t>
            </a:fld>
            <a:endParaRPr lang="en-AU"/>
          </a:p>
        </p:txBody>
      </p:sp>
      <p:sp>
        <p:nvSpPr>
          <p:cNvPr id="5" name="Footer Placeholder 4">
            <a:extLst>
              <a:ext uri="{FF2B5EF4-FFF2-40B4-BE49-F238E27FC236}">
                <a16:creationId xmlns:a16="http://schemas.microsoft.com/office/drawing/2014/main" id="{6FA8C90D-D4FA-4789-976D-1DFCA6C5038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1F8DE5-1D24-4ECA-977F-ECBABC9055F5}"/>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3957829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CB905F-E873-42E1-A5CF-FA9D4E2CC3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2C1CA2E-0DE0-48ED-B534-53B1571E8D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02BC864-C3F4-4F36-AC97-9BA57B73059A}"/>
              </a:ext>
            </a:extLst>
          </p:cNvPr>
          <p:cNvSpPr>
            <a:spLocks noGrp="1"/>
          </p:cNvSpPr>
          <p:nvPr>
            <p:ph type="dt" sz="half" idx="10"/>
          </p:nvPr>
        </p:nvSpPr>
        <p:spPr/>
        <p:txBody>
          <a:bodyPr/>
          <a:lstStyle/>
          <a:p>
            <a:fld id="{B7774DE9-EA36-48F0-8BEE-46EFB7BE0761}" type="datetimeFigureOut">
              <a:rPr lang="en-AU" smtClean="0"/>
              <a:t>10/08/2023</a:t>
            </a:fld>
            <a:endParaRPr lang="en-AU"/>
          </a:p>
        </p:txBody>
      </p:sp>
      <p:sp>
        <p:nvSpPr>
          <p:cNvPr id="5" name="Footer Placeholder 4">
            <a:extLst>
              <a:ext uri="{FF2B5EF4-FFF2-40B4-BE49-F238E27FC236}">
                <a16:creationId xmlns:a16="http://schemas.microsoft.com/office/drawing/2014/main" id="{7D6AE39E-30BE-4414-AC38-1DB0AD8CA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6771FE4-C57E-435C-9720-771F2DB5EC43}"/>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3612621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4CFE2-EECD-48A0-9DC6-0387FCA90D3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4E49A88-8F3C-49B2-BB49-0205AC2B1E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43FBF8A-4786-4E73-9F0E-8F7DC4E30BF7}"/>
              </a:ext>
            </a:extLst>
          </p:cNvPr>
          <p:cNvSpPr>
            <a:spLocks noGrp="1"/>
          </p:cNvSpPr>
          <p:nvPr>
            <p:ph type="dt" sz="half" idx="10"/>
          </p:nvPr>
        </p:nvSpPr>
        <p:spPr/>
        <p:txBody>
          <a:bodyPr/>
          <a:lstStyle/>
          <a:p>
            <a:fld id="{B7774DE9-EA36-48F0-8BEE-46EFB7BE0761}" type="datetimeFigureOut">
              <a:rPr lang="en-AU" smtClean="0"/>
              <a:t>10/08/2023</a:t>
            </a:fld>
            <a:endParaRPr lang="en-AU"/>
          </a:p>
        </p:txBody>
      </p:sp>
      <p:sp>
        <p:nvSpPr>
          <p:cNvPr id="5" name="Footer Placeholder 4">
            <a:extLst>
              <a:ext uri="{FF2B5EF4-FFF2-40B4-BE49-F238E27FC236}">
                <a16:creationId xmlns:a16="http://schemas.microsoft.com/office/drawing/2014/main" id="{69950AB1-BA88-4D3A-A007-FA45E02BAC4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EB6BDA7-61AC-4F06-92EE-7F320BC4511C}"/>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304011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6BE5-D8CE-4D16-86D9-54D8806DC5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CCFF89D-43E2-404E-9B4A-FEB997AC00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1BAA8C-0392-471D-9BCA-7125FDC96364}"/>
              </a:ext>
            </a:extLst>
          </p:cNvPr>
          <p:cNvSpPr>
            <a:spLocks noGrp="1"/>
          </p:cNvSpPr>
          <p:nvPr>
            <p:ph type="dt" sz="half" idx="10"/>
          </p:nvPr>
        </p:nvSpPr>
        <p:spPr/>
        <p:txBody>
          <a:bodyPr/>
          <a:lstStyle/>
          <a:p>
            <a:fld id="{B7774DE9-EA36-48F0-8BEE-46EFB7BE0761}" type="datetimeFigureOut">
              <a:rPr lang="en-AU" smtClean="0"/>
              <a:t>10/08/2023</a:t>
            </a:fld>
            <a:endParaRPr lang="en-AU"/>
          </a:p>
        </p:txBody>
      </p:sp>
      <p:sp>
        <p:nvSpPr>
          <p:cNvPr id="5" name="Footer Placeholder 4">
            <a:extLst>
              <a:ext uri="{FF2B5EF4-FFF2-40B4-BE49-F238E27FC236}">
                <a16:creationId xmlns:a16="http://schemas.microsoft.com/office/drawing/2014/main" id="{CA8926E3-29DB-4D0B-8471-702CEC9DFCF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A71B152-8622-4D82-947F-91201579301C}"/>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2468402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18931-E05D-481E-A042-656F760D38A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D958A7F-CB72-4CCE-961A-F9962E1BDD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03364C0-27B5-4CF2-B79B-2874B02A75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4FA3C00-5067-422A-A99F-20AA85B15975}"/>
              </a:ext>
            </a:extLst>
          </p:cNvPr>
          <p:cNvSpPr>
            <a:spLocks noGrp="1"/>
          </p:cNvSpPr>
          <p:nvPr>
            <p:ph type="dt" sz="half" idx="10"/>
          </p:nvPr>
        </p:nvSpPr>
        <p:spPr/>
        <p:txBody>
          <a:bodyPr/>
          <a:lstStyle/>
          <a:p>
            <a:fld id="{B7774DE9-EA36-48F0-8BEE-46EFB7BE0761}" type="datetimeFigureOut">
              <a:rPr lang="en-AU" smtClean="0"/>
              <a:t>10/08/2023</a:t>
            </a:fld>
            <a:endParaRPr lang="en-AU"/>
          </a:p>
        </p:txBody>
      </p:sp>
      <p:sp>
        <p:nvSpPr>
          <p:cNvPr id="6" name="Footer Placeholder 5">
            <a:extLst>
              <a:ext uri="{FF2B5EF4-FFF2-40B4-BE49-F238E27FC236}">
                <a16:creationId xmlns:a16="http://schemas.microsoft.com/office/drawing/2014/main" id="{1DBF2EB3-530F-4675-B6EC-CBFBD60AAA7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C5620B2-161D-4913-8C31-13E033D1FD83}"/>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39676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BBD2E-FEB0-4503-A614-E3397B90BA9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0C07FDF-B4B1-4034-909F-8BDE548E36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07E5B0-D732-4242-AFB6-3881395B16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825D780-9CDD-4A92-9D69-23C65BF93F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1CE987-52B3-4F99-BAF7-8C99A82A8B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689A780-4A0A-4E9E-A6F4-9BB8D4B22C7C}"/>
              </a:ext>
            </a:extLst>
          </p:cNvPr>
          <p:cNvSpPr>
            <a:spLocks noGrp="1"/>
          </p:cNvSpPr>
          <p:nvPr>
            <p:ph type="dt" sz="half" idx="10"/>
          </p:nvPr>
        </p:nvSpPr>
        <p:spPr/>
        <p:txBody>
          <a:bodyPr/>
          <a:lstStyle/>
          <a:p>
            <a:fld id="{B7774DE9-EA36-48F0-8BEE-46EFB7BE0761}" type="datetimeFigureOut">
              <a:rPr lang="en-AU" smtClean="0"/>
              <a:t>10/08/2023</a:t>
            </a:fld>
            <a:endParaRPr lang="en-AU"/>
          </a:p>
        </p:txBody>
      </p:sp>
      <p:sp>
        <p:nvSpPr>
          <p:cNvPr id="8" name="Footer Placeholder 7">
            <a:extLst>
              <a:ext uri="{FF2B5EF4-FFF2-40B4-BE49-F238E27FC236}">
                <a16:creationId xmlns:a16="http://schemas.microsoft.com/office/drawing/2014/main" id="{6B75F552-44FA-460A-A32A-41E324A915E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097EFCF-D27C-452E-944F-F530868AEC3E}"/>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486722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C886D-C591-4455-B4AC-6C84334E574D}"/>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0195F87-01A6-4CDD-981C-CAD218B7A6CF}"/>
              </a:ext>
            </a:extLst>
          </p:cNvPr>
          <p:cNvSpPr>
            <a:spLocks noGrp="1"/>
          </p:cNvSpPr>
          <p:nvPr>
            <p:ph type="dt" sz="half" idx="10"/>
          </p:nvPr>
        </p:nvSpPr>
        <p:spPr/>
        <p:txBody>
          <a:bodyPr/>
          <a:lstStyle/>
          <a:p>
            <a:fld id="{B7774DE9-EA36-48F0-8BEE-46EFB7BE0761}" type="datetimeFigureOut">
              <a:rPr lang="en-AU" smtClean="0"/>
              <a:t>10/08/2023</a:t>
            </a:fld>
            <a:endParaRPr lang="en-AU"/>
          </a:p>
        </p:txBody>
      </p:sp>
      <p:sp>
        <p:nvSpPr>
          <p:cNvPr id="4" name="Footer Placeholder 3">
            <a:extLst>
              <a:ext uri="{FF2B5EF4-FFF2-40B4-BE49-F238E27FC236}">
                <a16:creationId xmlns:a16="http://schemas.microsoft.com/office/drawing/2014/main" id="{69713C85-D3CA-4772-9C71-C414D66B7E3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3663447-0218-43A4-8285-D46AE59A961A}"/>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11247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BE2A3F-623D-4662-BF3D-2BF67F70AEF3}"/>
              </a:ext>
            </a:extLst>
          </p:cNvPr>
          <p:cNvSpPr>
            <a:spLocks noGrp="1"/>
          </p:cNvSpPr>
          <p:nvPr>
            <p:ph type="dt" sz="half" idx="10"/>
          </p:nvPr>
        </p:nvSpPr>
        <p:spPr/>
        <p:txBody>
          <a:bodyPr/>
          <a:lstStyle/>
          <a:p>
            <a:fld id="{B7774DE9-EA36-48F0-8BEE-46EFB7BE0761}" type="datetimeFigureOut">
              <a:rPr lang="en-AU" smtClean="0"/>
              <a:t>10/08/2023</a:t>
            </a:fld>
            <a:endParaRPr lang="en-AU"/>
          </a:p>
        </p:txBody>
      </p:sp>
      <p:sp>
        <p:nvSpPr>
          <p:cNvPr id="3" name="Footer Placeholder 2">
            <a:extLst>
              <a:ext uri="{FF2B5EF4-FFF2-40B4-BE49-F238E27FC236}">
                <a16:creationId xmlns:a16="http://schemas.microsoft.com/office/drawing/2014/main" id="{F1224E95-209E-4EA0-A986-D8EEA340D63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DF00AB0-ECE0-4690-BAD3-B8B01B267518}"/>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3801333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92E1-6937-4796-B3BD-CE521074FD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35B899E-710A-41F8-9B3D-D7D2F3CCF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5115EDA-C8EA-4BB9-8F87-E0489B4F2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F091CF-FB2E-467A-865E-DDF1AF7723CF}"/>
              </a:ext>
            </a:extLst>
          </p:cNvPr>
          <p:cNvSpPr>
            <a:spLocks noGrp="1"/>
          </p:cNvSpPr>
          <p:nvPr>
            <p:ph type="dt" sz="half" idx="10"/>
          </p:nvPr>
        </p:nvSpPr>
        <p:spPr/>
        <p:txBody>
          <a:bodyPr/>
          <a:lstStyle/>
          <a:p>
            <a:fld id="{B7774DE9-EA36-48F0-8BEE-46EFB7BE0761}" type="datetimeFigureOut">
              <a:rPr lang="en-AU" smtClean="0"/>
              <a:t>10/08/2023</a:t>
            </a:fld>
            <a:endParaRPr lang="en-AU"/>
          </a:p>
        </p:txBody>
      </p:sp>
      <p:sp>
        <p:nvSpPr>
          <p:cNvPr id="6" name="Footer Placeholder 5">
            <a:extLst>
              <a:ext uri="{FF2B5EF4-FFF2-40B4-BE49-F238E27FC236}">
                <a16:creationId xmlns:a16="http://schemas.microsoft.com/office/drawing/2014/main" id="{7EF024D2-0806-4DE5-A405-012D0A7933E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A17C89A-2C21-4C4B-926D-08B02AF9F700}"/>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2975475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6550C-38CD-4C70-8029-8D39130C39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ED9A3B1-CDFA-48DD-B66C-EBB468F769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24CE721-A176-494C-82C0-C6DF4B737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8EEB60-8BC9-48BD-BDB9-4A382F0EC293}"/>
              </a:ext>
            </a:extLst>
          </p:cNvPr>
          <p:cNvSpPr>
            <a:spLocks noGrp="1"/>
          </p:cNvSpPr>
          <p:nvPr>
            <p:ph type="dt" sz="half" idx="10"/>
          </p:nvPr>
        </p:nvSpPr>
        <p:spPr/>
        <p:txBody>
          <a:bodyPr/>
          <a:lstStyle/>
          <a:p>
            <a:fld id="{B7774DE9-EA36-48F0-8BEE-46EFB7BE0761}" type="datetimeFigureOut">
              <a:rPr lang="en-AU" smtClean="0"/>
              <a:t>10/08/2023</a:t>
            </a:fld>
            <a:endParaRPr lang="en-AU"/>
          </a:p>
        </p:txBody>
      </p:sp>
      <p:sp>
        <p:nvSpPr>
          <p:cNvPr id="6" name="Footer Placeholder 5">
            <a:extLst>
              <a:ext uri="{FF2B5EF4-FFF2-40B4-BE49-F238E27FC236}">
                <a16:creationId xmlns:a16="http://schemas.microsoft.com/office/drawing/2014/main" id="{30ED909E-D072-4067-9904-6D95A27D511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75CF3F4-84B5-4253-9393-A8D121974BBF}"/>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1551331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38D7EC-A8DB-47D3-81AB-5C95AF3B5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72AB8DD-80EE-4DC9-82DA-7B8B0CAC66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EC35878-2D90-4382-A4EB-BAA90918B2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774DE9-EA36-48F0-8BEE-46EFB7BE0761}" type="datetimeFigureOut">
              <a:rPr lang="en-AU" smtClean="0"/>
              <a:t>10/08/2023</a:t>
            </a:fld>
            <a:endParaRPr lang="en-AU"/>
          </a:p>
        </p:txBody>
      </p:sp>
      <p:sp>
        <p:nvSpPr>
          <p:cNvPr id="5" name="Footer Placeholder 4">
            <a:extLst>
              <a:ext uri="{FF2B5EF4-FFF2-40B4-BE49-F238E27FC236}">
                <a16:creationId xmlns:a16="http://schemas.microsoft.com/office/drawing/2014/main" id="{3407957A-C215-45B9-9F9D-569807387A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1276F536-37FD-4975-8031-DAC265E211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79920A-8877-4084-AD20-C977D9AFDB36}" type="slidenum">
              <a:rPr lang="en-AU" smtClean="0"/>
              <a:t>‹#›</a:t>
            </a:fld>
            <a:endParaRPr lang="en-AU"/>
          </a:p>
        </p:txBody>
      </p:sp>
    </p:spTree>
    <p:extLst>
      <p:ext uri="{BB962C8B-B14F-4D97-AF65-F5344CB8AC3E}">
        <p14:creationId xmlns:p14="http://schemas.microsoft.com/office/powerpoint/2010/main" val="3091646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35200"/>
            <a:ext cx="9144000" cy="2387600"/>
          </a:xfrm>
          <a:ln w="38100">
            <a:solidFill>
              <a:schemeClr val="accent2"/>
            </a:solidFill>
          </a:ln>
        </p:spPr>
        <p:txBody>
          <a:bodyPr anchor="ctr"/>
          <a:lstStyle/>
          <a:p>
            <a:r>
              <a:rPr lang="en-AU" dirty="0"/>
              <a:t>Cosmology</a:t>
            </a:r>
          </a:p>
        </p:txBody>
      </p:sp>
    </p:spTree>
    <p:extLst>
      <p:ext uri="{BB962C8B-B14F-4D97-AF65-F5344CB8AC3E}">
        <p14:creationId xmlns:p14="http://schemas.microsoft.com/office/powerpoint/2010/main" val="3582847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731098" cy="584775"/>
          </a:xfrm>
          <a:prstGeom prst="homePlate">
            <a:avLst/>
          </a:prstGeom>
          <a:solidFill>
            <a:schemeClr val="accent2"/>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Redshift</a:t>
            </a:r>
          </a:p>
        </p:txBody>
      </p:sp>
      <p:sp>
        <p:nvSpPr>
          <p:cNvPr id="3" name="TextBox 2">
            <a:extLst>
              <a:ext uri="{FF2B5EF4-FFF2-40B4-BE49-F238E27FC236}">
                <a16:creationId xmlns:a16="http://schemas.microsoft.com/office/drawing/2014/main" id="{A0094C3D-61B1-2EC6-783A-0929582ACB6A}"/>
              </a:ext>
            </a:extLst>
          </p:cNvPr>
          <p:cNvSpPr txBox="1"/>
          <p:nvPr/>
        </p:nvSpPr>
        <p:spPr>
          <a:xfrm>
            <a:off x="-2" y="584775"/>
            <a:ext cx="11717644" cy="3539430"/>
          </a:xfrm>
          <a:prstGeom prst="rect">
            <a:avLst/>
          </a:prstGeom>
          <a:noFill/>
        </p:spPr>
        <p:txBody>
          <a:bodyPr wrap="square" rtlCol="0">
            <a:spAutoFit/>
          </a:bodyPr>
          <a:lstStyle/>
          <a:p>
            <a:pPr marL="457200" indent="-457200">
              <a:buFont typeface="Arial" panose="020B0604020202020204" pitchFamily="34" charset="0"/>
              <a:buChar char="•"/>
            </a:pPr>
            <a:r>
              <a:rPr lang="en-AU" sz="2800" dirty="0"/>
              <a:t>Just like sound, light is subject to the Doppler effect: an apparent change in frequency caused by the motion of the source relative to the observer.</a:t>
            </a:r>
          </a:p>
          <a:p>
            <a:pPr marL="457200" indent="-457200">
              <a:buFont typeface="Arial" panose="020B0604020202020204" pitchFamily="34" charset="0"/>
              <a:buChar char="•"/>
            </a:pPr>
            <a:r>
              <a:rPr lang="en-AU" sz="2800" dirty="0"/>
              <a:t>With sound, this is commonly observed as a change in pitch, but with light:</a:t>
            </a:r>
          </a:p>
          <a:p>
            <a:pPr marL="914400" lvl="1" indent="-457200">
              <a:buFont typeface="Arial" panose="020B0604020202020204" pitchFamily="34" charset="0"/>
              <a:buChar char="•"/>
            </a:pPr>
            <a:r>
              <a:rPr lang="en-AU" sz="2800" dirty="0"/>
              <a:t>Light from a source that is receding (moving away) appears redder – this is called redshift.</a:t>
            </a:r>
          </a:p>
          <a:p>
            <a:pPr marL="914400" lvl="1" indent="-457200">
              <a:buFont typeface="Arial" panose="020B0604020202020204" pitchFamily="34" charset="0"/>
              <a:buChar char="•"/>
            </a:pPr>
            <a:r>
              <a:rPr lang="en-AU" sz="2800" dirty="0"/>
              <a:t>Light from a source that is approaching appears bluer – this is called blueshift.</a:t>
            </a:r>
          </a:p>
          <a:p>
            <a:pPr marL="914400" lvl="1" indent="-457200">
              <a:buFont typeface="Arial" panose="020B0604020202020204" pitchFamily="34" charset="0"/>
              <a:buChar char="•"/>
            </a:pPr>
            <a:endParaRPr lang="en-AU" sz="2800" dirty="0"/>
          </a:p>
        </p:txBody>
      </p:sp>
      <p:pic>
        <p:nvPicPr>
          <p:cNvPr id="1026" name="Picture 2">
            <a:extLst>
              <a:ext uri="{FF2B5EF4-FFF2-40B4-BE49-F238E27FC236}">
                <a16:creationId xmlns:a16="http://schemas.microsoft.com/office/drawing/2014/main" id="{007A70D6-2350-1A9E-9AE5-76CDD338A4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310" b="5605"/>
          <a:stretch/>
        </p:blipFill>
        <p:spPr bwMode="auto">
          <a:xfrm>
            <a:off x="2819400" y="3365408"/>
            <a:ext cx="8718550" cy="342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63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B5CA67-2A10-4925-84EA-5789162D3683}"/>
              </a:ext>
            </a:extLst>
          </p:cNvPr>
          <p:cNvPicPr>
            <a:picLocks noChangeAspect="1"/>
          </p:cNvPicPr>
          <p:nvPr/>
        </p:nvPicPr>
        <p:blipFill>
          <a:blip r:embed="rId3"/>
          <a:stretch>
            <a:fillRect/>
          </a:stretch>
        </p:blipFill>
        <p:spPr>
          <a:xfrm>
            <a:off x="8138292" y="3067263"/>
            <a:ext cx="4053708" cy="3403366"/>
          </a:xfrm>
          <a:prstGeom prst="rect">
            <a:avLst/>
          </a:prstGeom>
        </p:spPr>
      </p:pic>
      <p:sp>
        <p:nvSpPr>
          <p:cNvPr id="4" name="TextBox 3"/>
          <p:cNvSpPr txBox="1"/>
          <p:nvPr/>
        </p:nvSpPr>
        <p:spPr>
          <a:xfrm>
            <a:off x="0" y="0"/>
            <a:ext cx="2569200" cy="584775"/>
          </a:xfrm>
          <a:prstGeom prst="homePlate">
            <a:avLst/>
          </a:prstGeom>
          <a:solidFill>
            <a:schemeClr val="accent2"/>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Hubble’s Law</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0094C3D-61B1-2EC6-783A-0929582ACB6A}"/>
                  </a:ext>
                </a:extLst>
              </p:cNvPr>
              <p:cNvSpPr txBox="1"/>
              <p:nvPr/>
            </p:nvSpPr>
            <p:spPr>
              <a:xfrm>
                <a:off x="-2" y="584775"/>
                <a:ext cx="11855452" cy="6081217"/>
              </a:xfrm>
              <a:prstGeom prst="rect">
                <a:avLst/>
              </a:prstGeom>
              <a:noFill/>
            </p:spPr>
            <p:txBody>
              <a:bodyPr wrap="square" rtlCol="0">
                <a:spAutoFit/>
              </a:bodyPr>
              <a:lstStyle/>
              <a:p>
                <a:pPr marL="457200" indent="-457200">
                  <a:buFont typeface="Arial" panose="020B0604020202020204" pitchFamily="34" charset="0"/>
                  <a:buChar char="•"/>
                </a:pPr>
                <a:r>
                  <a:rPr lang="en-AU" sz="2800" dirty="0"/>
                  <a:t>If the positions and velocities of stars and galaxies were random, we would expect to see an even mix of blueshift and redshift as we observe the universe.</a:t>
                </a:r>
              </a:p>
              <a:p>
                <a:pPr marL="457200" indent="-457200">
                  <a:buFont typeface="Arial" panose="020B0604020202020204" pitchFamily="34" charset="0"/>
                  <a:buChar char="•"/>
                </a:pPr>
                <a:r>
                  <a:rPr lang="en-AU" sz="2800" dirty="0"/>
                  <a:t>However, when Edwin Hubble observed distant galaxies in the 1920s, he found that they were all redshifted – they all seemed to be moving away. Specifically:</a:t>
                </a:r>
              </a:p>
              <a:p>
                <a14:m>
                  <m:oMathPara xmlns:m="http://schemas.openxmlformats.org/officeDocument/2006/math">
                    <m:oMathParaPr>
                      <m:jc m:val="centerGroup"/>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𝑣</m:t>
                          </m:r>
                        </m:e>
                        <m:sub>
                          <m:r>
                            <m:rPr>
                              <m:nor/>
                            </m:rPr>
                            <a:rPr lang="en-AU" sz="2800" b="0" i="0" smtClean="0">
                              <a:latin typeface="Cambria Math" panose="02040503050406030204" pitchFamily="18" charset="0"/>
                            </a:rPr>
                            <m:t>galaxy</m:t>
                          </m:r>
                        </m:sub>
                      </m:sSub>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r>
                            <m:rPr>
                              <m:sty m:val="p"/>
                            </m:rPr>
                            <a:rPr lang="en-AU" sz="2800" b="0" i="0" smtClean="0">
                              <a:latin typeface="Cambria Math" panose="02040503050406030204" pitchFamily="18" charset="0"/>
                            </a:rPr>
                            <m:t>Δ</m:t>
                          </m:r>
                          <m:r>
                            <a:rPr lang="en-AU" sz="2800" b="0" i="1" smtClean="0">
                              <a:latin typeface="Cambria Math" panose="02040503050406030204" pitchFamily="18" charset="0"/>
                            </a:rPr>
                            <m:t>𝜆</m:t>
                          </m:r>
                        </m:num>
                        <m:den>
                          <m:r>
                            <a:rPr lang="en-AU" sz="2800" b="0" i="1" smtClean="0">
                              <a:latin typeface="Cambria Math" panose="02040503050406030204" pitchFamily="18" charset="0"/>
                            </a:rPr>
                            <m:t>𝜆</m:t>
                          </m:r>
                        </m:den>
                      </m:f>
                      <m:r>
                        <a:rPr lang="en-AU" sz="2800" b="0" i="1" smtClean="0">
                          <a:latin typeface="Cambria Math" panose="02040503050406030204" pitchFamily="18" charset="0"/>
                        </a:rPr>
                        <m:t>𝑐</m:t>
                      </m:r>
                    </m:oMath>
                  </m:oMathPara>
                </a14:m>
                <a:endParaRPr lang="en-AU" sz="2800" dirty="0"/>
              </a:p>
              <a:p>
                <a:pPr marL="457200" indent="-457200">
                  <a:buFont typeface="Arial" panose="020B0604020202020204" pitchFamily="34" charset="0"/>
                  <a:buChar char="•"/>
                </a:pPr>
                <a:r>
                  <a:rPr lang="en-AU" sz="2800" dirty="0"/>
                  <a:t>Even more strangely, the galaxies seemed to move </a:t>
                </a:r>
                <a:br>
                  <a:rPr lang="en-AU" sz="2800" dirty="0"/>
                </a:br>
                <a:r>
                  <a:rPr lang="en-AU" sz="2800" dirty="0"/>
                  <a:t>faster the further they were from us:</a:t>
                </a:r>
              </a:p>
              <a:p>
                <a14:m>
                  <m:oMathPara xmlns:m="http://schemas.openxmlformats.org/officeDocument/2006/math">
                    <m:oMathParaPr>
                      <m:jc m:val="centerGroup"/>
                    </m:oMathParaPr>
                    <m:oMath xmlns:m="http://schemas.openxmlformats.org/officeDocument/2006/math">
                      <m:r>
                        <a:rPr lang="en-AU" sz="2800" b="0" i="1" smtClean="0">
                          <a:latin typeface="Cambria Math" panose="02040503050406030204" pitchFamily="18" charset="0"/>
                        </a:rPr>
                        <m:t>𝑣</m:t>
                      </m:r>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𝐻</m:t>
                          </m:r>
                        </m:e>
                        <m:sub>
                          <m:r>
                            <a:rPr lang="en-AU" sz="2800" b="0" i="1" smtClean="0">
                              <a:latin typeface="Cambria Math" panose="02040503050406030204" pitchFamily="18" charset="0"/>
                            </a:rPr>
                            <m:t>0</m:t>
                          </m:r>
                        </m:sub>
                      </m:sSub>
                      <m:r>
                        <a:rPr lang="en-AU" sz="2800" b="0" i="1" smtClean="0">
                          <a:latin typeface="Cambria Math" panose="02040503050406030204" pitchFamily="18" charset="0"/>
                        </a:rPr>
                        <m:t>𝑑</m:t>
                      </m:r>
                    </m:oMath>
                  </m:oMathPara>
                </a14:m>
                <a:endParaRPr lang="en-AU" sz="2800" dirty="0"/>
              </a:p>
              <a:p>
                <a:pPr marL="457200" indent="-457200">
                  <a:buFont typeface="Arial" panose="020B0604020202020204" pitchFamily="34" charset="0"/>
                  <a:buChar char="•"/>
                </a:pPr>
                <a:r>
                  <a:rPr lang="en-AU" sz="2800" dirty="0"/>
                  <a:t>Where </a:t>
                </a:r>
                <a14:m>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𝐻</m:t>
                        </m:r>
                      </m:e>
                      <m:sub>
                        <m:r>
                          <a:rPr lang="en-AU" sz="2800" b="0" i="1" smtClean="0">
                            <a:latin typeface="Cambria Math" panose="02040503050406030204" pitchFamily="18" charset="0"/>
                          </a:rPr>
                          <m:t>0</m:t>
                        </m:r>
                      </m:sub>
                    </m:sSub>
                  </m:oMath>
                </a14:m>
                <a:r>
                  <a:rPr lang="en-AU" sz="2800" dirty="0"/>
                  <a:t> is Hubble’s constant (approximately </a:t>
                </a:r>
                <a:br>
                  <a:rPr lang="en-AU" sz="2800" dirty="0"/>
                </a:br>
                <a:r>
                  <a:rPr lang="en-AU" sz="2800" dirty="0"/>
                  <a:t>70 km s</a:t>
                </a:r>
                <a:r>
                  <a:rPr lang="en-AU" sz="2800" baseline="30000" dirty="0"/>
                  <a:t>-1</a:t>
                </a:r>
                <a:r>
                  <a:rPr lang="en-AU" sz="2800" dirty="0"/>
                  <a:t> Mpc</a:t>
                </a:r>
                <a:r>
                  <a:rPr lang="en-AU" sz="2800" baseline="30000" dirty="0"/>
                  <a:t>-1</a:t>
                </a:r>
                <a:r>
                  <a:rPr lang="en-AU" sz="2800" dirty="0"/>
                  <a:t>) and </a:t>
                </a:r>
                <a14:m>
                  <m:oMath xmlns:m="http://schemas.openxmlformats.org/officeDocument/2006/math">
                    <m:r>
                      <a:rPr lang="en-AU" sz="2800" b="0" i="1" smtClean="0">
                        <a:latin typeface="Cambria Math" panose="02040503050406030204" pitchFamily="18" charset="0"/>
                      </a:rPr>
                      <m:t>𝑑</m:t>
                    </m:r>
                  </m:oMath>
                </a14:m>
                <a:r>
                  <a:rPr lang="en-AU" sz="2800" dirty="0"/>
                  <a:t> is the distance to the object </a:t>
                </a:r>
                <a:br>
                  <a:rPr lang="en-AU" sz="2800" dirty="0"/>
                </a:br>
                <a:r>
                  <a:rPr lang="en-AU" sz="2800" dirty="0"/>
                  <a:t>in megaparsecs (1 </a:t>
                </a:r>
                <a:r>
                  <a:rPr lang="en-AU" sz="2800" dirty="0" err="1"/>
                  <a:t>Mpc</a:t>
                </a:r>
                <a:r>
                  <a:rPr lang="en-AU" sz="2800" dirty="0"/>
                  <a:t> = 3.09 × 10</a:t>
                </a:r>
                <a:r>
                  <a:rPr lang="en-AU" sz="2800" baseline="30000" dirty="0"/>
                  <a:t>19</a:t>
                </a:r>
                <a:r>
                  <a:rPr lang="en-AU" sz="2800" dirty="0"/>
                  <a:t> km = 3.26 × 10</a:t>
                </a:r>
                <a:r>
                  <a:rPr lang="en-AU" sz="2800" baseline="30000" dirty="0"/>
                  <a:t>6</a:t>
                </a:r>
                <a:r>
                  <a:rPr lang="en-AU" sz="2800" dirty="0"/>
                  <a:t> </a:t>
                </a:r>
                <a:r>
                  <a:rPr lang="en-AU" sz="2800" dirty="0" err="1"/>
                  <a:t>ly</a:t>
                </a:r>
                <a:r>
                  <a:rPr lang="en-AU" sz="2800" dirty="0"/>
                  <a:t>).</a:t>
                </a:r>
              </a:p>
            </p:txBody>
          </p:sp>
        </mc:Choice>
        <mc:Fallback>
          <p:sp>
            <p:nvSpPr>
              <p:cNvPr id="3" name="TextBox 2">
                <a:extLst>
                  <a:ext uri="{FF2B5EF4-FFF2-40B4-BE49-F238E27FC236}">
                    <a16:creationId xmlns:a16="http://schemas.microsoft.com/office/drawing/2014/main" id="{A0094C3D-61B1-2EC6-783A-0929582ACB6A}"/>
                  </a:ext>
                </a:extLst>
              </p:cNvPr>
              <p:cNvSpPr txBox="1">
                <a:spLocks noRot="1" noChangeAspect="1" noMove="1" noResize="1" noEditPoints="1" noAdjustHandles="1" noChangeArrowheads="1" noChangeShapeType="1" noTextEdit="1"/>
              </p:cNvSpPr>
              <p:nvPr/>
            </p:nvSpPr>
            <p:spPr>
              <a:xfrm>
                <a:off x="-2" y="584775"/>
                <a:ext cx="11855452" cy="6081217"/>
              </a:xfrm>
              <a:prstGeom prst="rect">
                <a:avLst/>
              </a:prstGeom>
              <a:blipFill>
                <a:blip r:embed="rId4"/>
                <a:stretch>
                  <a:fillRect l="-925" t="-1002" b="-1904"/>
                </a:stretch>
              </a:blipFill>
            </p:spPr>
            <p:txBody>
              <a:bodyPr/>
              <a:lstStyle/>
              <a:p>
                <a:r>
                  <a:rPr lang="en-AU">
                    <a:noFill/>
                  </a:rPr>
                  <a:t> </a:t>
                </a:r>
              </a:p>
            </p:txBody>
          </p:sp>
        </mc:Fallback>
      </mc:AlternateContent>
    </p:spTree>
    <p:extLst>
      <p:ext uri="{BB962C8B-B14F-4D97-AF65-F5344CB8AC3E}">
        <p14:creationId xmlns:p14="http://schemas.microsoft.com/office/powerpoint/2010/main" val="336310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690750" cy="584775"/>
          </a:xfrm>
          <a:prstGeom prst="homePlate">
            <a:avLst/>
          </a:prstGeom>
          <a:solidFill>
            <a:schemeClr val="accent2"/>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Interpreting Hubble’s Law</a:t>
            </a:r>
          </a:p>
        </p:txBody>
      </p:sp>
      <p:sp>
        <p:nvSpPr>
          <p:cNvPr id="3" name="TextBox 2">
            <a:extLst>
              <a:ext uri="{FF2B5EF4-FFF2-40B4-BE49-F238E27FC236}">
                <a16:creationId xmlns:a16="http://schemas.microsoft.com/office/drawing/2014/main" id="{A0094C3D-61B1-2EC6-783A-0929582ACB6A}"/>
              </a:ext>
            </a:extLst>
          </p:cNvPr>
          <p:cNvSpPr txBox="1"/>
          <p:nvPr/>
        </p:nvSpPr>
        <p:spPr>
          <a:xfrm>
            <a:off x="-2" y="584775"/>
            <a:ext cx="11944352" cy="5262979"/>
          </a:xfrm>
          <a:prstGeom prst="rect">
            <a:avLst/>
          </a:prstGeom>
          <a:noFill/>
        </p:spPr>
        <p:txBody>
          <a:bodyPr wrap="square" rtlCol="0">
            <a:spAutoFit/>
          </a:bodyPr>
          <a:lstStyle/>
          <a:p>
            <a:pPr marL="457200" indent="-457200">
              <a:buFont typeface="Arial" panose="020B0604020202020204" pitchFamily="34" charset="0"/>
              <a:buChar char="•"/>
            </a:pPr>
            <a:r>
              <a:rPr lang="en-AU" sz="2800" dirty="0"/>
              <a:t>This phenomenon was difficult to explain simply:</a:t>
            </a:r>
          </a:p>
          <a:p>
            <a:pPr marL="914400" lvl="1" indent="-457200">
              <a:buFont typeface="Arial" panose="020B0604020202020204" pitchFamily="34" charset="0"/>
              <a:buChar char="•"/>
            </a:pPr>
            <a:r>
              <a:rPr lang="en-AU" sz="2800" dirty="0"/>
              <a:t>If everything is exploding away from us, why isn’t everything moving at the same speed?</a:t>
            </a:r>
          </a:p>
          <a:p>
            <a:pPr marL="914400" lvl="1" indent="-457200">
              <a:buFont typeface="Arial" panose="020B0604020202020204" pitchFamily="34" charset="0"/>
              <a:buChar char="•"/>
            </a:pPr>
            <a:r>
              <a:rPr lang="en-AU" sz="2800" dirty="0"/>
              <a:t>If everything is exploding away from some distant ‘centre’ of the universe, why do we observe a linear relationship in all directions?</a:t>
            </a:r>
          </a:p>
          <a:p>
            <a:pPr marL="457200" indent="-457200">
              <a:buFont typeface="Arial" panose="020B0604020202020204" pitchFamily="34" charset="0"/>
              <a:buChar char="•"/>
            </a:pPr>
            <a:r>
              <a:rPr lang="en-AU" sz="2800" dirty="0"/>
              <a:t>The conclusion that best fit the evidence was that </a:t>
            </a:r>
            <a:r>
              <a:rPr lang="en-AU" sz="2800" b="1" dirty="0"/>
              <a:t>space itself was expanding</a:t>
            </a:r>
            <a:r>
              <a:rPr lang="en-AU" sz="2800" dirty="0"/>
              <a:t>.</a:t>
            </a:r>
          </a:p>
          <a:p>
            <a:pPr marL="457200" indent="-457200">
              <a:buFont typeface="Arial" panose="020B0604020202020204" pitchFamily="34" charset="0"/>
              <a:buChar char="•"/>
            </a:pPr>
            <a:r>
              <a:rPr lang="en-AU" sz="2800" dirty="0"/>
              <a:t>This is often described using the raisin bread</a:t>
            </a:r>
            <a:br>
              <a:rPr lang="en-AU" sz="2800" dirty="0"/>
            </a:br>
            <a:r>
              <a:rPr lang="en-AU" sz="2800" dirty="0"/>
              <a:t>analogy: just as the rising of raisin bread </a:t>
            </a:r>
            <a:br>
              <a:rPr lang="en-AU" sz="2800" dirty="0"/>
            </a:br>
            <a:r>
              <a:rPr lang="en-AU" sz="2800" dirty="0"/>
              <a:t>increases the distances between all of the raisins </a:t>
            </a:r>
            <a:br>
              <a:rPr lang="en-AU" sz="2800" dirty="0"/>
            </a:br>
            <a:r>
              <a:rPr lang="en-AU" sz="2800" dirty="0"/>
              <a:t>(with further ones being affected more), so the </a:t>
            </a:r>
            <a:br>
              <a:rPr lang="en-AU" sz="2800" dirty="0"/>
            </a:br>
            <a:r>
              <a:rPr lang="en-AU" sz="2800" dirty="0"/>
              <a:t>expansion of space causes all of the galaxies to </a:t>
            </a:r>
            <a:br>
              <a:rPr lang="en-AU" sz="2800" dirty="0"/>
            </a:br>
            <a:r>
              <a:rPr lang="en-AU" sz="2800" dirty="0"/>
              <a:t>move away from each other.</a:t>
            </a:r>
          </a:p>
        </p:txBody>
      </p:sp>
      <p:pic>
        <p:nvPicPr>
          <p:cNvPr id="2050" name="Picture 2">
            <a:extLst>
              <a:ext uri="{FF2B5EF4-FFF2-40B4-BE49-F238E27FC236}">
                <a16:creationId xmlns:a16="http://schemas.microsoft.com/office/drawing/2014/main" id="{91753CC7-3475-B6EC-3AE9-95C004C455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093"/>
          <a:stretch/>
        </p:blipFill>
        <p:spPr bwMode="auto">
          <a:xfrm>
            <a:off x="7746376" y="3270250"/>
            <a:ext cx="4445624" cy="358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58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690750" cy="584775"/>
          </a:xfrm>
          <a:prstGeom prst="homePlate">
            <a:avLst/>
          </a:prstGeom>
          <a:solidFill>
            <a:schemeClr val="accent2"/>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Interpreting Hubble’s Law</a:t>
            </a:r>
          </a:p>
        </p:txBody>
      </p:sp>
      <p:sp>
        <p:nvSpPr>
          <p:cNvPr id="3" name="TextBox 2">
            <a:extLst>
              <a:ext uri="{FF2B5EF4-FFF2-40B4-BE49-F238E27FC236}">
                <a16:creationId xmlns:a16="http://schemas.microsoft.com/office/drawing/2014/main" id="{A0094C3D-61B1-2EC6-783A-0929582ACB6A}"/>
              </a:ext>
            </a:extLst>
          </p:cNvPr>
          <p:cNvSpPr txBox="1"/>
          <p:nvPr/>
        </p:nvSpPr>
        <p:spPr>
          <a:xfrm>
            <a:off x="-2" y="584775"/>
            <a:ext cx="11804652" cy="6124754"/>
          </a:xfrm>
          <a:prstGeom prst="rect">
            <a:avLst/>
          </a:prstGeom>
          <a:noFill/>
        </p:spPr>
        <p:txBody>
          <a:bodyPr wrap="square" rtlCol="0">
            <a:spAutoFit/>
          </a:bodyPr>
          <a:lstStyle/>
          <a:p>
            <a:pPr marL="457200" indent="-457200">
              <a:buFont typeface="Arial" panose="020B0604020202020204" pitchFamily="34" charset="0"/>
              <a:buChar char="•"/>
            </a:pPr>
            <a:r>
              <a:rPr lang="en-AU" sz="2800" dirty="0"/>
              <a:t>This expansion of space implies that much of the redshift we observe is caused by the expansion of the very space the light is travelling through!</a:t>
            </a:r>
          </a:p>
          <a:p>
            <a:pPr marL="457200" indent="-457200">
              <a:buFont typeface="Arial" panose="020B0604020202020204" pitchFamily="34" charset="0"/>
              <a:buChar char="•"/>
            </a:pPr>
            <a:r>
              <a:rPr lang="en-AU" sz="2800" dirty="0"/>
              <a:t>This is known as cosmological </a:t>
            </a:r>
            <a:br>
              <a:rPr lang="en-AU" sz="2800" dirty="0"/>
            </a:br>
            <a:r>
              <a:rPr lang="en-AU" sz="2800" dirty="0"/>
              <a:t>redshift, and is the dominant </a:t>
            </a:r>
            <a:br>
              <a:rPr lang="en-AU" sz="2800" dirty="0"/>
            </a:br>
            <a:r>
              <a:rPr lang="en-AU" sz="2800" dirty="0"/>
              <a:t>source of redshift for distant </a:t>
            </a:r>
            <a:br>
              <a:rPr lang="en-AU" sz="2800" dirty="0"/>
            </a:br>
            <a:r>
              <a:rPr lang="en-AU" sz="2800" dirty="0"/>
              <a:t>galaxies.</a:t>
            </a:r>
          </a:p>
          <a:p>
            <a:pPr marL="457200" indent="-457200">
              <a:buFont typeface="Arial" panose="020B0604020202020204" pitchFamily="34" charset="0"/>
              <a:buChar char="•"/>
            </a:pPr>
            <a:r>
              <a:rPr lang="en-AU" sz="2800" dirty="0"/>
              <a:t>Since closer galaxies are </a:t>
            </a:r>
            <a:br>
              <a:rPr lang="en-AU" sz="2800" dirty="0"/>
            </a:br>
            <a:r>
              <a:rPr lang="en-AU" sz="2800" dirty="0"/>
              <a:t>affected less by the expansion </a:t>
            </a:r>
            <a:br>
              <a:rPr lang="en-AU" sz="2800" dirty="0"/>
            </a:br>
            <a:r>
              <a:rPr lang="en-AU" sz="2800" dirty="0"/>
              <a:t>of space, their velocities </a:t>
            </a:r>
            <a:br>
              <a:rPr lang="en-AU" sz="2800" dirty="0"/>
            </a:br>
            <a:r>
              <a:rPr lang="en-AU" sz="2800" dirty="0"/>
              <a:t>(known as peculiar velocities) </a:t>
            </a:r>
            <a:br>
              <a:rPr lang="en-AU" sz="2800" dirty="0"/>
            </a:br>
            <a:r>
              <a:rPr lang="en-AU" sz="2800" dirty="0"/>
              <a:t>make more significant </a:t>
            </a:r>
            <a:br>
              <a:rPr lang="en-AU" sz="2800" dirty="0"/>
            </a:br>
            <a:r>
              <a:rPr lang="en-AU" sz="2800" dirty="0"/>
              <a:t>contributions to the Doppler </a:t>
            </a:r>
            <a:br>
              <a:rPr lang="en-AU" sz="2800" dirty="0"/>
            </a:br>
            <a:r>
              <a:rPr lang="en-AU" sz="2800" dirty="0"/>
              <a:t>effect, sometimes resulting in </a:t>
            </a:r>
            <a:br>
              <a:rPr lang="en-AU" sz="2800" dirty="0"/>
            </a:br>
            <a:r>
              <a:rPr lang="en-AU" sz="2800" dirty="0"/>
              <a:t>blueshift.</a:t>
            </a:r>
          </a:p>
        </p:txBody>
      </p:sp>
      <p:pic>
        <p:nvPicPr>
          <p:cNvPr id="3074" name="Picture 2">
            <a:extLst>
              <a:ext uri="{FF2B5EF4-FFF2-40B4-BE49-F238E27FC236}">
                <a16:creationId xmlns:a16="http://schemas.microsoft.com/office/drawing/2014/main" id="{845F7050-A515-66C0-A35B-33C7E0AF08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78" t="11667" r="52222" b="36481"/>
          <a:stretch/>
        </p:blipFill>
        <p:spPr bwMode="auto">
          <a:xfrm>
            <a:off x="5026954" y="1645082"/>
            <a:ext cx="7165045" cy="4793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690750" cy="584775"/>
          </a:xfrm>
          <a:prstGeom prst="homePlate">
            <a:avLst/>
          </a:prstGeom>
          <a:solidFill>
            <a:schemeClr val="accent2"/>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Interpreting Hubble’s Law</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0094C3D-61B1-2EC6-783A-0929582ACB6A}"/>
                  </a:ext>
                </a:extLst>
              </p:cNvPr>
              <p:cNvSpPr txBox="1"/>
              <p:nvPr/>
            </p:nvSpPr>
            <p:spPr>
              <a:xfrm>
                <a:off x="-2" y="584775"/>
                <a:ext cx="6142572" cy="5283819"/>
              </a:xfrm>
              <a:prstGeom prst="rect">
                <a:avLst/>
              </a:prstGeom>
              <a:noFill/>
            </p:spPr>
            <p:txBody>
              <a:bodyPr wrap="square" rtlCol="0">
                <a:spAutoFit/>
              </a:bodyPr>
              <a:lstStyle/>
              <a:p>
                <a:pPr marL="457200" indent="-457200">
                  <a:buFont typeface="Arial" panose="020B0604020202020204" pitchFamily="34" charset="0"/>
                  <a:buChar char="•"/>
                </a:pPr>
                <a:r>
                  <a:rPr lang="en-AU" sz="2800" dirty="0"/>
                  <a:t>By extrapolating Hubble’s Law backwards through time, it can be seen to imply that the universe started as a singularity: a single point containing all matter / energy and spacetime itself.</a:t>
                </a:r>
              </a:p>
              <a:p>
                <a:pPr marL="457200" indent="-457200">
                  <a:buFont typeface="Arial" panose="020B0604020202020204" pitchFamily="34" charset="0"/>
                  <a:buChar char="•"/>
                </a:pPr>
                <a:r>
                  <a:rPr lang="en-AU" sz="2800" dirty="0"/>
                  <a:t>Hubble’s constant can be used to estimate the age of the universe, though care must be taken with regard to the units (km s</a:t>
                </a:r>
                <a:r>
                  <a:rPr lang="en-AU" sz="2800" baseline="30000" dirty="0"/>
                  <a:t>-1</a:t>
                </a:r>
                <a:r>
                  <a:rPr lang="en-AU" sz="2800" dirty="0"/>
                  <a:t> Mpc</a:t>
                </a:r>
                <a:r>
                  <a:rPr lang="en-AU" sz="2800" baseline="30000" dirty="0"/>
                  <a:t>-1</a:t>
                </a:r>
                <a:r>
                  <a:rPr lang="en-AU" sz="2800" dirty="0"/>
                  <a:t>):</a:t>
                </a:r>
              </a:p>
              <a:p>
                <a14:m>
                  <m:oMathPara xmlns:m="http://schemas.openxmlformats.org/officeDocument/2006/math">
                    <m:oMathParaPr>
                      <m:jc m:val="centerGroup"/>
                    </m:oMathParaPr>
                    <m:oMath xmlns:m="http://schemas.openxmlformats.org/officeDocument/2006/math">
                      <m:r>
                        <a:rPr lang="en-AU" sz="2800" b="0" i="1" smtClean="0">
                          <a:latin typeface="Cambria Math" panose="02040503050406030204" pitchFamily="18" charset="0"/>
                        </a:rPr>
                        <m:t>𝑡</m:t>
                      </m:r>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r>
                            <a:rPr lang="en-AU" sz="2800" b="0" i="1" smtClean="0">
                              <a:latin typeface="Cambria Math" panose="02040503050406030204" pitchFamily="18" charset="0"/>
                            </a:rPr>
                            <m:t>1</m:t>
                          </m:r>
                        </m:num>
                        <m:den>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𝐻</m:t>
                              </m:r>
                            </m:e>
                            <m:sub>
                              <m:r>
                                <a:rPr lang="en-AU" sz="2800" b="0" i="1" smtClean="0">
                                  <a:latin typeface="Cambria Math" panose="02040503050406030204" pitchFamily="18" charset="0"/>
                                </a:rPr>
                                <m:t>0</m:t>
                              </m:r>
                            </m:sub>
                          </m:sSub>
                        </m:den>
                      </m:f>
                    </m:oMath>
                  </m:oMathPara>
                </a14:m>
                <a:endParaRPr lang="en-AU" sz="2800" dirty="0"/>
              </a:p>
            </p:txBody>
          </p:sp>
        </mc:Choice>
        <mc:Fallback>
          <p:sp>
            <p:nvSpPr>
              <p:cNvPr id="3" name="TextBox 2">
                <a:extLst>
                  <a:ext uri="{FF2B5EF4-FFF2-40B4-BE49-F238E27FC236}">
                    <a16:creationId xmlns:a16="http://schemas.microsoft.com/office/drawing/2014/main" id="{A0094C3D-61B1-2EC6-783A-0929582ACB6A}"/>
                  </a:ext>
                </a:extLst>
              </p:cNvPr>
              <p:cNvSpPr txBox="1">
                <a:spLocks noRot="1" noChangeAspect="1" noMove="1" noResize="1" noEditPoints="1" noAdjustHandles="1" noChangeArrowheads="1" noChangeShapeType="1" noTextEdit="1"/>
              </p:cNvSpPr>
              <p:nvPr/>
            </p:nvSpPr>
            <p:spPr>
              <a:xfrm>
                <a:off x="-2" y="584775"/>
                <a:ext cx="6142572" cy="5283819"/>
              </a:xfrm>
              <a:prstGeom prst="rect">
                <a:avLst/>
              </a:prstGeom>
              <a:blipFill>
                <a:blip r:embed="rId3"/>
                <a:stretch>
                  <a:fillRect l="-1786" t="-1153" r="-595"/>
                </a:stretch>
              </a:blipFill>
            </p:spPr>
            <p:txBody>
              <a:bodyPr/>
              <a:lstStyle/>
              <a:p>
                <a:r>
                  <a:rPr lang="en-AU">
                    <a:noFill/>
                  </a:rPr>
                  <a:t> </a:t>
                </a:r>
              </a:p>
            </p:txBody>
          </p:sp>
        </mc:Fallback>
      </mc:AlternateContent>
      <p:pic>
        <p:nvPicPr>
          <p:cNvPr id="2" name="Picture 2">
            <a:extLst>
              <a:ext uri="{FF2B5EF4-FFF2-40B4-BE49-F238E27FC236}">
                <a16:creationId xmlns:a16="http://schemas.microsoft.com/office/drawing/2014/main" id="{A8CE539F-8D19-CD77-C55D-B529D304D1B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720" t="11109" r="1780" b="1031"/>
          <a:stretch/>
        </p:blipFill>
        <p:spPr bwMode="auto">
          <a:xfrm>
            <a:off x="6142570" y="0"/>
            <a:ext cx="604943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309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40816" cy="584775"/>
          </a:xfrm>
          <a:prstGeom prst="homePlate">
            <a:avLst/>
          </a:prstGeom>
          <a:solidFill>
            <a:schemeClr val="accent2"/>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Objections to Hubble’s Law</a:t>
            </a:r>
          </a:p>
        </p:txBody>
      </p:sp>
      <p:sp>
        <p:nvSpPr>
          <p:cNvPr id="3" name="TextBox 2">
            <a:extLst>
              <a:ext uri="{FF2B5EF4-FFF2-40B4-BE49-F238E27FC236}">
                <a16:creationId xmlns:a16="http://schemas.microsoft.com/office/drawing/2014/main" id="{A0094C3D-61B1-2EC6-783A-0929582ACB6A}"/>
              </a:ext>
            </a:extLst>
          </p:cNvPr>
          <p:cNvSpPr txBox="1"/>
          <p:nvPr/>
        </p:nvSpPr>
        <p:spPr>
          <a:xfrm>
            <a:off x="-2" y="584775"/>
            <a:ext cx="11717644" cy="3108543"/>
          </a:xfrm>
          <a:prstGeom prst="rect">
            <a:avLst/>
          </a:prstGeom>
          <a:noFill/>
        </p:spPr>
        <p:txBody>
          <a:bodyPr wrap="square" rtlCol="0">
            <a:spAutoFit/>
          </a:bodyPr>
          <a:lstStyle/>
          <a:p>
            <a:pPr marL="457200" indent="-457200">
              <a:buFont typeface="Arial" panose="020B0604020202020204" pitchFamily="34" charset="0"/>
              <a:buChar char="•"/>
            </a:pPr>
            <a:r>
              <a:rPr lang="en-AU" sz="2800" dirty="0"/>
              <a:t>Though Hubble’s work explained the evidence well, the Big Bang theory was not universally accepted (in fact, its name was invented by one of its opponents, who was mocking its absurdity).</a:t>
            </a:r>
          </a:p>
          <a:p>
            <a:pPr marL="457200" indent="-457200">
              <a:buFont typeface="Arial" panose="020B0604020202020204" pitchFamily="34" charset="0"/>
              <a:buChar char="•"/>
            </a:pPr>
            <a:r>
              <a:rPr lang="en-AU" sz="2800" dirty="0"/>
              <a:t>To complete the worksheet, you will need to research:</a:t>
            </a:r>
          </a:p>
          <a:p>
            <a:pPr marL="914400" lvl="1" indent="-457200">
              <a:buFont typeface="Arial" panose="020B0604020202020204" pitchFamily="34" charset="0"/>
              <a:buChar char="•"/>
            </a:pPr>
            <a:r>
              <a:rPr lang="en-AU" sz="2800" dirty="0"/>
              <a:t>Steady state theory, which was an alternative to the big bang theory</a:t>
            </a:r>
          </a:p>
          <a:p>
            <a:pPr marL="914400" lvl="1" indent="-457200">
              <a:buFont typeface="Arial" panose="020B0604020202020204" pitchFamily="34" charset="0"/>
              <a:buChar char="•"/>
            </a:pPr>
            <a:r>
              <a:rPr lang="en-AU" sz="2800" dirty="0"/>
              <a:t>Cosmic microwave background radiation, a discovery that disproved steady state theory</a:t>
            </a:r>
          </a:p>
        </p:txBody>
      </p:sp>
    </p:spTree>
    <p:extLst>
      <p:ext uri="{BB962C8B-B14F-4D97-AF65-F5344CB8AC3E}">
        <p14:creationId xmlns:p14="http://schemas.microsoft.com/office/powerpoint/2010/main" val="241241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3558</TotalTime>
  <Words>617</Words>
  <Application>Microsoft Office PowerPoint</Application>
  <PresentationFormat>Widescreen</PresentationFormat>
  <Paragraphs>40</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Cosmology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Equilibrium</dc:title>
  <dc:creator>JERRY Tressa [Harrisdale Senior High School]</dc:creator>
  <cp:lastModifiedBy>AXTENS Nathan [Harrisdale Senior High School]</cp:lastModifiedBy>
  <cp:revision>58</cp:revision>
  <dcterms:created xsi:type="dcterms:W3CDTF">2022-02-16T03:17:05Z</dcterms:created>
  <dcterms:modified xsi:type="dcterms:W3CDTF">2023-08-10T16:54:46Z</dcterms:modified>
</cp:coreProperties>
</file>