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680" r:id="rId3"/>
    <p:sldId id="736" r:id="rId4"/>
    <p:sldId id="732" r:id="rId5"/>
    <p:sldId id="733" r:id="rId6"/>
    <p:sldId id="737" r:id="rId7"/>
    <p:sldId id="738" r:id="rId8"/>
    <p:sldId id="739" r:id="rId9"/>
    <p:sldId id="7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Note that Feynman diagrams aren’t explicitly mentioned by the syllabus, but they’re so helpful for understanding this topic that I’ve included them anyway.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Position is technically optional, as you can see in Example #1.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W and Z bosons should get dashed lines, and gluons usually get these curly spring-like lines, but this is not always respected.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This makes the photon a </a:t>
            </a:r>
            <a:r>
              <a:rPr lang="en-AU" i="1" dirty="0"/>
              <a:t>virtual particle</a:t>
            </a:r>
            <a:r>
              <a:rPr lang="en-AU" i="0" dirty="0"/>
              <a:t>. The other gauge bosons behave like this pretty much all the time; photons are unusual in that they also commonly exist as real particles.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74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Note that position is less relevant here – the bend represents the interaction itself, not a change in direction.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This is </a:t>
            </a:r>
            <a:r>
              <a:rPr lang="el-GR" i="0" dirty="0"/>
              <a:t>β</a:t>
            </a:r>
            <a:r>
              <a:rPr lang="en-AU" i="0" baseline="30000" dirty="0"/>
              <a:t>-</a:t>
            </a:r>
            <a:r>
              <a:rPr lang="en-AU" i="0" dirty="0"/>
              <a:t> decay.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834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61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(5/3)e, 1/3, not possible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0, 1, possible, baryon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-1e, 0, possible, meson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-1e, -1, possible, antibaryon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0, 1, possible, baryon (strictly speaking, baryons only need an </a:t>
            </a:r>
            <a:r>
              <a:rPr lang="en-AU" i="1" dirty="0"/>
              <a:t>odd</a:t>
            </a:r>
            <a:r>
              <a:rPr lang="en-AU" i="0" dirty="0"/>
              <a:t> number of quarks, not exactly 3; pentaquarks like this one have long been theorised but only [fleetingly] observed very recently)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55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Yes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Yes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No (L</a:t>
            </a:r>
            <a:r>
              <a:rPr lang="en-AU" i="0" baseline="-25000" dirty="0"/>
              <a:t>e</a:t>
            </a:r>
            <a:r>
              <a:rPr lang="en-AU" i="0" dirty="0"/>
              <a:t> not conserved)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AU" i="0" dirty="0"/>
              <a:t>No (L</a:t>
            </a:r>
            <a:r>
              <a:rPr lang="el-GR" i="0" baseline="-25000" dirty="0"/>
              <a:t>μ</a:t>
            </a:r>
            <a:r>
              <a:rPr lang="en-AU" i="0" dirty="0"/>
              <a:t> not conserved)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15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i="0" dirty="0"/>
              <a:t>Yes (charge, baryon number, and lepton number conserved). This is </a:t>
            </a:r>
            <a:r>
              <a:rPr lang="el-GR" i="0" dirty="0"/>
              <a:t>β</a:t>
            </a:r>
            <a:r>
              <a:rPr lang="en-AU" i="0" baseline="30000" dirty="0"/>
              <a:t>+</a:t>
            </a:r>
            <a:r>
              <a:rPr lang="en-AU" i="0" dirty="0"/>
              <a:t> decay.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384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AU" i="0" dirty="0"/>
              <a:t>Antiup, anticharm, or </a:t>
            </a:r>
            <a:r>
              <a:rPr lang="en-AU" i="0" dirty="0" err="1"/>
              <a:t>antitop</a:t>
            </a:r>
            <a:r>
              <a:rPr lang="en-AU" i="0"/>
              <a:t>.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4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17/08/2023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chemeClr val="accent2"/>
            </a:solidFill>
          </a:ln>
        </p:spPr>
        <p:txBody>
          <a:bodyPr anchor="ctr"/>
          <a:lstStyle/>
          <a:p>
            <a:r>
              <a:rPr lang="en-AU" dirty="0"/>
              <a:t>Particle Interactions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36159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Representing Particle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209040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Standard Model describes a large number of particles that can interact in a wide variety of ways. In 1948, American physicist Richard Feynman devised a type of simple diagram that can be used to represent these interactions.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 these Feynman diagrams: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there are two graph-like axes: position and time (usually </a:t>
            </a:r>
            <a:r>
              <a:rPr lang="en-AU" sz="2800" i="1" dirty="0"/>
              <a:t>x</a:t>
            </a:r>
            <a:r>
              <a:rPr lang="en-AU" sz="2800" dirty="0"/>
              <a:t> and </a:t>
            </a:r>
            <a:r>
              <a:rPr lang="en-AU" sz="2800" i="1" dirty="0"/>
              <a:t>y</a:t>
            </a:r>
            <a:r>
              <a:rPr lang="en-AU" sz="2800" dirty="0"/>
              <a:t> respectively, but always check!). Only one dimension of space is considered, which is enough to describe particles coming together or moving apart.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matter particles are represented by solid </a:t>
            </a:r>
            <a:br>
              <a:rPr lang="en-AU" sz="2800" dirty="0"/>
            </a:br>
            <a:r>
              <a:rPr lang="en-AU" sz="2800" dirty="0"/>
              <a:t>lines with arrows pointing forward through </a:t>
            </a:r>
            <a:br>
              <a:rPr lang="en-AU" sz="2800" dirty="0"/>
            </a:br>
            <a:r>
              <a:rPr lang="en-AU" sz="2800" dirty="0"/>
              <a:t>time; antimatter particles have arrows </a:t>
            </a:r>
            <a:br>
              <a:rPr lang="en-AU" sz="2800" dirty="0"/>
            </a:br>
            <a:r>
              <a:rPr lang="en-AU" sz="2800" dirty="0"/>
              <a:t>pointing backwards through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gauge bosons are represented by squiggly </a:t>
            </a:r>
            <a:br>
              <a:rPr lang="en-AU" sz="2800" dirty="0"/>
            </a:br>
            <a:r>
              <a:rPr lang="en-AU" sz="2800" dirty="0"/>
              <a:t>lines (though sometimes other lines are </a:t>
            </a:r>
            <a:br>
              <a:rPr lang="en-AU" sz="2800" dirty="0"/>
            </a:br>
            <a:r>
              <a:rPr lang="en-AU" sz="2800" dirty="0"/>
              <a:t>used – always read any labels carefully).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CE97D-5506-971E-3B58-2B8CFA9F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639849"/>
            <a:ext cx="4711701" cy="32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36159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Representing Particle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20205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Feynman diagrams should always be read from the bottom (</a:t>
            </a:r>
            <a:r>
              <a:rPr lang="en-AU" sz="2800" i="1" dirty="0"/>
              <a:t>t</a:t>
            </a:r>
            <a:r>
              <a:rPr lang="en-AU" sz="2800" dirty="0"/>
              <a:t> = 0) up. In this diagram: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two electrons (solid lines pointing forward through time: ordinary matter)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approach each other (lines are converging)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interact via the electromagnetic force (carried by the photon)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and begin to move apart (lines are diverging)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So this diagram is depicting the repulsion of like charges.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Note that this photon does not exist outside </a:t>
            </a:r>
            <a:br>
              <a:rPr lang="en-AU" sz="2800" dirty="0"/>
            </a:br>
            <a:r>
              <a:rPr lang="en-AU" sz="2800" dirty="0"/>
              <a:t>of the interaction – only two electrons enter, </a:t>
            </a:r>
            <a:br>
              <a:rPr lang="en-AU" sz="2800" dirty="0"/>
            </a:br>
            <a:r>
              <a:rPr lang="en-AU" sz="2800" dirty="0"/>
              <a:t>and only two electrons leave. The photon </a:t>
            </a:r>
            <a:br>
              <a:rPr lang="en-AU" sz="2800" dirty="0"/>
            </a:br>
            <a:r>
              <a:rPr lang="en-AU" sz="2800" dirty="0"/>
              <a:t>cannot be directly observed.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CE97D-5506-971E-3B58-2B8CFA9F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639849"/>
            <a:ext cx="4711701" cy="32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5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582402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Describe the event depicted by this Feynman diagram. Your description should include each baryon and fermion involved </a:t>
                </a:r>
                <a:br>
                  <a:rPr lang="en-AU" sz="2800" dirty="0"/>
                </a:br>
                <a:r>
                  <a:rPr lang="en-AU" sz="2800" dirty="0"/>
                  <a:t>and identify the fundamental force causing </a:t>
                </a:r>
                <a:br>
                  <a:rPr lang="en-AU" sz="2800" dirty="0"/>
                </a:br>
                <a:r>
                  <a:rPr lang="en-AU" sz="2800" dirty="0"/>
                  <a:t>the event.</a:t>
                </a:r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 neutron (n) decays into a proton (p).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One of the neutron’s down quarks (d) </a:t>
                </a:r>
                <a:br>
                  <a:rPr lang="en-AU" sz="2800" dirty="0"/>
                </a:br>
                <a:r>
                  <a:rPr lang="en-AU" sz="2800" dirty="0"/>
                  <a:t>decays into an up quark (u).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It does this by emitting a W</a:t>
                </a:r>
                <a:r>
                  <a:rPr lang="en-AU" sz="2800" baseline="30000" dirty="0"/>
                  <a:t>-</a:t>
                </a:r>
                <a:r>
                  <a:rPr lang="en-AU" sz="2800" dirty="0"/>
                  <a:t> boson, so </a:t>
                </a:r>
                <a:br>
                  <a:rPr lang="en-AU" sz="2800" dirty="0"/>
                </a:br>
                <a:r>
                  <a:rPr lang="en-AU" sz="2800" dirty="0"/>
                  <a:t>this is a weak interaction.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W</a:t>
                </a:r>
                <a:r>
                  <a:rPr lang="en-AU" sz="2800" baseline="30000" dirty="0"/>
                  <a:t>-</a:t>
                </a:r>
                <a:r>
                  <a:rPr lang="en-AU" sz="2800" dirty="0"/>
                  <a:t> boson decays into an electron </a:t>
                </a:r>
                <a:br>
                  <a:rPr lang="en-AU" sz="2800" dirty="0"/>
                </a:br>
                <a:r>
                  <a:rPr lang="en-AU" sz="2800" dirty="0"/>
                  <a:t>(e</a:t>
                </a:r>
                <a:r>
                  <a:rPr lang="en-AU" sz="2800" baseline="30000" dirty="0"/>
                  <a:t>-</a:t>
                </a:r>
                <a:r>
                  <a:rPr lang="en-AU" sz="2800" dirty="0"/>
                  <a:t>) and an electron antineutrino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  <m:sub>
                        <m:r>
                          <m:rPr>
                            <m:nor/>
                          </m:rPr>
                          <a:rPr lang="en-AU" sz="2800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AU" sz="2800" dirty="0"/>
                  <a:t>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582402" cy="5262979"/>
              </a:xfrm>
              <a:prstGeom prst="rect">
                <a:avLst/>
              </a:prstGeom>
              <a:blipFill>
                <a:blip r:embed="rId3"/>
                <a:stretch>
                  <a:fillRect l="-1053" t="-1159" r="-1000" b="-24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AB911E5D-79DF-04C1-AE3D-9676CD3A9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3725" y="1266250"/>
            <a:ext cx="52482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42357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 of Particle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3" y="584775"/>
            <a:ext cx="1180710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There are a number of laws that govern particle interactions and composition.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b="1" dirty="0"/>
              <a:t>Conservation of electric charge</a:t>
            </a:r>
            <a:r>
              <a:rPr lang="en-AU" sz="2800" dirty="0"/>
              <a:t>: the total charge of the particles that enter an interaction must always equal the total charge of the particles that emerge. (Note that composite particles must have integer charges.)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b="1" dirty="0"/>
              <a:t>Baryon number</a:t>
            </a:r>
            <a:r>
              <a:rPr lang="en-AU" sz="2800" dirty="0"/>
              <a:t>: the combined baryon numbers of the quarks in a hadron must be equal to 1 (for baryons), 0 (for mesons), or -1 (for antibaryons).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b="1" dirty="0"/>
              <a:t>Conservation of baryon number</a:t>
            </a:r>
            <a:r>
              <a:rPr lang="en-AU" sz="2800" dirty="0"/>
              <a:t>: like charge, the total baryon number must be the same before and after an interaction.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b="1" dirty="0"/>
              <a:t>Conservation of lepton numbers</a:t>
            </a:r>
            <a:r>
              <a:rPr lang="en-AU" sz="2800" dirty="0"/>
              <a:t>: each family of leptons (electrons, muons, and taus, each including their neutrinos) has their own lepton number (L</a:t>
            </a:r>
            <a:r>
              <a:rPr lang="en-AU" sz="2800" baseline="-25000" dirty="0"/>
              <a:t>e</a:t>
            </a:r>
            <a:r>
              <a:rPr lang="en-AU" sz="2800" dirty="0"/>
              <a:t>, L</a:t>
            </a:r>
            <a:r>
              <a:rPr lang="el-GR" sz="2800" baseline="-25000" dirty="0"/>
              <a:t>μ</a:t>
            </a:r>
            <a:r>
              <a:rPr lang="en-AU" sz="2800" dirty="0"/>
              <a:t>, and L</a:t>
            </a:r>
            <a:r>
              <a:rPr lang="el-GR" sz="2800" baseline="-25000" dirty="0"/>
              <a:t>τ</a:t>
            </a:r>
            <a:r>
              <a:rPr lang="en-AU" sz="2800" dirty="0"/>
              <a:t>) that must be separately conserved.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Baryon and lepton numbers can be found on your formula sheet.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Note that antiparticles have negative baryon / lepton numbers.</a:t>
            </a:r>
          </a:p>
        </p:txBody>
      </p:sp>
    </p:spTree>
    <p:extLst>
      <p:ext uri="{BB962C8B-B14F-4D97-AF65-F5344CB8AC3E}">
        <p14:creationId xmlns:p14="http://schemas.microsoft.com/office/powerpoint/2010/main" val="17242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582402" cy="613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For each of the following quark combinations, state the: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AU" sz="2800" dirty="0"/>
                  <a:t>Charge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AU" sz="2800" dirty="0"/>
                  <a:t>Baryon number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AU" sz="2800" dirty="0"/>
                  <a:t>Whether it is (theoretically) possible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AU" sz="2800" dirty="0"/>
                  <a:t>If so, which type of particle it is (baryon, meson, or antibaryon)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𝑑𝑠𝑐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𝑢𝑑𝑠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582402" cy="6134243"/>
              </a:xfrm>
              <a:prstGeom prst="rect">
                <a:avLst/>
              </a:prstGeom>
              <a:blipFill>
                <a:blip r:embed="rId3"/>
                <a:stretch>
                  <a:fillRect l="-1105" t="-9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74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582402" cy="491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Use lepton number conservation to determine whether each of the following interactions is possible.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𝑢𝑢𝑑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𝑢𝑑𝑑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 algn="ctr"/>
                <a:r>
                  <a:rPr lang="en-AU" sz="2800" dirty="0"/>
                  <a:t>A tau decays into a muon, a muon neutrino, and a tau neutrino</a:t>
                </a:r>
              </a:p>
              <a:p>
                <a:pPr algn="ctr"/>
                <a:r>
                  <a:rPr lang="en-AU" sz="2800" dirty="0"/>
                  <a:t>(write an equation first)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582402" cy="4919360"/>
              </a:xfrm>
              <a:prstGeom prst="rect">
                <a:avLst/>
              </a:prstGeom>
              <a:blipFill>
                <a:blip r:embed="rId3"/>
                <a:stretch>
                  <a:fillRect l="-1053" t="-1239" b="-14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13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582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Use a combination of conservation laws to determine whether a proton can decay into a neutron, a positron, and an electron neutrino. Write an equation for the decay first.</a:t>
            </a:r>
          </a:p>
        </p:txBody>
      </p:sp>
    </p:spTree>
    <p:extLst>
      <p:ext uri="{BB962C8B-B14F-4D97-AF65-F5344CB8AC3E}">
        <p14:creationId xmlns:p14="http://schemas.microsoft.com/office/powerpoint/2010/main" val="419374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506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tau decays to form a tau neutrino, a down quark, and one other particle. Use a combination of conservation laws to identify the unknown particle, then write an equation for the decay.</a:t>
            </a:r>
          </a:p>
        </p:txBody>
      </p:sp>
    </p:spTree>
    <p:extLst>
      <p:ext uri="{BB962C8B-B14F-4D97-AF65-F5344CB8AC3E}">
        <p14:creationId xmlns:p14="http://schemas.microsoft.com/office/powerpoint/2010/main" val="173745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957</Words>
  <Application>Microsoft Office PowerPoint</Application>
  <PresentationFormat>Widescreen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Particle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Nathan</cp:lastModifiedBy>
  <cp:revision>62</cp:revision>
  <dcterms:created xsi:type="dcterms:W3CDTF">2022-02-16T03:17:05Z</dcterms:created>
  <dcterms:modified xsi:type="dcterms:W3CDTF">2023-08-17T04:33:46Z</dcterms:modified>
</cp:coreProperties>
</file>