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86" r:id="rId2"/>
    <p:sldId id="680" r:id="rId3"/>
    <p:sldId id="729" r:id="rId4"/>
    <p:sldId id="732" r:id="rId5"/>
    <p:sldId id="730" r:id="rId6"/>
    <p:sldId id="731" r:id="rId7"/>
    <p:sldId id="733" r:id="rId8"/>
    <p:sldId id="735" r:id="rId9"/>
    <p:sldId id="73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2222"/>
    <a:srgbClr val="4455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693" autoAdjust="0"/>
    <p:restoredTop sz="94660"/>
  </p:normalViewPr>
  <p:slideViewPr>
    <p:cSldViewPr snapToGrid="0">
      <p:cViewPr>
        <p:scale>
          <a:sx n="75" d="100"/>
          <a:sy n="75" d="100"/>
        </p:scale>
        <p:origin x="195"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F5D888-4825-41EB-A3FE-CFF9C7813384}" type="datetimeFigureOut">
              <a:rPr lang="en-AU" smtClean="0"/>
              <a:t>17/03/2023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84F7B-9A6B-4EB1-A821-DB6EB43AD65E}" type="slidenum">
              <a:rPr lang="en-AU" smtClean="0"/>
              <a:t>‹#›</a:t>
            </a:fld>
            <a:endParaRPr lang="en-AU"/>
          </a:p>
        </p:txBody>
      </p:sp>
    </p:spTree>
    <p:extLst>
      <p:ext uri="{BB962C8B-B14F-4D97-AF65-F5344CB8AC3E}">
        <p14:creationId xmlns:p14="http://schemas.microsoft.com/office/powerpoint/2010/main" val="3403269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i="0" dirty="0"/>
              <a:t>Analogy from gravity: “</a:t>
            </a:r>
            <a:r>
              <a:rPr lang="en-GB" i="0" dirty="0"/>
              <a:t>It helps to think of mass as a property of objects and fields as a property of space. The Earth and the space it occupies are real tangible things. The mass and the field are just properties we measure to help us explain what the tangible things are doing.” – Science Asylum</a:t>
            </a:r>
            <a:endParaRPr lang="en-AU"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i="0" dirty="0"/>
              <a:t>Charge is a property of particles, just like mass, temperature, or speed.</a:t>
            </a:r>
          </a:p>
          <a:p>
            <a:pPr marL="0" marR="0" lvl="0" indent="0" algn="l" defTabSz="914400" rtl="0" eaLnBrk="1" fontAlgn="auto" latinLnBrk="0" hangingPunct="1">
              <a:lnSpc>
                <a:spcPct val="100000"/>
              </a:lnSpc>
              <a:spcBef>
                <a:spcPts val="0"/>
              </a:spcBef>
              <a:spcAft>
                <a:spcPts val="0"/>
              </a:spcAft>
              <a:buClrTx/>
              <a:buSzTx/>
              <a:buFontTx/>
              <a:buNone/>
              <a:tabLst/>
              <a:defRPr/>
            </a:pPr>
            <a:r>
              <a:rPr lang="en-AU" i="0" dirty="0"/>
              <a:t>Note that even if there are no charged objects around, the field is still there – it’s just zero.</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4288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i="0" dirty="0"/>
              <a:t>A lot of the field lines you’ll see in this PowerPoint have non-perpendicular field lines. This is incorrect, but they were the best I could find.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5294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i="0" dirty="0"/>
              <a:t>You can investigate three-point charge systems at https://icphysweb.z13.web.core.windows.net/simulation.html</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8834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1097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4581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i="0" dirty="0"/>
              <a:t>Don’t get confused by the ‘free space’ thing – Coulomb’s Law still works outside of a vacuum (though the net force may change for other reasons).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471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5226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i="0" dirty="0"/>
              <a:t>4.49 × 10</a:t>
            </a:r>
            <a:r>
              <a:rPr lang="en-AU" i="0" baseline="30000" dirty="0"/>
              <a:t>8</a:t>
            </a:r>
            <a:r>
              <a:rPr lang="en-AU" i="0" baseline="0" dirty="0"/>
              <a:t> N</a:t>
            </a:r>
          </a:p>
          <a:p>
            <a:pPr marL="0" marR="0" lvl="0" indent="0" algn="l" defTabSz="914400" rtl="0" eaLnBrk="1" fontAlgn="auto" latinLnBrk="0" hangingPunct="1">
              <a:lnSpc>
                <a:spcPct val="100000"/>
              </a:lnSpc>
              <a:spcBef>
                <a:spcPts val="0"/>
              </a:spcBef>
              <a:spcAft>
                <a:spcPts val="0"/>
              </a:spcAft>
              <a:buClrTx/>
              <a:buSzTx/>
              <a:buFontTx/>
              <a:buNone/>
              <a:tabLst/>
              <a:defRPr/>
            </a:pPr>
            <a:r>
              <a:rPr lang="en-AU" i="0" baseline="0" dirty="0"/>
              <a:t>4.49 </a:t>
            </a:r>
            <a:r>
              <a:rPr lang="en-AU" i="0" dirty="0"/>
              <a:t>× 10</a:t>
            </a:r>
            <a:r>
              <a:rPr lang="en-AU" i="0" baseline="30000" dirty="0"/>
              <a:t>11</a:t>
            </a:r>
            <a:r>
              <a:rPr lang="en-AU" i="0" baseline="0" dirty="0"/>
              <a:t> N C</a:t>
            </a:r>
            <a:r>
              <a:rPr lang="en-AU" i="0" baseline="30000" dirty="0"/>
              <a:t>-1</a:t>
            </a:r>
            <a:endParaRPr lang="en-AU"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i="0" baseline="0" dirty="0"/>
              <a:t>2.25 </a:t>
            </a:r>
            <a:r>
              <a:rPr lang="en-AU" i="0" dirty="0"/>
              <a:t>× 10</a:t>
            </a:r>
            <a:r>
              <a:rPr lang="en-AU" i="0" baseline="30000" dirty="0"/>
              <a:t>10</a:t>
            </a:r>
            <a:r>
              <a:rPr lang="en-AU" i="0" baseline="0" dirty="0"/>
              <a:t> N C</a:t>
            </a:r>
            <a:r>
              <a:rPr lang="en-AU" i="0" baseline="30000" dirty="0"/>
              <a:t>-1</a:t>
            </a:r>
            <a:endParaRPr lang="en-AU" i="0"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2857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4015F-A8B7-4998-A7D6-AA74E3EF16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87E1AF5F-AF37-424D-817C-99DD82F573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2ECF6EF5-7F6C-4580-AD56-7F1A93367408}"/>
              </a:ext>
            </a:extLst>
          </p:cNvPr>
          <p:cNvSpPr>
            <a:spLocks noGrp="1"/>
          </p:cNvSpPr>
          <p:nvPr>
            <p:ph type="dt" sz="half" idx="10"/>
          </p:nvPr>
        </p:nvSpPr>
        <p:spPr/>
        <p:txBody>
          <a:bodyPr/>
          <a:lstStyle/>
          <a:p>
            <a:fld id="{B7774DE9-EA36-48F0-8BEE-46EFB7BE0761}" type="datetimeFigureOut">
              <a:rPr lang="en-AU" smtClean="0"/>
              <a:t>17/03/2023</a:t>
            </a:fld>
            <a:endParaRPr lang="en-AU"/>
          </a:p>
        </p:txBody>
      </p:sp>
      <p:sp>
        <p:nvSpPr>
          <p:cNvPr id="5" name="Footer Placeholder 4">
            <a:extLst>
              <a:ext uri="{FF2B5EF4-FFF2-40B4-BE49-F238E27FC236}">
                <a16:creationId xmlns:a16="http://schemas.microsoft.com/office/drawing/2014/main" id="{F5904921-586D-458E-914F-30C459F2418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8FC75FD-C881-4700-ABED-0721F17A69C4}"/>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224691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8243D-6216-4E9A-8367-586C67BA6FBB}"/>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61E407E-19DB-401B-9571-B372FC258E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C40866C-A626-47C5-B122-D88AAF64B1AD}"/>
              </a:ext>
            </a:extLst>
          </p:cNvPr>
          <p:cNvSpPr>
            <a:spLocks noGrp="1"/>
          </p:cNvSpPr>
          <p:nvPr>
            <p:ph type="dt" sz="half" idx="10"/>
          </p:nvPr>
        </p:nvSpPr>
        <p:spPr/>
        <p:txBody>
          <a:bodyPr/>
          <a:lstStyle/>
          <a:p>
            <a:fld id="{B7774DE9-EA36-48F0-8BEE-46EFB7BE0761}" type="datetimeFigureOut">
              <a:rPr lang="en-AU" smtClean="0"/>
              <a:t>17/03/2023</a:t>
            </a:fld>
            <a:endParaRPr lang="en-AU"/>
          </a:p>
        </p:txBody>
      </p:sp>
      <p:sp>
        <p:nvSpPr>
          <p:cNvPr id="5" name="Footer Placeholder 4">
            <a:extLst>
              <a:ext uri="{FF2B5EF4-FFF2-40B4-BE49-F238E27FC236}">
                <a16:creationId xmlns:a16="http://schemas.microsoft.com/office/drawing/2014/main" id="{6FA8C90D-D4FA-4789-976D-1DFCA6C5038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1F8DE5-1D24-4ECA-977F-ECBABC9055F5}"/>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3957829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CB905F-E873-42E1-A5CF-FA9D4E2CC3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2C1CA2E-0DE0-48ED-B534-53B1571E8D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02BC864-C3F4-4F36-AC97-9BA57B73059A}"/>
              </a:ext>
            </a:extLst>
          </p:cNvPr>
          <p:cNvSpPr>
            <a:spLocks noGrp="1"/>
          </p:cNvSpPr>
          <p:nvPr>
            <p:ph type="dt" sz="half" idx="10"/>
          </p:nvPr>
        </p:nvSpPr>
        <p:spPr/>
        <p:txBody>
          <a:bodyPr/>
          <a:lstStyle/>
          <a:p>
            <a:fld id="{B7774DE9-EA36-48F0-8BEE-46EFB7BE0761}" type="datetimeFigureOut">
              <a:rPr lang="en-AU" smtClean="0"/>
              <a:t>17/03/2023</a:t>
            </a:fld>
            <a:endParaRPr lang="en-AU"/>
          </a:p>
        </p:txBody>
      </p:sp>
      <p:sp>
        <p:nvSpPr>
          <p:cNvPr id="5" name="Footer Placeholder 4">
            <a:extLst>
              <a:ext uri="{FF2B5EF4-FFF2-40B4-BE49-F238E27FC236}">
                <a16:creationId xmlns:a16="http://schemas.microsoft.com/office/drawing/2014/main" id="{7D6AE39E-30BE-4414-AC38-1DB0AD8CA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6771FE4-C57E-435C-9720-771F2DB5EC43}"/>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3612621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4CFE2-EECD-48A0-9DC6-0387FCA90D3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4E49A88-8F3C-49B2-BB49-0205AC2B1E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43FBF8A-4786-4E73-9F0E-8F7DC4E30BF7}"/>
              </a:ext>
            </a:extLst>
          </p:cNvPr>
          <p:cNvSpPr>
            <a:spLocks noGrp="1"/>
          </p:cNvSpPr>
          <p:nvPr>
            <p:ph type="dt" sz="half" idx="10"/>
          </p:nvPr>
        </p:nvSpPr>
        <p:spPr/>
        <p:txBody>
          <a:bodyPr/>
          <a:lstStyle/>
          <a:p>
            <a:fld id="{B7774DE9-EA36-48F0-8BEE-46EFB7BE0761}" type="datetimeFigureOut">
              <a:rPr lang="en-AU" smtClean="0"/>
              <a:t>17/03/2023</a:t>
            </a:fld>
            <a:endParaRPr lang="en-AU"/>
          </a:p>
        </p:txBody>
      </p:sp>
      <p:sp>
        <p:nvSpPr>
          <p:cNvPr id="5" name="Footer Placeholder 4">
            <a:extLst>
              <a:ext uri="{FF2B5EF4-FFF2-40B4-BE49-F238E27FC236}">
                <a16:creationId xmlns:a16="http://schemas.microsoft.com/office/drawing/2014/main" id="{69950AB1-BA88-4D3A-A007-FA45E02BAC4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EB6BDA7-61AC-4F06-92EE-7F320BC4511C}"/>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304011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A6BE5-D8CE-4D16-86D9-54D8806DC5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ECCFF89D-43E2-404E-9B4A-FEB997AC00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1BAA8C-0392-471D-9BCA-7125FDC96364}"/>
              </a:ext>
            </a:extLst>
          </p:cNvPr>
          <p:cNvSpPr>
            <a:spLocks noGrp="1"/>
          </p:cNvSpPr>
          <p:nvPr>
            <p:ph type="dt" sz="half" idx="10"/>
          </p:nvPr>
        </p:nvSpPr>
        <p:spPr/>
        <p:txBody>
          <a:bodyPr/>
          <a:lstStyle/>
          <a:p>
            <a:fld id="{B7774DE9-EA36-48F0-8BEE-46EFB7BE0761}" type="datetimeFigureOut">
              <a:rPr lang="en-AU" smtClean="0"/>
              <a:t>17/03/2023</a:t>
            </a:fld>
            <a:endParaRPr lang="en-AU"/>
          </a:p>
        </p:txBody>
      </p:sp>
      <p:sp>
        <p:nvSpPr>
          <p:cNvPr id="5" name="Footer Placeholder 4">
            <a:extLst>
              <a:ext uri="{FF2B5EF4-FFF2-40B4-BE49-F238E27FC236}">
                <a16:creationId xmlns:a16="http://schemas.microsoft.com/office/drawing/2014/main" id="{CA8926E3-29DB-4D0B-8471-702CEC9DFCF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A71B152-8622-4D82-947F-91201579301C}"/>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2468402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18931-E05D-481E-A042-656F760D38A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D958A7F-CB72-4CCE-961A-F9962E1BDD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803364C0-27B5-4CF2-B79B-2874B02A75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B4FA3C00-5067-422A-A99F-20AA85B15975}"/>
              </a:ext>
            </a:extLst>
          </p:cNvPr>
          <p:cNvSpPr>
            <a:spLocks noGrp="1"/>
          </p:cNvSpPr>
          <p:nvPr>
            <p:ph type="dt" sz="half" idx="10"/>
          </p:nvPr>
        </p:nvSpPr>
        <p:spPr/>
        <p:txBody>
          <a:bodyPr/>
          <a:lstStyle/>
          <a:p>
            <a:fld id="{B7774DE9-EA36-48F0-8BEE-46EFB7BE0761}" type="datetimeFigureOut">
              <a:rPr lang="en-AU" smtClean="0"/>
              <a:t>17/03/2023</a:t>
            </a:fld>
            <a:endParaRPr lang="en-AU"/>
          </a:p>
        </p:txBody>
      </p:sp>
      <p:sp>
        <p:nvSpPr>
          <p:cNvPr id="6" name="Footer Placeholder 5">
            <a:extLst>
              <a:ext uri="{FF2B5EF4-FFF2-40B4-BE49-F238E27FC236}">
                <a16:creationId xmlns:a16="http://schemas.microsoft.com/office/drawing/2014/main" id="{1DBF2EB3-530F-4675-B6EC-CBFBD60AAA7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C5620B2-161D-4913-8C31-13E033D1FD83}"/>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39676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BBD2E-FEB0-4503-A614-E3397B90BA9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0C07FDF-B4B1-4034-909F-8BDE548E36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07E5B0-D732-4242-AFB6-3881395B16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A825D780-9CDD-4A92-9D69-23C65BF93F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1CE987-52B3-4F99-BAF7-8C99A82A8B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689A780-4A0A-4E9E-A6F4-9BB8D4B22C7C}"/>
              </a:ext>
            </a:extLst>
          </p:cNvPr>
          <p:cNvSpPr>
            <a:spLocks noGrp="1"/>
          </p:cNvSpPr>
          <p:nvPr>
            <p:ph type="dt" sz="half" idx="10"/>
          </p:nvPr>
        </p:nvSpPr>
        <p:spPr/>
        <p:txBody>
          <a:bodyPr/>
          <a:lstStyle/>
          <a:p>
            <a:fld id="{B7774DE9-EA36-48F0-8BEE-46EFB7BE0761}" type="datetimeFigureOut">
              <a:rPr lang="en-AU" smtClean="0"/>
              <a:t>17/03/2023</a:t>
            </a:fld>
            <a:endParaRPr lang="en-AU"/>
          </a:p>
        </p:txBody>
      </p:sp>
      <p:sp>
        <p:nvSpPr>
          <p:cNvPr id="8" name="Footer Placeholder 7">
            <a:extLst>
              <a:ext uri="{FF2B5EF4-FFF2-40B4-BE49-F238E27FC236}">
                <a16:creationId xmlns:a16="http://schemas.microsoft.com/office/drawing/2014/main" id="{6B75F552-44FA-460A-A32A-41E324A915E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097EFCF-D27C-452E-944F-F530868AEC3E}"/>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486722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C886D-C591-4455-B4AC-6C84334E574D}"/>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70195F87-01A6-4CDD-981C-CAD218B7A6CF}"/>
              </a:ext>
            </a:extLst>
          </p:cNvPr>
          <p:cNvSpPr>
            <a:spLocks noGrp="1"/>
          </p:cNvSpPr>
          <p:nvPr>
            <p:ph type="dt" sz="half" idx="10"/>
          </p:nvPr>
        </p:nvSpPr>
        <p:spPr/>
        <p:txBody>
          <a:bodyPr/>
          <a:lstStyle/>
          <a:p>
            <a:fld id="{B7774DE9-EA36-48F0-8BEE-46EFB7BE0761}" type="datetimeFigureOut">
              <a:rPr lang="en-AU" smtClean="0"/>
              <a:t>17/03/2023</a:t>
            </a:fld>
            <a:endParaRPr lang="en-AU"/>
          </a:p>
        </p:txBody>
      </p:sp>
      <p:sp>
        <p:nvSpPr>
          <p:cNvPr id="4" name="Footer Placeholder 3">
            <a:extLst>
              <a:ext uri="{FF2B5EF4-FFF2-40B4-BE49-F238E27FC236}">
                <a16:creationId xmlns:a16="http://schemas.microsoft.com/office/drawing/2014/main" id="{69713C85-D3CA-4772-9C71-C414D66B7E35}"/>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3663447-0218-43A4-8285-D46AE59A961A}"/>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112472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BE2A3F-623D-4662-BF3D-2BF67F70AEF3}"/>
              </a:ext>
            </a:extLst>
          </p:cNvPr>
          <p:cNvSpPr>
            <a:spLocks noGrp="1"/>
          </p:cNvSpPr>
          <p:nvPr>
            <p:ph type="dt" sz="half" idx="10"/>
          </p:nvPr>
        </p:nvSpPr>
        <p:spPr/>
        <p:txBody>
          <a:bodyPr/>
          <a:lstStyle/>
          <a:p>
            <a:fld id="{B7774DE9-EA36-48F0-8BEE-46EFB7BE0761}" type="datetimeFigureOut">
              <a:rPr lang="en-AU" smtClean="0"/>
              <a:t>17/03/2023</a:t>
            </a:fld>
            <a:endParaRPr lang="en-AU"/>
          </a:p>
        </p:txBody>
      </p:sp>
      <p:sp>
        <p:nvSpPr>
          <p:cNvPr id="3" name="Footer Placeholder 2">
            <a:extLst>
              <a:ext uri="{FF2B5EF4-FFF2-40B4-BE49-F238E27FC236}">
                <a16:creationId xmlns:a16="http://schemas.microsoft.com/office/drawing/2014/main" id="{F1224E95-209E-4EA0-A986-D8EEA340D63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3DF00AB0-ECE0-4690-BAD3-B8B01B267518}"/>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3801333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092E1-6937-4796-B3BD-CE521074FD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435B899E-710A-41F8-9B3D-D7D2F3CCF3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85115EDA-C8EA-4BB9-8F87-E0489B4F2C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F091CF-FB2E-467A-865E-DDF1AF7723CF}"/>
              </a:ext>
            </a:extLst>
          </p:cNvPr>
          <p:cNvSpPr>
            <a:spLocks noGrp="1"/>
          </p:cNvSpPr>
          <p:nvPr>
            <p:ph type="dt" sz="half" idx="10"/>
          </p:nvPr>
        </p:nvSpPr>
        <p:spPr/>
        <p:txBody>
          <a:bodyPr/>
          <a:lstStyle/>
          <a:p>
            <a:fld id="{B7774DE9-EA36-48F0-8BEE-46EFB7BE0761}" type="datetimeFigureOut">
              <a:rPr lang="en-AU" smtClean="0"/>
              <a:t>17/03/2023</a:t>
            </a:fld>
            <a:endParaRPr lang="en-AU"/>
          </a:p>
        </p:txBody>
      </p:sp>
      <p:sp>
        <p:nvSpPr>
          <p:cNvPr id="6" name="Footer Placeholder 5">
            <a:extLst>
              <a:ext uri="{FF2B5EF4-FFF2-40B4-BE49-F238E27FC236}">
                <a16:creationId xmlns:a16="http://schemas.microsoft.com/office/drawing/2014/main" id="{7EF024D2-0806-4DE5-A405-012D0A7933E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A17C89A-2C21-4C4B-926D-08B02AF9F700}"/>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2975475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6550C-38CD-4C70-8029-8D39130C39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FED9A3B1-CDFA-48DD-B66C-EBB468F769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24CE721-A176-494C-82C0-C6DF4B737D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8EEB60-8BC9-48BD-BDB9-4A382F0EC293}"/>
              </a:ext>
            </a:extLst>
          </p:cNvPr>
          <p:cNvSpPr>
            <a:spLocks noGrp="1"/>
          </p:cNvSpPr>
          <p:nvPr>
            <p:ph type="dt" sz="half" idx="10"/>
          </p:nvPr>
        </p:nvSpPr>
        <p:spPr/>
        <p:txBody>
          <a:bodyPr/>
          <a:lstStyle/>
          <a:p>
            <a:fld id="{B7774DE9-EA36-48F0-8BEE-46EFB7BE0761}" type="datetimeFigureOut">
              <a:rPr lang="en-AU" smtClean="0"/>
              <a:t>17/03/2023</a:t>
            </a:fld>
            <a:endParaRPr lang="en-AU"/>
          </a:p>
        </p:txBody>
      </p:sp>
      <p:sp>
        <p:nvSpPr>
          <p:cNvPr id="6" name="Footer Placeholder 5">
            <a:extLst>
              <a:ext uri="{FF2B5EF4-FFF2-40B4-BE49-F238E27FC236}">
                <a16:creationId xmlns:a16="http://schemas.microsoft.com/office/drawing/2014/main" id="{30ED909E-D072-4067-9904-6D95A27D511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75CF3F4-84B5-4253-9393-A8D121974BBF}"/>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1551331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38D7EC-A8DB-47D3-81AB-5C95AF3B5E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72AB8DD-80EE-4DC9-82DA-7B8B0CAC66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EC35878-2D90-4382-A4EB-BAA90918B2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774DE9-EA36-48F0-8BEE-46EFB7BE0761}" type="datetimeFigureOut">
              <a:rPr lang="en-AU" smtClean="0"/>
              <a:t>17/03/2023</a:t>
            </a:fld>
            <a:endParaRPr lang="en-AU"/>
          </a:p>
        </p:txBody>
      </p:sp>
      <p:sp>
        <p:nvSpPr>
          <p:cNvPr id="5" name="Footer Placeholder 4">
            <a:extLst>
              <a:ext uri="{FF2B5EF4-FFF2-40B4-BE49-F238E27FC236}">
                <a16:creationId xmlns:a16="http://schemas.microsoft.com/office/drawing/2014/main" id="{3407957A-C215-45B9-9F9D-569807387A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1276F536-37FD-4975-8031-DAC265E211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79920A-8877-4084-AD20-C977D9AFDB36}" type="slidenum">
              <a:rPr lang="en-AU" smtClean="0"/>
              <a:t>‹#›</a:t>
            </a:fld>
            <a:endParaRPr lang="en-AU"/>
          </a:p>
        </p:txBody>
      </p:sp>
    </p:spTree>
    <p:extLst>
      <p:ext uri="{BB962C8B-B14F-4D97-AF65-F5344CB8AC3E}">
        <p14:creationId xmlns:p14="http://schemas.microsoft.com/office/powerpoint/2010/main" val="3091646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35200"/>
            <a:ext cx="9144000" cy="2387600"/>
          </a:xfrm>
          <a:ln w="38100">
            <a:solidFill>
              <a:srgbClr val="00B0F0"/>
            </a:solidFill>
          </a:ln>
        </p:spPr>
        <p:txBody>
          <a:bodyPr anchor="ctr"/>
          <a:lstStyle/>
          <a:p>
            <a:r>
              <a:rPr lang="en-AU" dirty="0"/>
              <a:t>Electric Fields</a:t>
            </a:r>
          </a:p>
        </p:txBody>
      </p:sp>
    </p:spTree>
    <p:extLst>
      <p:ext uri="{BB962C8B-B14F-4D97-AF65-F5344CB8AC3E}">
        <p14:creationId xmlns:p14="http://schemas.microsoft.com/office/powerpoint/2010/main" val="3582847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300988" cy="584775"/>
          </a:xfrm>
          <a:prstGeom prst="homePlate">
            <a:avLst/>
          </a:prstGeom>
          <a:solidFill>
            <a:srgbClr val="00B0F0"/>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Fields</a:t>
            </a:r>
          </a:p>
        </p:txBody>
      </p:sp>
      <p:sp>
        <p:nvSpPr>
          <p:cNvPr id="3" name="TextBox 2">
            <a:extLst>
              <a:ext uri="{FF2B5EF4-FFF2-40B4-BE49-F238E27FC236}">
                <a16:creationId xmlns:a16="http://schemas.microsoft.com/office/drawing/2014/main" id="{A0094C3D-61B1-2EC6-783A-0929582ACB6A}"/>
              </a:ext>
            </a:extLst>
          </p:cNvPr>
          <p:cNvSpPr txBox="1"/>
          <p:nvPr/>
        </p:nvSpPr>
        <p:spPr>
          <a:xfrm>
            <a:off x="-2" y="584775"/>
            <a:ext cx="11717644" cy="3416320"/>
          </a:xfrm>
          <a:prstGeom prst="rect">
            <a:avLst/>
          </a:prstGeom>
          <a:noFill/>
        </p:spPr>
        <p:txBody>
          <a:bodyPr wrap="square" rtlCol="0">
            <a:spAutoFit/>
          </a:bodyPr>
          <a:lstStyle/>
          <a:p>
            <a:pPr marL="457200" indent="-457200">
              <a:buFont typeface="Arial" panose="020B0604020202020204" pitchFamily="34" charset="0"/>
              <a:buChar char="•"/>
            </a:pPr>
            <a:r>
              <a:rPr lang="en-AU" sz="2800" dirty="0"/>
              <a:t>In physics, a field is a region in which an object may experience a force.</a:t>
            </a:r>
          </a:p>
          <a:p>
            <a:pPr marL="914400" lvl="1" indent="-457200">
              <a:buFont typeface="Arial" panose="020B0604020202020204" pitchFamily="34" charset="0"/>
              <a:buChar char="•"/>
            </a:pPr>
            <a:r>
              <a:rPr lang="en-AU" sz="2400" dirty="0"/>
              <a:t>In a gravitational field, objects with mass experience a force.</a:t>
            </a:r>
          </a:p>
          <a:p>
            <a:pPr marL="914400" lvl="1" indent="-457200">
              <a:buFont typeface="Arial" panose="020B0604020202020204" pitchFamily="34" charset="0"/>
              <a:buChar char="•"/>
            </a:pPr>
            <a:r>
              <a:rPr lang="en-AU" sz="2400" dirty="0"/>
              <a:t>In a magnetic field, magnetic objects experience a force.</a:t>
            </a:r>
          </a:p>
          <a:p>
            <a:pPr marL="457200" indent="-457200">
              <a:buFont typeface="Arial" panose="020B0604020202020204" pitchFamily="34" charset="0"/>
              <a:buChar char="•"/>
            </a:pPr>
            <a:r>
              <a:rPr lang="en-AU" sz="2800" dirty="0"/>
              <a:t>In an electric field, charged objects experience a force.</a:t>
            </a:r>
          </a:p>
          <a:p>
            <a:pPr marL="457200" indent="-457200">
              <a:buFont typeface="Arial" panose="020B0604020202020204" pitchFamily="34" charset="0"/>
              <a:buChar char="•"/>
            </a:pPr>
            <a:r>
              <a:rPr lang="en-AU" sz="2800" dirty="0"/>
              <a:t>Electric fields are produced by objects with charge.</a:t>
            </a:r>
          </a:p>
          <a:p>
            <a:pPr marL="457200" indent="-457200">
              <a:buFont typeface="Arial" panose="020B0604020202020204" pitchFamily="34" charset="0"/>
              <a:buChar char="•"/>
            </a:pPr>
            <a:r>
              <a:rPr lang="en-AU" sz="2800" dirty="0"/>
              <a:t>Electric fields are represented by field lines with arrows that show the direction of the electrostatic force a </a:t>
            </a:r>
            <a:r>
              <a:rPr lang="en-AU" sz="2800" b="1" dirty="0"/>
              <a:t>positively charged </a:t>
            </a:r>
            <a:r>
              <a:rPr lang="en-AU" sz="2800" dirty="0"/>
              <a:t>particle will experience at that point.</a:t>
            </a:r>
          </a:p>
        </p:txBody>
      </p:sp>
      <p:pic>
        <p:nvPicPr>
          <p:cNvPr id="2" name="Picture 1">
            <a:extLst>
              <a:ext uri="{FF2B5EF4-FFF2-40B4-BE49-F238E27FC236}">
                <a16:creationId xmlns:a16="http://schemas.microsoft.com/office/drawing/2014/main" id="{6C1D80ED-5B47-4C2C-6912-267B07330F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2300" y="4397156"/>
            <a:ext cx="5867400" cy="2343150"/>
          </a:xfrm>
          <a:prstGeom prst="rect">
            <a:avLst/>
          </a:prstGeom>
        </p:spPr>
      </p:pic>
    </p:spTree>
    <p:extLst>
      <p:ext uri="{BB962C8B-B14F-4D97-AF65-F5344CB8AC3E}">
        <p14:creationId xmlns:p14="http://schemas.microsoft.com/office/powerpoint/2010/main" val="3278345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644435" cy="584775"/>
          </a:xfrm>
          <a:prstGeom prst="homePlate">
            <a:avLst/>
          </a:prstGeom>
          <a:solidFill>
            <a:srgbClr val="00B0F0"/>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Electric Fields</a:t>
            </a:r>
          </a:p>
        </p:txBody>
      </p:sp>
      <p:sp>
        <p:nvSpPr>
          <p:cNvPr id="3" name="TextBox 2">
            <a:extLst>
              <a:ext uri="{FF2B5EF4-FFF2-40B4-BE49-F238E27FC236}">
                <a16:creationId xmlns:a16="http://schemas.microsoft.com/office/drawing/2014/main" id="{A0094C3D-61B1-2EC6-783A-0929582ACB6A}"/>
              </a:ext>
            </a:extLst>
          </p:cNvPr>
          <p:cNvSpPr txBox="1"/>
          <p:nvPr/>
        </p:nvSpPr>
        <p:spPr>
          <a:xfrm>
            <a:off x="-2" y="584775"/>
            <a:ext cx="11717644" cy="3970318"/>
          </a:xfrm>
          <a:prstGeom prst="rect">
            <a:avLst/>
          </a:prstGeom>
          <a:noFill/>
        </p:spPr>
        <p:txBody>
          <a:bodyPr wrap="square" rtlCol="0">
            <a:spAutoFit/>
          </a:bodyPr>
          <a:lstStyle/>
          <a:p>
            <a:pPr marL="457200" indent="-457200">
              <a:buFont typeface="Arial" panose="020B0604020202020204" pitchFamily="34" charset="0"/>
              <a:buChar char="•"/>
            </a:pPr>
            <a:r>
              <a:rPr lang="en-AU" sz="2800" dirty="0"/>
              <a:t>The density (closeness) of the field lines at any point represents the strength of the field at that point.</a:t>
            </a:r>
          </a:p>
          <a:p>
            <a:pPr marL="457200" indent="-457200">
              <a:buFont typeface="Arial" panose="020B0604020202020204" pitchFamily="34" charset="0"/>
              <a:buChar char="•"/>
            </a:pPr>
            <a:r>
              <a:rPr lang="en-AU" sz="2800" dirty="0"/>
              <a:t>Because of this, in diagrams with multiple objects, objects with more charge are drawn with more field lines.</a:t>
            </a:r>
          </a:p>
          <a:p>
            <a:pPr marL="457200" indent="-457200">
              <a:buFont typeface="Arial" panose="020B0604020202020204" pitchFamily="34" charset="0"/>
              <a:buChar char="•"/>
            </a:pPr>
            <a:r>
              <a:rPr lang="en-AU" sz="2800" dirty="0"/>
              <a:t>As before, field lines:</a:t>
            </a:r>
          </a:p>
          <a:p>
            <a:pPr marL="914400" lvl="1" indent="-457200">
              <a:buFont typeface="Arial" panose="020B0604020202020204" pitchFamily="34" charset="0"/>
              <a:buChar char="•"/>
            </a:pPr>
            <a:r>
              <a:rPr lang="en-AU" sz="2800" dirty="0"/>
              <a:t>Are always drawn perpendicular to the surface of a charged particle or object</a:t>
            </a:r>
          </a:p>
          <a:p>
            <a:pPr marL="914400" lvl="1" indent="-457200">
              <a:buFont typeface="Arial" panose="020B0604020202020204" pitchFamily="34" charset="0"/>
              <a:buChar char="•"/>
            </a:pPr>
            <a:r>
              <a:rPr lang="en-AU" sz="2800" dirty="0"/>
              <a:t>Never cross: they show the direction of the </a:t>
            </a:r>
            <a:r>
              <a:rPr lang="en-AU" sz="2800" b="1" dirty="0"/>
              <a:t>net</a:t>
            </a:r>
            <a:r>
              <a:rPr lang="en-AU" sz="2800" dirty="0"/>
              <a:t> force, not the individual forces from each charged object</a:t>
            </a:r>
          </a:p>
        </p:txBody>
      </p:sp>
      <p:pic>
        <p:nvPicPr>
          <p:cNvPr id="5" name="Picture 2">
            <a:extLst>
              <a:ext uri="{FF2B5EF4-FFF2-40B4-BE49-F238E27FC236}">
                <a16:creationId xmlns:a16="http://schemas.microsoft.com/office/drawing/2014/main" id="{985DE845-4CF6-4BFC-666B-608E278A08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5284"/>
          <a:stretch/>
        </p:blipFill>
        <p:spPr bwMode="auto">
          <a:xfrm>
            <a:off x="6364490" y="4195883"/>
            <a:ext cx="3298420" cy="2429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67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281803" cy="584775"/>
          </a:xfrm>
          <a:prstGeom prst="homePlate">
            <a:avLst/>
          </a:prstGeom>
          <a:solidFill>
            <a:srgbClr val="00B0F0"/>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Example #1</a:t>
            </a:r>
          </a:p>
        </p:txBody>
      </p:sp>
      <p:sp>
        <p:nvSpPr>
          <p:cNvPr id="3" name="TextBox 2">
            <a:extLst>
              <a:ext uri="{FF2B5EF4-FFF2-40B4-BE49-F238E27FC236}">
                <a16:creationId xmlns:a16="http://schemas.microsoft.com/office/drawing/2014/main" id="{A0094C3D-61B1-2EC6-783A-0929582ACB6A}"/>
              </a:ext>
            </a:extLst>
          </p:cNvPr>
          <p:cNvSpPr txBox="1"/>
          <p:nvPr/>
        </p:nvSpPr>
        <p:spPr>
          <a:xfrm>
            <a:off x="-2" y="584775"/>
            <a:ext cx="11582402" cy="2246769"/>
          </a:xfrm>
          <a:prstGeom prst="rect">
            <a:avLst/>
          </a:prstGeom>
          <a:noFill/>
        </p:spPr>
        <p:txBody>
          <a:bodyPr wrap="square" rtlCol="0">
            <a:spAutoFit/>
          </a:bodyPr>
          <a:lstStyle/>
          <a:p>
            <a:r>
              <a:rPr lang="en-AU" sz="2800" dirty="0"/>
              <a:t>The diagram below shows the electric field lines for three point charges separated by a small distance. The outer two charges are identical, but the inner charge is different.</a:t>
            </a:r>
          </a:p>
          <a:p>
            <a:pPr marL="514350" indent="-514350">
              <a:buFont typeface="+mj-lt"/>
              <a:buAutoNum type="alphaLcParenR"/>
            </a:pPr>
            <a:r>
              <a:rPr lang="en-AU" sz="2800" dirty="0"/>
              <a:t>Determine the signs of the three charges.</a:t>
            </a:r>
          </a:p>
          <a:p>
            <a:pPr marL="514350" indent="-514350">
              <a:buFont typeface="+mj-lt"/>
              <a:buAutoNum type="alphaLcParenR"/>
            </a:pPr>
            <a:r>
              <a:rPr lang="en-AU" sz="2800" dirty="0"/>
              <a:t>Determine the ratio between the charges on </a:t>
            </a:r>
            <a:r>
              <a:rPr lang="en-AU" sz="2800" i="1" dirty="0"/>
              <a:t>Q</a:t>
            </a:r>
            <a:r>
              <a:rPr lang="en-AU" sz="2800" baseline="-25000" dirty="0"/>
              <a:t>1</a:t>
            </a:r>
            <a:r>
              <a:rPr lang="en-AU" sz="2800" dirty="0"/>
              <a:t> and </a:t>
            </a:r>
            <a:r>
              <a:rPr lang="en-AU" sz="2800" i="1" dirty="0"/>
              <a:t>Q</a:t>
            </a:r>
            <a:r>
              <a:rPr lang="en-AU" sz="2800" baseline="-25000" dirty="0"/>
              <a:t>2</a:t>
            </a:r>
            <a:r>
              <a:rPr lang="en-AU" sz="2800" dirty="0"/>
              <a:t>.</a:t>
            </a:r>
          </a:p>
        </p:txBody>
      </p:sp>
      <p:pic>
        <p:nvPicPr>
          <p:cNvPr id="1028" name="Picture 4">
            <a:extLst>
              <a:ext uri="{FF2B5EF4-FFF2-40B4-BE49-F238E27FC236}">
                <a16:creationId xmlns:a16="http://schemas.microsoft.com/office/drawing/2014/main" id="{9E8FE523-E36E-722F-F995-CEEE181C52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1150" y="3152057"/>
            <a:ext cx="5300097" cy="3121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5669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644435" cy="584775"/>
          </a:xfrm>
          <a:prstGeom prst="homePlate">
            <a:avLst/>
          </a:prstGeom>
          <a:solidFill>
            <a:srgbClr val="00B0F0"/>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Electric Fields</a:t>
            </a:r>
          </a:p>
        </p:txBody>
      </p:sp>
      <p:sp>
        <p:nvSpPr>
          <p:cNvPr id="3" name="TextBox 2">
            <a:extLst>
              <a:ext uri="{FF2B5EF4-FFF2-40B4-BE49-F238E27FC236}">
                <a16:creationId xmlns:a16="http://schemas.microsoft.com/office/drawing/2014/main" id="{A0094C3D-61B1-2EC6-783A-0929582ACB6A}"/>
              </a:ext>
            </a:extLst>
          </p:cNvPr>
          <p:cNvSpPr txBox="1"/>
          <p:nvPr/>
        </p:nvSpPr>
        <p:spPr>
          <a:xfrm>
            <a:off x="-2" y="584775"/>
            <a:ext cx="11717644" cy="3539430"/>
          </a:xfrm>
          <a:prstGeom prst="rect">
            <a:avLst/>
          </a:prstGeom>
          <a:noFill/>
        </p:spPr>
        <p:txBody>
          <a:bodyPr wrap="square" rtlCol="0">
            <a:spAutoFit/>
          </a:bodyPr>
          <a:lstStyle/>
          <a:p>
            <a:pPr marL="457200" indent="-457200">
              <a:buFont typeface="Arial" panose="020B0604020202020204" pitchFamily="34" charset="0"/>
              <a:buChar char="•"/>
            </a:pPr>
            <a:r>
              <a:rPr lang="en-AU" sz="2800" dirty="0"/>
              <a:t>You may be required to draw:</a:t>
            </a:r>
          </a:p>
          <a:p>
            <a:pPr marL="914400" lvl="1" indent="-457200">
              <a:buFont typeface="Arial" panose="020B0604020202020204" pitchFamily="34" charset="0"/>
              <a:buChar char="•"/>
            </a:pPr>
            <a:r>
              <a:rPr lang="en-AU" sz="2800" dirty="0"/>
              <a:t>1, 2, or 3 point charges (both like and unlike)</a:t>
            </a:r>
          </a:p>
          <a:p>
            <a:pPr marL="1371600" lvl="2" indent="-457200">
              <a:buFont typeface="Arial" panose="020B0604020202020204" pitchFamily="34" charset="0"/>
              <a:buChar char="•"/>
            </a:pPr>
            <a:r>
              <a:rPr lang="en-AU" sz="2800" dirty="0"/>
              <a:t>Point charges are very small charged objects that do not have a distributed mass – we assume the entire charge is located at one point in space. They are good models for protons and electrons.</a:t>
            </a:r>
          </a:p>
          <a:p>
            <a:pPr marL="1371600" lvl="2" indent="-457200">
              <a:buFont typeface="Arial" panose="020B0604020202020204" pitchFamily="34" charset="0"/>
              <a:buChar char="•"/>
            </a:pPr>
            <a:r>
              <a:rPr lang="en-AU" sz="2800" dirty="0"/>
              <a:t>Point charges are represented by circles.</a:t>
            </a:r>
          </a:p>
          <a:p>
            <a:pPr marL="914400" lvl="1" indent="-457200">
              <a:buFont typeface="Arial" panose="020B0604020202020204" pitchFamily="34" charset="0"/>
              <a:buChar char="•"/>
            </a:pPr>
            <a:r>
              <a:rPr lang="en-AU" sz="2800" dirty="0"/>
              <a:t>Parallel charged plates</a:t>
            </a:r>
          </a:p>
          <a:p>
            <a:pPr marL="914400" lvl="1" indent="-457200">
              <a:buFont typeface="Arial" panose="020B0604020202020204" pitchFamily="34" charset="0"/>
              <a:buChar char="•"/>
            </a:pPr>
            <a:r>
              <a:rPr lang="en-AU" sz="2800" dirty="0"/>
              <a:t>Parallel charged plates and a point charge</a:t>
            </a:r>
          </a:p>
        </p:txBody>
      </p:sp>
      <p:pic>
        <p:nvPicPr>
          <p:cNvPr id="2" name="Picture 2">
            <a:extLst>
              <a:ext uri="{FF2B5EF4-FFF2-40B4-BE49-F238E27FC236}">
                <a16:creationId xmlns:a16="http://schemas.microsoft.com/office/drawing/2014/main" id="{801687E6-3447-2F1B-E27D-9B6921180B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284"/>
          <a:stretch/>
        </p:blipFill>
        <p:spPr bwMode="auto">
          <a:xfrm>
            <a:off x="7469928" y="3527303"/>
            <a:ext cx="3298420" cy="24296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A452FCD-4E93-D2C9-E416-1F0CAFC8B59C}"/>
              </a:ext>
            </a:extLst>
          </p:cNvPr>
          <p:cNvPicPr>
            <a:picLocks noChangeAspect="1"/>
          </p:cNvPicPr>
          <p:nvPr/>
        </p:nvPicPr>
        <p:blipFill>
          <a:blip r:embed="rId4"/>
          <a:stretch>
            <a:fillRect/>
          </a:stretch>
        </p:blipFill>
        <p:spPr>
          <a:xfrm>
            <a:off x="3336980" y="4124204"/>
            <a:ext cx="2759020" cy="2733795"/>
          </a:xfrm>
          <a:prstGeom prst="rect">
            <a:avLst/>
          </a:prstGeom>
        </p:spPr>
      </p:pic>
    </p:spTree>
    <p:extLst>
      <p:ext uri="{BB962C8B-B14F-4D97-AF65-F5344CB8AC3E}">
        <p14:creationId xmlns:p14="http://schemas.microsoft.com/office/powerpoint/2010/main" val="324708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644435" cy="584775"/>
          </a:xfrm>
          <a:prstGeom prst="homePlate">
            <a:avLst/>
          </a:prstGeom>
          <a:solidFill>
            <a:srgbClr val="00B0F0"/>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Electric Fields</a:t>
            </a:r>
          </a:p>
        </p:txBody>
      </p:sp>
      <p:sp>
        <p:nvSpPr>
          <p:cNvPr id="3" name="TextBox 2">
            <a:extLst>
              <a:ext uri="{FF2B5EF4-FFF2-40B4-BE49-F238E27FC236}">
                <a16:creationId xmlns:a16="http://schemas.microsoft.com/office/drawing/2014/main" id="{A0094C3D-61B1-2EC6-783A-0929582ACB6A}"/>
              </a:ext>
            </a:extLst>
          </p:cNvPr>
          <p:cNvSpPr txBox="1"/>
          <p:nvPr/>
        </p:nvSpPr>
        <p:spPr>
          <a:xfrm>
            <a:off x="-2" y="584775"/>
            <a:ext cx="11717644" cy="954107"/>
          </a:xfrm>
          <a:prstGeom prst="rect">
            <a:avLst/>
          </a:prstGeom>
          <a:noFill/>
        </p:spPr>
        <p:txBody>
          <a:bodyPr wrap="square" rtlCol="0">
            <a:spAutoFit/>
          </a:bodyPr>
          <a:lstStyle/>
          <a:p>
            <a:pPr marL="457200" indent="-457200">
              <a:buFont typeface="Arial" panose="020B0604020202020204" pitchFamily="34" charset="0"/>
              <a:buChar char="•"/>
            </a:pPr>
            <a:r>
              <a:rPr lang="en-AU" sz="2800" dirty="0"/>
              <a:t>You may be required to draw:</a:t>
            </a:r>
          </a:p>
          <a:p>
            <a:pPr marL="914400" lvl="1" indent="-457200">
              <a:buFont typeface="Arial" panose="020B0604020202020204" pitchFamily="34" charset="0"/>
              <a:buChar char="•"/>
            </a:pPr>
            <a:r>
              <a:rPr lang="en-AU" sz="2800" dirty="0"/>
              <a:t>Parallel charged plates, with or without a point charge between them</a:t>
            </a:r>
          </a:p>
        </p:txBody>
      </p:sp>
      <p:grpSp>
        <p:nvGrpSpPr>
          <p:cNvPr id="6" name="Group 5">
            <a:extLst>
              <a:ext uri="{FF2B5EF4-FFF2-40B4-BE49-F238E27FC236}">
                <a16:creationId xmlns:a16="http://schemas.microsoft.com/office/drawing/2014/main" id="{218A4D78-F5F3-2EEF-CAF9-F1D178A5A47A}"/>
              </a:ext>
            </a:extLst>
          </p:cNvPr>
          <p:cNvGrpSpPr/>
          <p:nvPr/>
        </p:nvGrpSpPr>
        <p:grpSpPr>
          <a:xfrm>
            <a:off x="6586853" y="3152073"/>
            <a:ext cx="5275582" cy="2676067"/>
            <a:chOff x="296892" y="3170486"/>
            <a:chExt cx="5185857" cy="2217301"/>
          </a:xfrm>
        </p:grpSpPr>
        <p:grpSp>
          <p:nvGrpSpPr>
            <p:cNvPr id="7" name="Group 6">
              <a:extLst>
                <a:ext uri="{FF2B5EF4-FFF2-40B4-BE49-F238E27FC236}">
                  <a16:creationId xmlns:a16="http://schemas.microsoft.com/office/drawing/2014/main" id="{BCD4BE3C-51D7-5912-B94D-8C6AF9A7A395}"/>
                </a:ext>
              </a:extLst>
            </p:cNvPr>
            <p:cNvGrpSpPr/>
            <p:nvPr/>
          </p:nvGrpSpPr>
          <p:grpSpPr>
            <a:xfrm>
              <a:off x="738692" y="3170486"/>
              <a:ext cx="4309110" cy="1539643"/>
              <a:chOff x="6096000" y="2849880"/>
              <a:chExt cx="4309110" cy="1539643"/>
            </a:xfrm>
          </p:grpSpPr>
          <p:sp>
            <p:nvSpPr>
              <p:cNvPr id="32" name="Rectangle 31">
                <a:extLst>
                  <a:ext uri="{FF2B5EF4-FFF2-40B4-BE49-F238E27FC236}">
                    <a16:creationId xmlns:a16="http://schemas.microsoft.com/office/drawing/2014/main" id="{2459A33B-AA6A-F0A5-74FC-C9AABE169E25}"/>
                  </a:ext>
                </a:extLst>
              </p:cNvPr>
              <p:cNvSpPr/>
              <p:nvPr/>
            </p:nvSpPr>
            <p:spPr>
              <a:xfrm>
                <a:off x="6096000" y="2849880"/>
                <a:ext cx="4309110" cy="148590"/>
              </a:xfrm>
              <a:prstGeom prst="rect">
                <a:avLst/>
              </a:prstGeom>
              <a:solidFill>
                <a:srgbClr val="EE2222"/>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 + + + + + + + + + + + + + + + + + + + + + + + +</a:t>
                </a:r>
                <a:endParaRPr lang="en-AU" dirty="0"/>
              </a:p>
            </p:txBody>
          </p:sp>
          <p:sp>
            <p:nvSpPr>
              <p:cNvPr id="33" name="Rectangle 32">
                <a:extLst>
                  <a:ext uri="{FF2B5EF4-FFF2-40B4-BE49-F238E27FC236}">
                    <a16:creationId xmlns:a16="http://schemas.microsoft.com/office/drawing/2014/main" id="{532F1C69-338A-BC05-A81B-126EC37536AE}"/>
                  </a:ext>
                </a:extLst>
              </p:cNvPr>
              <p:cNvSpPr/>
              <p:nvPr/>
            </p:nvSpPr>
            <p:spPr>
              <a:xfrm>
                <a:off x="6096000" y="4240933"/>
                <a:ext cx="4309110" cy="148590"/>
              </a:xfrm>
              <a:prstGeom prst="rect">
                <a:avLst/>
              </a:prstGeom>
              <a:solidFill>
                <a:srgbClr val="4455EE"/>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 - - - - - - - - - - - - - - - - - - - - - - - - - - - - - - - - - </a:t>
                </a:r>
                <a:endParaRPr lang="en-AU" dirty="0"/>
              </a:p>
            </p:txBody>
          </p:sp>
        </p:grpSp>
        <p:cxnSp>
          <p:nvCxnSpPr>
            <p:cNvPr id="8" name="Straight Arrow Connector 7">
              <a:extLst>
                <a:ext uri="{FF2B5EF4-FFF2-40B4-BE49-F238E27FC236}">
                  <a16:creationId xmlns:a16="http://schemas.microsoft.com/office/drawing/2014/main" id="{8E58F48E-3DBE-6013-8011-57043D2962CC}"/>
                </a:ext>
              </a:extLst>
            </p:cNvPr>
            <p:cNvCxnSpPr/>
            <p:nvPr/>
          </p:nvCxnSpPr>
          <p:spPr>
            <a:xfrm>
              <a:off x="3497468" y="3316821"/>
              <a:ext cx="0" cy="124246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5D2CC9C-55A7-6D47-CC65-6BA06A785385}"/>
                </a:ext>
              </a:extLst>
            </p:cNvPr>
            <p:cNvCxnSpPr/>
            <p:nvPr/>
          </p:nvCxnSpPr>
          <p:spPr>
            <a:xfrm>
              <a:off x="4108637" y="3321412"/>
              <a:ext cx="0" cy="124246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3A2FFEA-BE2D-0B93-1479-AD12F73247E4}"/>
                </a:ext>
              </a:extLst>
            </p:cNvPr>
            <p:cNvCxnSpPr/>
            <p:nvPr/>
          </p:nvCxnSpPr>
          <p:spPr>
            <a:xfrm>
              <a:off x="1675840" y="3316821"/>
              <a:ext cx="0" cy="124246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EFC5D74-C975-6AF3-EBCA-281840B4C324}"/>
                </a:ext>
              </a:extLst>
            </p:cNvPr>
            <p:cNvCxnSpPr/>
            <p:nvPr/>
          </p:nvCxnSpPr>
          <p:spPr>
            <a:xfrm>
              <a:off x="1064223" y="3321412"/>
              <a:ext cx="0" cy="124246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7290F36-D1AB-6BA2-0788-48B02E13BC55}"/>
                </a:ext>
              </a:extLst>
            </p:cNvPr>
            <p:cNvCxnSpPr/>
            <p:nvPr/>
          </p:nvCxnSpPr>
          <p:spPr>
            <a:xfrm>
              <a:off x="4714427" y="3318787"/>
              <a:ext cx="0" cy="124246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Arc 12">
              <a:extLst>
                <a:ext uri="{FF2B5EF4-FFF2-40B4-BE49-F238E27FC236}">
                  <a16:creationId xmlns:a16="http://schemas.microsoft.com/office/drawing/2014/main" id="{F35D5F04-7EA7-4AC8-F5F7-139D5F02F7BA}"/>
                </a:ext>
              </a:extLst>
            </p:cNvPr>
            <p:cNvSpPr/>
            <p:nvPr/>
          </p:nvSpPr>
          <p:spPr>
            <a:xfrm rot="5400000">
              <a:off x="4146740" y="3324033"/>
              <a:ext cx="1443978" cy="1228041"/>
            </a:xfrm>
            <a:prstGeom prst="arc">
              <a:avLst>
                <a:gd name="adj1" fmla="val 11551332"/>
                <a:gd name="adj2" fmla="val 20845722"/>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4" name="Arc 13">
              <a:extLst>
                <a:ext uri="{FF2B5EF4-FFF2-40B4-BE49-F238E27FC236}">
                  <a16:creationId xmlns:a16="http://schemas.microsoft.com/office/drawing/2014/main" id="{97775F9F-E2D4-FE78-5643-39C1A8A62C4D}"/>
                </a:ext>
              </a:extLst>
            </p:cNvPr>
            <p:cNvSpPr/>
            <p:nvPr/>
          </p:nvSpPr>
          <p:spPr>
            <a:xfrm rot="16200000" flipH="1">
              <a:off x="188924" y="3324034"/>
              <a:ext cx="1443978" cy="1228041"/>
            </a:xfrm>
            <a:prstGeom prst="arc">
              <a:avLst>
                <a:gd name="adj1" fmla="val 11551332"/>
                <a:gd name="adj2" fmla="val 20845722"/>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nvGrpSpPr>
            <p:cNvPr id="15" name="Group 14">
              <a:extLst>
                <a:ext uri="{FF2B5EF4-FFF2-40B4-BE49-F238E27FC236}">
                  <a16:creationId xmlns:a16="http://schemas.microsoft.com/office/drawing/2014/main" id="{5C805D1F-6A35-7291-B585-A0AFF90F5BA0}"/>
                </a:ext>
              </a:extLst>
            </p:cNvPr>
            <p:cNvGrpSpPr/>
            <p:nvPr/>
          </p:nvGrpSpPr>
          <p:grpSpPr>
            <a:xfrm>
              <a:off x="1837335" y="3484077"/>
              <a:ext cx="1501375" cy="1903710"/>
              <a:chOff x="1910848" y="3484077"/>
              <a:chExt cx="1501375" cy="1903710"/>
            </a:xfrm>
          </p:grpSpPr>
          <p:grpSp>
            <p:nvGrpSpPr>
              <p:cNvPr id="19" name="Group 18">
                <a:extLst>
                  <a:ext uri="{FF2B5EF4-FFF2-40B4-BE49-F238E27FC236}">
                    <a16:creationId xmlns:a16="http://schemas.microsoft.com/office/drawing/2014/main" id="{910EB51A-D27B-971A-E4C2-88EFD918A342}"/>
                  </a:ext>
                </a:extLst>
              </p:cNvPr>
              <p:cNvGrpSpPr/>
              <p:nvPr/>
            </p:nvGrpSpPr>
            <p:grpSpPr>
              <a:xfrm>
                <a:off x="1910848" y="3484077"/>
                <a:ext cx="1501375" cy="1903710"/>
                <a:chOff x="1910848" y="3484077"/>
                <a:chExt cx="1501375" cy="1903710"/>
              </a:xfrm>
            </p:grpSpPr>
            <p:sp>
              <p:nvSpPr>
                <p:cNvPr id="20" name="Arc 19">
                  <a:extLst>
                    <a:ext uri="{FF2B5EF4-FFF2-40B4-BE49-F238E27FC236}">
                      <a16:creationId xmlns:a16="http://schemas.microsoft.com/office/drawing/2014/main" id="{51B31D3F-78F0-9464-1E7F-1E2AFE0AC864}"/>
                    </a:ext>
                  </a:extLst>
                </p:cNvPr>
                <p:cNvSpPr/>
                <p:nvPr/>
              </p:nvSpPr>
              <p:spPr>
                <a:xfrm flipH="1">
                  <a:off x="2293188" y="3892066"/>
                  <a:ext cx="850477" cy="1317035"/>
                </a:xfrm>
                <a:prstGeom prst="arc">
                  <a:avLst>
                    <a:gd name="adj1" fmla="val 16944627"/>
                    <a:gd name="adj2" fmla="val 41559"/>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21" name="Arc 20">
                  <a:extLst>
                    <a:ext uri="{FF2B5EF4-FFF2-40B4-BE49-F238E27FC236}">
                      <a16:creationId xmlns:a16="http://schemas.microsoft.com/office/drawing/2014/main" id="{84ABBE79-2BB2-34FB-16A9-FE77D120EDD1}"/>
                    </a:ext>
                  </a:extLst>
                </p:cNvPr>
                <p:cNvSpPr/>
                <p:nvPr/>
              </p:nvSpPr>
              <p:spPr>
                <a:xfrm>
                  <a:off x="1910848" y="3679114"/>
                  <a:ext cx="896717" cy="1708673"/>
                </a:xfrm>
                <a:prstGeom prst="arc">
                  <a:avLst>
                    <a:gd name="adj1" fmla="val 18086453"/>
                    <a:gd name="adj2" fmla="val 132098"/>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22" name="Arc 21">
                  <a:extLst>
                    <a:ext uri="{FF2B5EF4-FFF2-40B4-BE49-F238E27FC236}">
                      <a16:creationId xmlns:a16="http://schemas.microsoft.com/office/drawing/2014/main" id="{3740A8E9-3103-7D40-C064-92A40A175951}"/>
                    </a:ext>
                  </a:extLst>
                </p:cNvPr>
                <p:cNvSpPr/>
                <p:nvPr/>
              </p:nvSpPr>
              <p:spPr>
                <a:xfrm flipH="1">
                  <a:off x="2515506" y="3677320"/>
                  <a:ext cx="896717" cy="1708673"/>
                </a:xfrm>
                <a:prstGeom prst="arc">
                  <a:avLst>
                    <a:gd name="adj1" fmla="val 18047585"/>
                    <a:gd name="adj2" fmla="val 132098"/>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23" name="Arc 22">
                  <a:extLst>
                    <a:ext uri="{FF2B5EF4-FFF2-40B4-BE49-F238E27FC236}">
                      <a16:creationId xmlns:a16="http://schemas.microsoft.com/office/drawing/2014/main" id="{388D4EC4-CFDC-D7F9-D864-B60A85782F36}"/>
                    </a:ext>
                  </a:extLst>
                </p:cNvPr>
                <p:cNvSpPr/>
                <p:nvPr/>
              </p:nvSpPr>
              <p:spPr>
                <a:xfrm>
                  <a:off x="2553067" y="3792893"/>
                  <a:ext cx="672292" cy="1512420"/>
                </a:xfrm>
                <a:prstGeom prst="arc">
                  <a:avLst>
                    <a:gd name="adj1" fmla="val 15558014"/>
                    <a:gd name="adj2" fmla="val 5400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24" name="Arc 23">
                  <a:extLst>
                    <a:ext uri="{FF2B5EF4-FFF2-40B4-BE49-F238E27FC236}">
                      <a16:creationId xmlns:a16="http://schemas.microsoft.com/office/drawing/2014/main" id="{EEC6859D-C693-70D9-931B-38B4C77B79F3}"/>
                    </a:ext>
                  </a:extLst>
                </p:cNvPr>
                <p:cNvSpPr/>
                <p:nvPr/>
              </p:nvSpPr>
              <p:spPr>
                <a:xfrm flipH="1">
                  <a:off x="2118790" y="3793919"/>
                  <a:ext cx="672292" cy="1512420"/>
                </a:xfrm>
                <a:prstGeom prst="arc">
                  <a:avLst>
                    <a:gd name="adj1" fmla="val 15558014"/>
                    <a:gd name="adj2" fmla="val 5400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25" name="Arc 24">
                  <a:extLst>
                    <a:ext uri="{FF2B5EF4-FFF2-40B4-BE49-F238E27FC236}">
                      <a16:creationId xmlns:a16="http://schemas.microsoft.com/office/drawing/2014/main" id="{9800E8DC-D16D-307D-0848-041E992407C2}"/>
                    </a:ext>
                  </a:extLst>
                </p:cNvPr>
                <p:cNvSpPr/>
                <p:nvPr/>
              </p:nvSpPr>
              <p:spPr>
                <a:xfrm>
                  <a:off x="2196677" y="3885965"/>
                  <a:ext cx="850477" cy="1317035"/>
                </a:xfrm>
                <a:prstGeom prst="arc">
                  <a:avLst>
                    <a:gd name="adj1" fmla="val 16944627"/>
                    <a:gd name="adj2" fmla="val 41559"/>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nvGrpSpPr>
                <p:cNvPr id="26" name="Group 25">
                  <a:extLst>
                    <a:ext uri="{FF2B5EF4-FFF2-40B4-BE49-F238E27FC236}">
                      <a16:creationId xmlns:a16="http://schemas.microsoft.com/office/drawing/2014/main" id="{BED8F7AF-A904-D06D-22D1-FEF58C65EBD9}"/>
                    </a:ext>
                  </a:extLst>
                </p:cNvPr>
                <p:cNvGrpSpPr/>
                <p:nvPr/>
              </p:nvGrpSpPr>
              <p:grpSpPr>
                <a:xfrm>
                  <a:off x="2029042" y="3484077"/>
                  <a:ext cx="672292" cy="1650276"/>
                  <a:chOff x="2029042" y="3484077"/>
                  <a:chExt cx="672292" cy="1650276"/>
                </a:xfrm>
              </p:grpSpPr>
              <p:sp>
                <p:nvSpPr>
                  <p:cNvPr id="30" name="Arc 29">
                    <a:extLst>
                      <a:ext uri="{FF2B5EF4-FFF2-40B4-BE49-F238E27FC236}">
                        <a16:creationId xmlns:a16="http://schemas.microsoft.com/office/drawing/2014/main" id="{BE2A3AB6-B9D9-0CFB-9BA3-7D653558F579}"/>
                      </a:ext>
                    </a:extLst>
                  </p:cNvPr>
                  <p:cNvSpPr/>
                  <p:nvPr/>
                </p:nvSpPr>
                <p:spPr>
                  <a:xfrm flipH="1">
                    <a:off x="2029042" y="3484077"/>
                    <a:ext cx="672292" cy="1650276"/>
                  </a:xfrm>
                  <a:prstGeom prst="arc">
                    <a:avLst>
                      <a:gd name="adj1" fmla="val 14529847"/>
                      <a:gd name="adj2" fmla="val 5400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31" name="Straight Arrow Connector 30">
                    <a:extLst>
                      <a:ext uri="{FF2B5EF4-FFF2-40B4-BE49-F238E27FC236}">
                        <a16:creationId xmlns:a16="http://schemas.microsoft.com/office/drawing/2014/main" id="{9136DF49-F8B1-C1B4-6403-FEE0341832A8}"/>
                      </a:ext>
                    </a:extLst>
                  </p:cNvPr>
                  <p:cNvCxnSpPr>
                    <a:cxnSpLocks/>
                    <a:stCxn id="30" idx="2"/>
                  </p:cNvCxnSpPr>
                  <p:nvPr/>
                </p:nvCxnSpPr>
                <p:spPr>
                  <a:xfrm flipH="1">
                    <a:off x="2029043" y="4314496"/>
                    <a:ext cx="6" cy="2371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1014E455-6C4C-8B81-F044-8CBE305DD392}"/>
                    </a:ext>
                  </a:extLst>
                </p:cNvPr>
                <p:cNvGrpSpPr/>
                <p:nvPr/>
              </p:nvGrpSpPr>
              <p:grpSpPr>
                <a:xfrm flipH="1">
                  <a:off x="2633707" y="3484077"/>
                  <a:ext cx="672292" cy="1650276"/>
                  <a:chOff x="2029042" y="3484077"/>
                  <a:chExt cx="672292" cy="1650276"/>
                </a:xfrm>
              </p:grpSpPr>
              <p:sp>
                <p:nvSpPr>
                  <p:cNvPr id="28" name="Arc 27">
                    <a:extLst>
                      <a:ext uri="{FF2B5EF4-FFF2-40B4-BE49-F238E27FC236}">
                        <a16:creationId xmlns:a16="http://schemas.microsoft.com/office/drawing/2014/main" id="{34A149CE-CADA-4613-2646-31F5FA71BCA8}"/>
                      </a:ext>
                    </a:extLst>
                  </p:cNvPr>
                  <p:cNvSpPr/>
                  <p:nvPr/>
                </p:nvSpPr>
                <p:spPr>
                  <a:xfrm flipH="1">
                    <a:off x="2029042" y="3484077"/>
                    <a:ext cx="672292" cy="1650276"/>
                  </a:xfrm>
                  <a:prstGeom prst="arc">
                    <a:avLst>
                      <a:gd name="adj1" fmla="val 14529847"/>
                      <a:gd name="adj2" fmla="val 5400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29" name="Straight Arrow Connector 28">
                    <a:extLst>
                      <a:ext uri="{FF2B5EF4-FFF2-40B4-BE49-F238E27FC236}">
                        <a16:creationId xmlns:a16="http://schemas.microsoft.com/office/drawing/2014/main" id="{6B262EFF-929D-BEC5-8525-790E48252BE3}"/>
                      </a:ext>
                    </a:extLst>
                  </p:cNvPr>
                  <p:cNvCxnSpPr>
                    <a:cxnSpLocks/>
                    <a:stCxn id="28" idx="2"/>
                  </p:cNvCxnSpPr>
                  <p:nvPr/>
                </p:nvCxnSpPr>
                <p:spPr>
                  <a:xfrm flipH="1">
                    <a:off x="2029043" y="4314496"/>
                    <a:ext cx="6" cy="2371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8" name="Oval 17">
                <a:extLst>
                  <a:ext uri="{FF2B5EF4-FFF2-40B4-BE49-F238E27FC236}">
                    <a16:creationId xmlns:a16="http://schemas.microsoft.com/office/drawing/2014/main" id="{43BDBD16-9B84-6D78-D429-1E0F992EECD3}"/>
                  </a:ext>
                </a:extLst>
              </p:cNvPr>
              <p:cNvSpPr/>
              <p:nvPr/>
            </p:nvSpPr>
            <p:spPr>
              <a:xfrm>
                <a:off x="2546432" y="3841136"/>
                <a:ext cx="253917" cy="213537"/>
              </a:xfrm>
              <a:prstGeom prst="ellipse">
                <a:avLst/>
              </a:prstGeom>
              <a:solidFill>
                <a:srgbClr val="EE2222"/>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t>
                </a:r>
                <a:endParaRPr lang="en-AU" dirty="0"/>
              </a:p>
            </p:txBody>
          </p:sp>
        </p:grpSp>
        <p:cxnSp>
          <p:nvCxnSpPr>
            <p:cNvPr id="16" name="Connector: Curved 15">
              <a:extLst>
                <a:ext uri="{FF2B5EF4-FFF2-40B4-BE49-F238E27FC236}">
                  <a16:creationId xmlns:a16="http://schemas.microsoft.com/office/drawing/2014/main" id="{EDFBE813-E3DE-C37C-A5E4-E1058F9A79BF}"/>
                </a:ext>
              </a:extLst>
            </p:cNvPr>
            <p:cNvCxnSpPr>
              <a:cxnSpLocks/>
            </p:cNvCxnSpPr>
            <p:nvPr/>
          </p:nvCxnSpPr>
          <p:spPr>
            <a:xfrm rot="5400000">
              <a:off x="1444618" y="3702747"/>
              <a:ext cx="1229885" cy="467924"/>
            </a:xfrm>
            <a:prstGeom prst="curvedConnector3">
              <a:avLst>
                <a:gd name="adj1" fmla="val 12680"/>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Connector: Curved 16">
              <a:extLst>
                <a:ext uri="{FF2B5EF4-FFF2-40B4-BE49-F238E27FC236}">
                  <a16:creationId xmlns:a16="http://schemas.microsoft.com/office/drawing/2014/main" id="{F157CB91-2DB6-2CDE-BBFE-B6D5D73EDB5C}"/>
                </a:ext>
              </a:extLst>
            </p:cNvPr>
            <p:cNvCxnSpPr>
              <a:cxnSpLocks/>
            </p:cNvCxnSpPr>
            <p:nvPr/>
          </p:nvCxnSpPr>
          <p:spPr>
            <a:xfrm rot="16200000" flipH="1">
              <a:off x="2511947" y="3702393"/>
              <a:ext cx="1229885" cy="467924"/>
            </a:xfrm>
            <a:prstGeom prst="curvedConnector3">
              <a:avLst>
                <a:gd name="adj1" fmla="val 12680"/>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35" name="Picture 34" descr="Diagram, schematic&#10;&#10;Description automatically generated">
            <a:extLst>
              <a:ext uri="{FF2B5EF4-FFF2-40B4-BE49-F238E27FC236}">
                <a16:creationId xmlns:a16="http://schemas.microsoft.com/office/drawing/2014/main" id="{71C4777C-4E45-845D-6850-07A9D8E3A473}"/>
              </a:ext>
            </a:extLst>
          </p:cNvPr>
          <p:cNvPicPr>
            <a:picLocks noChangeAspect="1"/>
          </p:cNvPicPr>
          <p:nvPr/>
        </p:nvPicPr>
        <p:blipFill rotWithShape="1">
          <a:blip r:embed="rId3">
            <a:clrChange>
              <a:clrFrom>
                <a:srgbClr val="F0FFFC"/>
              </a:clrFrom>
              <a:clrTo>
                <a:srgbClr val="F0FFFC">
                  <a:alpha val="0"/>
                </a:srgbClr>
              </a:clrTo>
            </a:clrChange>
            <a:extLst>
              <a:ext uri="{28A0092B-C50C-407E-A947-70E740481C1C}">
                <a14:useLocalDpi xmlns:a14="http://schemas.microsoft.com/office/drawing/2010/main" val="0"/>
              </a:ext>
            </a:extLst>
          </a:blip>
          <a:srcRect l="8426" t="4417" r="7196" b="2183"/>
          <a:stretch/>
        </p:blipFill>
        <p:spPr>
          <a:xfrm rot="5400000">
            <a:off x="675958" y="1885321"/>
            <a:ext cx="4747728" cy="4397342"/>
          </a:xfrm>
          <a:prstGeom prst="rect">
            <a:avLst/>
          </a:prstGeom>
        </p:spPr>
      </p:pic>
    </p:spTree>
    <p:extLst>
      <p:ext uri="{BB962C8B-B14F-4D97-AF65-F5344CB8AC3E}">
        <p14:creationId xmlns:p14="http://schemas.microsoft.com/office/powerpoint/2010/main" val="304589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868375" cy="584775"/>
          </a:xfrm>
          <a:prstGeom prst="homePlate">
            <a:avLst/>
          </a:prstGeom>
          <a:solidFill>
            <a:srgbClr val="00B0F0"/>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Coulomb’s Law</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094C3D-61B1-2EC6-783A-0929582ACB6A}"/>
                  </a:ext>
                </a:extLst>
              </p:cNvPr>
              <p:cNvSpPr txBox="1"/>
              <p:nvPr/>
            </p:nvSpPr>
            <p:spPr>
              <a:xfrm>
                <a:off x="-2" y="584775"/>
                <a:ext cx="11594594" cy="5714706"/>
              </a:xfrm>
              <a:prstGeom prst="rect">
                <a:avLst/>
              </a:prstGeom>
              <a:noFill/>
            </p:spPr>
            <p:txBody>
              <a:bodyPr wrap="square" rtlCol="0">
                <a:spAutoFit/>
              </a:bodyPr>
              <a:lstStyle/>
              <a:p>
                <a:pPr marL="457200" indent="-457200">
                  <a:buFont typeface="Arial" panose="020B0604020202020204" pitchFamily="34" charset="0"/>
                  <a:buChar char="•"/>
                </a:pPr>
                <a:r>
                  <a:rPr lang="en-AU" sz="2800" dirty="0"/>
                  <a:t>The electrostatic force between two point charges can be found using Coulomb’s Law:</a:t>
                </a:r>
              </a:p>
              <a:p>
                <a:pPr/>
                <a14:m>
                  <m:oMathPara xmlns:m="http://schemas.openxmlformats.org/officeDocument/2006/math">
                    <m:oMathParaPr>
                      <m:jc m:val="centerGroup"/>
                    </m:oMathParaPr>
                    <m:oMath xmlns:m="http://schemas.openxmlformats.org/officeDocument/2006/math">
                      <m:r>
                        <a:rPr lang="en-AU" sz="2800" b="0" i="1" smtClean="0">
                          <a:latin typeface="Cambria Math" panose="02040503050406030204" pitchFamily="18" charset="0"/>
                        </a:rPr>
                        <m:t>𝐹</m:t>
                      </m:r>
                      <m:r>
                        <a:rPr lang="en-AU" sz="2800" b="0" i="1" smtClean="0">
                          <a:latin typeface="Cambria Math" panose="02040503050406030204" pitchFamily="18" charset="0"/>
                        </a:rPr>
                        <m:t>=</m:t>
                      </m:r>
                      <m:f>
                        <m:fPr>
                          <m:ctrlPr>
                            <a:rPr lang="en-AU" sz="2800" b="0" i="1" smtClean="0">
                              <a:latin typeface="Cambria Math" panose="02040503050406030204" pitchFamily="18" charset="0"/>
                            </a:rPr>
                          </m:ctrlPr>
                        </m:fPr>
                        <m:num>
                          <m:r>
                            <a:rPr lang="en-AU" sz="2800" b="0" i="1" smtClean="0">
                              <a:latin typeface="Cambria Math" panose="02040503050406030204" pitchFamily="18" charset="0"/>
                            </a:rPr>
                            <m:t>1</m:t>
                          </m:r>
                        </m:num>
                        <m:den>
                          <m:r>
                            <a:rPr lang="en-AU" sz="2800" b="0" i="1" smtClean="0">
                              <a:latin typeface="Cambria Math" panose="02040503050406030204" pitchFamily="18" charset="0"/>
                            </a:rPr>
                            <m:t>4</m:t>
                          </m:r>
                          <m:r>
                            <a:rPr lang="en-AU" sz="2800" b="0" i="1" smtClean="0">
                              <a:latin typeface="Cambria Math" panose="02040503050406030204" pitchFamily="18" charset="0"/>
                            </a:rPr>
                            <m:t>𝜋</m:t>
                          </m:r>
                          <m:sSub>
                            <m:sSubPr>
                              <m:ctrlPr>
                                <a:rPr lang="en-AU" sz="2800" b="0" i="1" smtClean="0">
                                  <a:latin typeface="Cambria Math" panose="02040503050406030204" pitchFamily="18" charset="0"/>
                                  <a:ea typeface="Cambria Math" panose="02040503050406030204" pitchFamily="18" charset="0"/>
                                </a:rPr>
                              </m:ctrlPr>
                            </m:sSubPr>
                            <m:e>
                              <m:r>
                                <a:rPr lang="en-AU" sz="2800" b="0" i="1" smtClean="0">
                                  <a:latin typeface="Cambria Math" panose="02040503050406030204" pitchFamily="18" charset="0"/>
                                  <a:ea typeface="Cambria Math" panose="02040503050406030204" pitchFamily="18" charset="0"/>
                                </a:rPr>
                                <m:t>𝜀</m:t>
                              </m:r>
                            </m:e>
                            <m:sub>
                              <m:r>
                                <a:rPr lang="en-AU" sz="2800" b="0" i="1" smtClean="0">
                                  <a:latin typeface="Cambria Math" panose="02040503050406030204" pitchFamily="18" charset="0"/>
                                  <a:ea typeface="Cambria Math" panose="02040503050406030204" pitchFamily="18" charset="0"/>
                                </a:rPr>
                                <m:t>0</m:t>
                              </m:r>
                            </m:sub>
                          </m:sSub>
                        </m:den>
                      </m:f>
                      <m:f>
                        <m:fPr>
                          <m:ctrlPr>
                            <a:rPr lang="en-AU" sz="2800" b="0" i="1" smtClean="0">
                              <a:latin typeface="Cambria Math" panose="02040503050406030204" pitchFamily="18" charset="0"/>
                            </a:rPr>
                          </m:ctrlPr>
                        </m:fPr>
                        <m:num>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𝑞</m:t>
                              </m:r>
                            </m:e>
                            <m:sub>
                              <m:r>
                                <a:rPr lang="en-AU" sz="2800" b="0" i="1" smtClean="0">
                                  <a:latin typeface="Cambria Math" panose="02040503050406030204" pitchFamily="18" charset="0"/>
                                </a:rPr>
                                <m:t>1</m:t>
                              </m:r>
                            </m:sub>
                          </m:sSub>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𝑞</m:t>
                              </m:r>
                            </m:e>
                            <m:sub>
                              <m:r>
                                <a:rPr lang="en-AU" sz="2800" b="0" i="1" smtClean="0">
                                  <a:latin typeface="Cambria Math" panose="02040503050406030204" pitchFamily="18" charset="0"/>
                                </a:rPr>
                                <m:t>2</m:t>
                              </m:r>
                            </m:sub>
                          </m:sSub>
                        </m:num>
                        <m:den>
                          <m:sSup>
                            <m:sSupPr>
                              <m:ctrlPr>
                                <a:rPr lang="en-AU" sz="2800" b="0" i="1" smtClean="0">
                                  <a:latin typeface="Cambria Math" panose="02040503050406030204" pitchFamily="18" charset="0"/>
                                </a:rPr>
                              </m:ctrlPr>
                            </m:sSupPr>
                            <m:e>
                              <m:r>
                                <a:rPr lang="en-AU" sz="2800" b="0" i="1" smtClean="0">
                                  <a:latin typeface="Cambria Math" panose="02040503050406030204" pitchFamily="18" charset="0"/>
                                </a:rPr>
                                <m:t>𝑟</m:t>
                              </m:r>
                            </m:e>
                            <m:sup>
                              <m:r>
                                <a:rPr lang="en-AU" sz="2800" b="0" i="1" smtClean="0">
                                  <a:latin typeface="Cambria Math" panose="02040503050406030204" pitchFamily="18" charset="0"/>
                                </a:rPr>
                                <m:t>2</m:t>
                              </m:r>
                            </m:sup>
                          </m:sSup>
                        </m:den>
                      </m:f>
                    </m:oMath>
                  </m:oMathPara>
                </a14:m>
                <a:endParaRPr lang="en-AU" sz="2800" dirty="0"/>
              </a:p>
              <a:p>
                <a:endParaRPr lang="en-AU" sz="2800" dirty="0"/>
              </a:p>
              <a:p>
                <a:pPr marL="457200" indent="-457200">
                  <a:buFont typeface="Arial" panose="020B0604020202020204" pitchFamily="34" charset="0"/>
                  <a:buChar char="•"/>
                </a:pPr>
                <a:r>
                  <a:rPr lang="en-AU" sz="2800" dirty="0"/>
                  <a:t>The first fraction contains all of the constants, and is itself sometimes called Coulomb’s constant.</a:t>
                </a:r>
              </a:p>
              <a:p>
                <a:pPr marL="914400" lvl="1" indent="-457200">
                  <a:buFont typeface="Arial" panose="020B0604020202020204" pitchFamily="34" charset="0"/>
                  <a:buChar char="•"/>
                </a:pPr>
                <a:r>
                  <a:rPr lang="el-GR" sz="2800" dirty="0"/>
                  <a:t>ε</a:t>
                </a:r>
                <a:r>
                  <a:rPr lang="en-AU" sz="2800" baseline="-25000" dirty="0"/>
                  <a:t>0</a:t>
                </a:r>
                <a:r>
                  <a:rPr lang="en-AU" sz="2800" dirty="0"/>
                  <a:t> is the permittivity of free space, a.k.a. the electric constant: essentially a measure of how difficult it is to form an electric field</a:t>
                </a:r>
              </a:p>
              <a:p>
                <a:pPr marL="457200" indent="-457200">
                  <a:buFont typeface="Arial" panose="020B0604020202020204" pitchFamily="34" charset="0"/>
                  <a:buChar char="•"/>
                </a:pPr>
                <a:r>
                  <a:rPr lang="en-AU" sz="2800" dirty="0"/>
                  <a:t>The second fraction contains all of the variables:</a:t>
                </a:r>
              </a:p>
              <a:p>
                <a:pPr marL="914400" lvl="1" indent="-457200">
                  <a:buFont typeface="Arial" panose="020B0604020202020204" pitchFamily="34" charset="0"/>
                  <a:buChar char="•"/>
                </a:pPr>
                <a:r>
                  <a:rPr lang="en-AU" sz="2800" i="1" dirty="0"/>
                  <a:t>q</a:t>
                </a:r>
                <a:r>
                  <a:rPr lang="en-AU" sz="2800" baseline="-25000" dirty="0"/>
                  <a:t>1</a:t>
                </a:r>
                <a:r>
                  <a:rPr lang="en-AU" sz="2800" dirty="0"/>
                  <a:t> and </a:t>
                </a:r>
                <a:r>
                  <a:rPr lang="en-AU" sz="2800" i="1" dirty="0"/>
                  <a:t>q</a:t>
                </a:r>
                <a:r>
                  <a:rPr lang="en-AU" sz="2800" baseline="-25000" dirty="0"/>
                  <a:t>2</a:t>
                </a:r>
                <a:r>
                  <a:rPr lang="en-AU" sz="2800" dirty="0"/>
                  <a:t> are the charges in coulombs</a:t>
                </a:r>
              </a:p>
              <a:p>
                <a:pPr marL="914400" lvl="1" indent="-457200">
                  <a:buFont typeface="Arial" panose="020B0604020202020204" pitchFamily="34" charset="0"/>
                  <a:buChar char="•"/>
                </a:pPr>
                <a:r>
                  <a:rPr lang="en-AU" sz="2800" i="1" dirty="0"/>
                  <a:t>r </a:t>
                </a:r>
                <a:r>
                  <a:rPr lang="en-AU" sz="2800" dirty="0"/>
                  <a:t>is the distance between them</a:t>
                </a:r>
              </a:p>
              <a:p>
                <a:pPr marL="457200" indent="-457200">
                  <a:buFont typeface="Arial" panose="020B0604020202020204" pitchFamily="34" charset="0"/>
                  <a:buChar char="•"/>
                </a:pPr>
                <a:r>
                  <a:rPr lang="en-AU" sz="2800" dirty="0"/>
                  <a:t>Like Newton’s Law of Universal Gravitation, this is an inverse square law.</a:t>
                </a:r>
              </a:p>
            </p:txBody>
          </p:sp>
        </mc:Choice>
        <mc:Fallback xmlns="">
          <p:sp>
            <p:nvSpPr>
              <p:cNvPr id="3" name="TextBox 2">
                <a:extLst>
                  <a:ext uri="{FF2B5EF4-FFF2-40B4-BE49-F238E27FC236}">
                    <a16:creationId xmlns:a16="http://schemas.microsoft.com/office/drawing/2014/main" id="{A0094C3D-61B1-2EC6-783A-0929582ACB6A}"/>
                  </a:ext>
                </a:extLst>
              </p:cNvPr>
              <p:cNvSpPr txBox="1">
                <a:spLocks noRot="1" noChangeAspect="1" noMove="1" noResize="1" noEditPoints="1" noAdjustHandles="1" noChangeArrowheads="1" noChangeShapeType="1" noTextEdit="1"/>
              </p:cNvSpPr>
              <p:nvPr/>
            </p:nvSpPr>
            <p:spPr>
              <a:xfrm>
                <a:off x="-2" y="584775"/>
                <a:ext cx="11594594" cy="5714706"/>
              </a:xfrm>
              <a:prstGeom prst="rect">
                <a:avLst/>
              </a:prstGeom>
              <a:blipFill>
                <a:blip r:embed="rId3"/>
                <a:stretch>
                  <a:fillRect l="-946" t="-1067" r="-1157" b="-2134"/>
                </a:stretch>
              </a:blipFill>
            </p:spPr>
            <p:txBody>
              <a:bodyPr/>
              <a:lstStyle/>
              <a:p>
                <a:r>
                  <a:rPr lang="en-AU">
                    <a:noFill/>
                  </a:rPr>
                  <a:t> </a:t>
                </a:r>
              </a:p>
            </p:txBody>
          </p:sp>
        </mc:Fallback>
      </mc:AlternateContent>
    </p:spTree>
    <p:extLst>
      <p:ext uri="{BB962C8B-B14F-4D97-AF65-F5344CB8AC3E}">
        <p14:creationId xmlns:p14="http://schemas.microsoft.com/office/powerpoint/2010/main" val="122378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036729" cy="584775"/>
          </a:xfrm>
          <a:prstGeom prst="homePlate">
            <a:avLst/>
          </a:prstGeom>
          <a:solidFill>
            <a:srgbClr val="00B0F0"/>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Electric Field Strength</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094C3D-61B1-2EC6-783A-0929582ACB6A}"/>
                  </a:ext>
                </a:extLst>
              </p:cNvPr>
              <p:cNvSpPr txBox="1"/>
              <p:nvPr/>
            </p:nvSpPr>
            <p:spPr>
              <a:xfrm>
                <a:off x="-2" y="584775"/>
                <a:ext cx="11594594" cy="3556808"/>
              </a:xfrm>
              <a:prstGeom prst="rect">
                <a:avLst/>
              </a:prstGeom>
              <a:noFill/>
            </p:spPr>
            <p:txBody>
              <a:bodyPr wrap="square" rtlCol="0">
                <a:spAutoFit/>
              </a:bodyPr>
              <a:lstStyle/>
              <a:p>
                <a:pPr marL="457200" indent="-457200">
                  <a:buFont typeface="Arial" panose="020B0604020202020204" pitchFamily="34" charset="0"/>
                  <a:buChar char="•"/>
                </a:pPr>
                <a:r>
                  <a:rPr lang="en-GB" sz="2800" dirty="0"/>
                  <a:t>Electric field strength is a measure of the force the field applies per unit of charge</a:t>
                </a:r>
                <a:r>
                  <a:rPr lang="en-AU" sz="2800" dirty="0"/>
                  <a:t>:</a:t>
                </a:r>
              </a:p>
              <a:p>
                <a:pPr/>
                <a14:m>
                  <m:oMathPara xmlns:m="http://schemas.openxmlformats.org/officeDocument/2006/math">
                    <m:oMathParaPr>
                      <m:jc m:val="centerGroup"/>
                    </m:oMathParaPr>
                    <m:oMath xmlns:m="http://schemas.openxmlformats.org/officeDocument/2006/math">
                      <m:r>
                        <a:rPr lang="en-AU" sz="2800" b="0" i="1" smtClean="0">
                          <a:latin typeface="Cambria Math" panose="02040503050406030204" pitchFamily="18" charset="0"/>
                        </a:rPr>
                        <m:t>𝐸</m:t>
                      </m:r>
                      <m:r>
                        <a:rPr lang="en-AU" sz="2800" b="0" i="1" smtClean="0">
                          <a:latin typeface="Cambria Math" panose="02040503050406030204" pitchFamily="18" charset="0"/>
                        </a:rPr>
                        <m:t>=</m:t>
                      </m:r>
                      <m:f>
                        <m:fPr>
                          <m:ctrlPr>
                            <a:rPr lang="en-AU" sz="2800" b="0" i="1" smtClean="0">
                              <a:latin typeface="Cambria Math" panose="02040503050406030204" pitchFamily="18" charset="0"/>
                            </a:rPr>
                          </m:ctrlPr>
                        </m:fPr>
                        <m:num>
                          <m:r>
                            <a:rPr lang="en-AU" sz="2800" b="0" i="1" smtClean="0">
                              <a:latin typeface="Cambria Math" panose="02040503050406030204" pitchFamily="18" charset="0"/>
                            </a:rPr>
                            <m:t>𝐹</m:t>
                          </m:r>
                        </m:num>
                        <m:den>
                          <m:r>
                            <a:rPr lang="en-AU" sz="2800" b="0" i="1" smtClean="0">
                              <a:latin typeface="Cambria Math" panose="02040503050406030204" pitchFamily="18" charset="0"/>
                            </a:rPr>
                            <m:t>𝑞</m:t>
                          </m:r>
                        </m:den>
                      </m:f>
                    </m:oMath>
                  </m:oMathPara>
                </a14:m>
                <a:endParaRPr lang="en-AU" sz="2800" dirty="0"/>
              </a:p>
              <a:p>
                <a:endParaRPr lang="en-AU" sz="2800" dirty="0"/>
              </a:p>
              <a:p>
                <a:pPr marL="457200" indent="-457200">
                  <a:buFont typeface="Arial" panose="020B0604020202020204" pitchFamily="34" charset="0"/>
                  <a:buChar char="•"/>
                </a:pPr>
                <a:r>
                  <a:rPr lang="en-AU" sz="2800" i="1" dirty="0"/>
                  <a:t>E</a:t>
                </a:r>
                <a:r>
                  <a:rPr lang="en-AU" sz="2800" dirty="0"/>
                  <a:t> is the electric field strength in N C</a:t>
                </a:r>
                <a:r>
                  <a:rPr lang="en-AU" sz="2800" baseline="30000" dirty="0"/>
                  <a:t>-1</a:t>
                </a:r>
                <a:endParaRPr lang="en-AU" sz="2800" dirty="0"/>
              </a:p>
              <a:p>
                <a:pPr marL="457200" indent="-457200">
                  <a:buFont typeface="Arial" panose="020B0604020202020204" pitchFamily="34" charset="0"/>
                  <a:buChar char="•"/>
                </a:pPr>
                <a:r>
                  <a:rPr lang="en-AU" sz="2800" i="1" dirty="0"/>
                  <a:t>F</a:t>
                </a:r>
                <a:r>
                  <a:rPr lang="en-AU" sz="2800" dirty="0"/>
                  <a:t> is the force acting on the charge in N</a:t>
                </a:r>
              </a:p>
              <a:p>
                <a:pPr marL="457200" indent="-457200">
                  <a:buFont typeface="Arial" panose="020B0604020202020204" pitchFamily="34" charset="0"/>
                  <a:buChar char="•"/>
                </a:pPr>
                <a:r>
                  <a:rPr lang="en-AU" sz="2800" i="1" dirty="0"/>
                  <a:t>q </a:t>
                </a:r>
                <a:r>
                  <a:rPr lang="en-AU" sz="2800" dirty="0"/>
                  <a:t>is the quantity of the charge in C</a:t>
                </a:r>
                <a:endParaRPr lang="en-AU" sz="2800" i="1" dirty="0"/>
              </a:p>
            </p:txBody>
          </p:sp>
        </mc:Choice>
        <mc:Fallback xmlns="">
          <p:sp>
            <p:nvSpPr>
              <p:cNvPr id="3" name="TextBox 2">
                <a:extLst>
                  <a:ext uri="{FF2B5EF4-FFF2-40B4-BE49-F238E27FC236}">
                    <a16:creationId xmlns:a16="http://schemas.microsoft.com/office/drawing/2014/main" id="{A0094C3D-61B1-2EC6-783A-0929582ACB6A}"/>
                  </a:ext>
                </a:extLst>
              </p:cNvPr>
              <p:cNvSpPr txBox="1">
                <a:spLocks noRot="1" noChangeAspect="1" noMove="1" noResize="1" noEditPoints="1" noAdjustHandles="1" noChangeArrowheads="1" noChangeShapeType="1" noTextEdit="1"/>
              </p:cNvSpPr>
              <p:nvPr/>
            </p:nvSpPr>
            <p:spPr>
              <a:xfrm>
                <a:off x="-2" y="584775"/>
                <a:ext cx="11594594" cy="3556808"/>
              </a:xfrm>
              <a:prstGeom prst="rect">
                <a:avLst/>
              </a:prstGeom>
              <a:blipFill>
                <a:blip r:embed="rId3"/>
                <a:stretch>
                  <a:fillRect l="-946" t="-1715" b="-3945"/>
                </a:stretch>
              </a:blipFill>
            </p:spPr>
            <p:txBody>
              <a:bodyPr/>
              <a:lstStyle/>
              <a:p>
                <a:r>
                  <a:rPr lang="en-AU">
                    <a:noFill/>
                  </a:rPr>
                  <a:t> </a:t>
                </a:r>
              </a:p>
            </p:txBody>
          </p:sp>
        </mc:Fallback>
      </mc:AlternateContent>
    </p:spTree>
    <p:extLst>
      <p:ext uri="{BB962C8B-B14F-4D97-AF65-F5344CB8AC3E}">
        <p14:creationId xmlns:p14="http://schemas.microsoft.com/office/powerpoint/2010/main" val="20039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281803" cy="584775"/>
          </a:xfrm>
          <a:prstGeom prst="homePlate">
            <a:avLst/>
          </a:prstGeom>
          <a:solidFill>
            <a:srgbClr val="00B0F0"/>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Example #2</a:t>
            </a:r>
          </a:p>
        </p:txBody>
      </p:sp>
      <p:sp>
        <p:nvSpPr>
          <p:cNvPr id="3" name="TextBox 2">
            <a:extLst>
              <a:ext uri="{FF2B5EF4-FFF2-40B4-BE49-F238E27FC236}">
                <a16:creationId xmlns:a16="http://schemas.microsoft.com/office/drawing/2014/main" id="{A0094C3D-61B1-2EC6-783A-0929582ACB6A}"/>
              </a:ext>
            </a:extLst>
          </p:cNvPr>
          <p:cNvSpPr txBox="1"/>
          <p:nvPr/>
        </p:nvSpPr>
        <p:spPr>
          <a:xfrm>
            <a:off x="-2" y="584775"/>
            <a:ext cx="11582402" cy="1815882"/>
          </a:xfrm>
          <a:prstGeom prst="rect">
            <a:avLst/>
          </a:prstGeom>
          <a:noFill/>
        </p:spPr>
        <p:txBody>
          <a:bodyPr wrap="square" rtlCol="0">
            <a:spAutoFit/>
          </a:bodyPr>
          <a:lstStyle/>
          <a:p>
            <a:r>
              <a:rPr lang="en-GB" sz="2800" dirty="0"/>
              <a:t>What force is applied to a 1.00 </a:t>
            </a:r>
            <a:r>
              <a:rPr lang="en-GB" sz="2800" dirty="0" err="1"/>
              <a:t>mC</a:t>
            </a:r>
            <a:r>
              <a:rPr lang="en-GB" sz="2800" dirty="0"/>
              <a:t> point charge located 2.00 cm from a 20.0 </a:t>
            </a:r>
            <a:r>
              <a:rPr lang="en-GB" sz="2800" dirty="0" err="1"/>
              <a:t>mC</a:t>
            </a:r>
            <a:r>
              <a:rPr lang="en-GB" sz="2800" dirty="0"/>
              <a:t> point charge?</a:t>
            </a:r>
          </a:p>
          <a:p>
            <a:r>
              <a:rPr lang="en-GB" sz="2800" dirty="0"/>
              <a:t>Calculate the electric field strength from each of the charges (without considering the other charge).</a:t>
            </a:r>
            <a:endParaRPr lang="en-AU" sz="2800" dirty="0"/>
          </a:p>
        </p:txBody>
      </p:sp>
    </p:spTree>
    <p:extLst>
      <p:ext uri="{BB962C8B-B14F-4D97-AF65-F5344CB8AC3E}">
        <p14:creationId xmlns:p14="http://schemas.microsoft.com/office/powerpoint/2010/main" val="4167009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3362</TotalTime>
  <Words>785</Words>
  <Application>Microsoft Office PowerPoint</Application>
  <PresentationFormat>Widescreen</PresentationFormat>
  <Paragraphs>68</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Office Theme</vt:lpstr>
      <vt:lpstr>Electric Fields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Equilibrium</dc:title>
  <dc:creator>JERRY Tressa [Harrisdale Senior High School]</dc:creator>
  <cp:lastModifiedBy>Nathan</cp:lastModifiedBy>
  <cp:revision>48</cp:revision>
  <dcterms:created xsi:type="dcterms:W3CDTF">2022-02-16T03:17:05Z</dcterms:created>
  <dcterms:modified xsi:type="dcterms:W3CDTF">2023-03-17T02:56:09Z</dcterms:modified>
</cp:coreProperties>
</file>