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6" r:id="rId2"/>
    <p:sldId id="744" r:id="rId3"/>
    <p:sldId id="680" r:id="rId4"/>
    <p:sldId id="745" r:id="rId5"/>
    <p:sldId id="746" r:id="rId6"/>
    <p:sldId id="709" r:id="rId7"/>
    <p:sldId id="747" r:id="rId8"/>
    <p:sldId id="748" r:id="rId9"/>
    <p:sldId id="7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62" autoAdjust="0"/>
    <p:restoredTop sz="95310" autoAdjust="0"/>
  </p:normalViewPr>
  <p:slideViewPr>
    <p:cSldViewPr snapToGrid="0">
      <p:cViewPr varScale="1">
        <p:scale>
          <a:sx n="63" d="100"/>
          <a:sy n="63" d="100"/>
        </p:scale>
        <p:origin x="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D888-4825-41EB-A3FE-CFF9C7813384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84F7B-9A6B-4EB1-A821-DB6EB43AD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2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30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1" dirty="0"/>
              <a:t>T</a:t>
            </a:r>
            <a:r>
              <a:rPr lang="en-AU" i="1" baseline="-25000" dirty="0"/>
              <a:t>T</a:t>
            </a:r>
            <a:r>
              <a:rPr lang="en-AU" i="0" baseline="0" dirty="0"/>
              <a:t> in the second diagram is </a:t>
            </a:r>
            <a:r>
              <a:rPr lang="en-AU" b="1" i="0" baseline="0" dirty="0"/>
              <a:t>t</a:t>
            </a:r>
            <a:r>
              <a:rPr lang="en-AU" i="0" baseline="0" dirty="0"/>
              <a:t>ension at the </a:t>
            </a:r>
            <a:r>
              <a:rPr lang="en-AU" b="1" i="0" baseline="0" dirty="0"/>
              <a:t>t</a:t>
            </a:r>
            <a:r>
              <a:rPr lang="en-AU" i="0" baseline="0" dirty="0"/>
              <a:t>op.</a:t>
            </a: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28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0" dirty="0"/>
              <a:t>Much like going down in an elevator, some of your weight force is providing centripetal force, hence the reduction in normal force.</a:t>
            </a:r>
          </a:p>
          <a:p>
            <a:r>
              <a:rPr lang="en-AU" i="0" dirty="0"/>
              <a:t>Example: driving over a road with a large camber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76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i="1" dirty="0"/>
              <a:t>T</a:t>
            </a:r>
            <a:r>
              <a:rPr lang="en-AU" i="1" baseline="-25000" dirty="0"/>
              <a:t>B</a:t>
            </a:r>
            <a:r>
              <a:rPr lang="en-AU" i="0" baseline="0" dirty="0"/>
              <a:t> in the second diagram is </a:t>
            </a:r>
            <a:r>
              <a:rPr lang="en-AU" b="1" i="0" baseline="0" dirty="0"/>
              <a:t>t</a:t>
            </a:r>
            <a:r>
              <a:rPr lang="en-AU" i="0" baseline="0" dirty="0"/>
              <a:t>ension at the </a:t>
            </a:r>
            <a:r>
              <a:rPr lang="en-AU" b="1" i="0" baseline="0" dirty="0"/>
              <a:t>b</a:t>
            </a:r>
            <a:r>
              <a:rPr lang="en-AU" b="0" i="0" baseline="0" dirty="0"/>
              <a:t>ottom</a:t>
            </a:r>
            <a:r>
              <a:rPr lang="en-AU" i="0" baseline="0" dirty="0"/>
              <a:t>.</a:t>
            </a: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9996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AU" dirty="0"/>
              <a:t>8.85 m s</a:t>
            </a:r>
            <a:r>
              <a:rPr lang="en-AU" baseline="30000" dirty="0"/>
              <a:t>-1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24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AU" dirty="0"/>
              <a:t>3.44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541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AU" dirty="0"/>
              <a:t>Answers should be between 3.5-4.1 m s</a:t>
            </a:r>
            <a:r>
              <a:rPr lang="en-AU" baseline="30000" dirty="0"/>
              <a:t>-1</a:t>
            </a:r>
            <a:endParaRPr lang="en-AU" baseline="0" dirty="0"/>
          </a:p>
          <a:p>
            <a:pPr marL="0" indent="0">
              <a:buFont typeface="+mj-lt"/>
              <a:buNone/>
            </a:pPr>
            <a:r>
              <a:rPr lang="en-AU" dirty="0"/>
              <a:t>(Q13 in 2016 ATAR exam)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91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AU" dirty="0"/>
              <a:t>403 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AU" dirty="0"/>
              <a:t>(Q6 in 2013 ATAR exam)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450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015F-A8B7-4998-A7D6-AA74E3EF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1AF5F-AF37-424D-817C-99DD82F5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6EF5-7F6C-4580-AD56-7F1A9336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4921-586D-458E-914F-30C459F2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75FD-C881-4700-ABED-0721F17A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243D-6216-4E9A-8367-586C67B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407E-19DB-401B-9571-B372FC25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866C-A626-47C5-B122-D88AAF64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C90D-D4FA-4789-976D-1DFCA6C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F8DE5-1D24-4ECA-977F-ECBABC90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B905F-E873-42E1-A5CF-FA9D4E2C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1CA2E-0DE0-48ED-B534-53B1571E8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C864-C3F4-4F36-AC97-9BA57B73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E39E-30BE-4414-AC38-1DB0AD8C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1FE4-C57E-435C-9720-771F2DB5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6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CFE2-EECD-48A0-9DC6-0387FCA9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9A88-8F3C-49B2-BB49-0205AC2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BF8A-4786-4E73-9F0E-8F7DC4E3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0AB1-BA88-4D3A-A007-FA45E02B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BDA7-61AC-4F06-92EE-7F320BC4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1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6BE5-D8CE-4D16-86D9-54D8806D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F89D-43E2-404E-9B4A-FEB997AC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AA8C-0392-471D-9BCA-7125FDC9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26E3-29DB-4D0B-8471-702CEC9D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B152-8622-4D82-947F-9120157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4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8931-E05D-481E-A042-656F760D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8A7F-CB72-4CCE-961A-F9962E1BD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64C0-27B5-4CF2-B79B-2874B02A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3C00-5067-422A-A99F-20AA85B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2EB3-530F-4675-B6EC-CBFBD60A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20B2-161D-4913-8C31-13E033D1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6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BD2E-FEB0-4503-A614-E3397B90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7FDF-B4B1-4034-909F-8BDE548E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E5B0-D732-4242-AFB6-3881395B1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5D780-9CDD-4A92-9D69-23C65BF93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CE987-52B3-4F99-BAF7-8C99A82A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9A780-4A0A-4E9E-A6F4-9BB8D4B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5F552-44FA-460A-A32A-41E324A9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7EFCF-D27C-452E-944F-F530868A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86D-C591-4455-B4AC-6C84334E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F87-01A6-4CDD-981C-CAD218B7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3C85-D3CA-4772-9C71-C414D66B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63447-0218-43A4-8285-D46AE59A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7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E2A3F-623D-4662-BF3D-2BF67F70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24E95-209E-4EA0-A986-D8EEA340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00AB0-ECE0-4690-BAD3-B8B01B26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92E1-6937-4796-B3BD-CE521074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899E-710A-41F8-9B3D-D7D2F3C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15EDA-C8EA-4BB9-8F87-E0489B4F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091CF-FB2E-467A-865E-DDF1AF77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024D2-0806-4DE5-A405-012D0A79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C89A-2C21-4C4B-926D-08B02AF9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47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50C-38CD-4C70-8029-8D39130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9A3B1-CDFA-48DD-B66C-EBB468F76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E721-A176-494C-82C0-C6DF4B73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EB60-8BC9-48BD-BDB9-4A382F0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909E-D072-4067-9904-6D95A27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F3F4-84B5-4253-9393-A8D12197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3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8D7EC-A8DB-47D3-81AB-5C95AF3B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B8DD-80EE-4DC9-82DA-7B8B0CA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5878-2D90-4382-A4EB-BAA90918B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4DE9-EA36-48F0-8BEE-46EFB7BE0761}" type="datetimeFigureOut">
              <a:rPr lang="en-AU" smtClean="0"/>
              <a:t>7/03/2023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957A-C215-45B9-9F9D-569807387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F536-37FD-4975-8031-DAC265E21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64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chemeClr val="accent4"/>
            </a:solidFill>
          </a:ln>
        </p:spPr>
        <p:txBody>
          <a:bodyPr anchor="ctr"/>
          <a:lstStyle/>
          <a:p>
            <a:r>
              <a:rPr lang="en-AU" dirty="0"/>
              <a:t>Vertical Circular Motion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34633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Vertical Circular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630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Circular motion in the vertical plane is similar but different to circular motion in the horizontal plane: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Gravity must be considered more carefully as it is acting in the plane of the circular path.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equation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AU" sz="2800" dirty="0"/>
                  <a:t> can still be used when </a:t>
                </a:r>
                <a:br>
                  <a:rPr lang="en-AU" sz="2800" dirty="0"/>
                </a:br>
                <a:r>
                  <a:rPr lang="en-AU" sz="2800" dirty="0"/>
                  <a:t>speed is constant, but this is very rare in </a:t>
                </a:r>
                <a:br>
                  <a:rPr lang="en-AU" sz="2800" dirty="0"/>
                </a:br>
                <a:r>
                  <a:rPr lang="en-AU" sz="2800" dirty="0"/>
                  <a:t>real-world scenarios – unsurprisingly, objects </a:t>
                </a:r>
                <a:br>
                  <a:rPr lang="en-AU" sz="2800" dirty="0"/>
                </a:br>
                <a:r>
                  <a:rPr lang="en-AU" sz="2800" dirty="0"/>
                  <a:t>tend to slow down on the way up and speed up </a:t>
                </a:r>
                <a:br>
                  <a:rPr lang="en-AU" sz="2800" dirty="0"/>
                </a:br>
                <a:r>
                  <a:rPr lang="en-AU" sz="2800" dirty="0"/>
                  <a:t>on the way down.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Fortunately, you only need to consider two points on the circle: </a:t>
                </a:r>
                <a:br>
                  <a:rPr lang="en-AU" sz="2800" dirty="0"/>
                </a:br>
                <a:r>
                  <a:rPr lang="en-AU" sz="2800" dirty="0"/>
                  <a:t>the top and the bottom.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(This is fortunate because things get complicated pretty </a:t>
                </a:r>
                <a:br>
                  <a:rPr lang="en-AU" sz="2800" dirty="0"/>
                </a:br>
                <a:r>
                  <a:rPr lang="en-AU" sz="2800" dirty="0"/>
                  <a:t>quickly everywhere else!)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6303136"/>
              </a:xfrm>
              <a:prstGeom prst="rect">
                <a:avLst/>
              </a:prstGeom>
              <a:blipFill>
                <a:blip r:embed="rId3"/>
                <a:stretch>
                  <a:fillRect l="-937" t="-967" r="-1613" b="-18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E98A0F9-9054-2529-1241-7442F029A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775" y="4777800"/>
            <a:ext cx="22383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#vans from Vans Skate">
            <a:extLst>
              <a:ext uri="{FF2B5EF4-FFF2-40B4-BE49-F238E27FC236}">
                <a16:creationId xmlns:a16="http://schemas.microsoft.com/office/drawing/2014/main" id="{5A31123F-B348-09FC-9049-78BCD8748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2080200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6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94584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Vertical Circular Motion: Inside the Top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626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Vertical circular motion problems should generally be approached by: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AU" sz="2800" dirty="0"/>
                  <a:t>Drawing a vector diagram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AU" sz="2800" dirty="0"/>
                  <a:t>Establishing a sign convention (usually +</a:t>
                </a:r>
                <a:r>
                  <a:rPr lang="en-AU" sz="2800" dirty="0" err="1"/>
                  <a:t>ve</a:t>
                </a:r>
                <a:r>
                  <a:rPr lang="en-AU" sz="2800" dirty="0"/>
                  <a:t> = towards the centre)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AU" sz="2800" dirty="0"/>
                  <a:t>Finding an expression for </a:t>
                </a:r>
                <a:r>
                  <a:rPr lang="en-AU" sz="2800" i="1" dirty="0"/>
                  <a:t>F</a:t>
                </a:r>
                <a:r>
                  <a:rPr lang="en-AU" sz="2800" baseline="-25000" dirty="0"/>
                  <a:t>c</a:t>
                </a:r>
                <a:endParaRPr lang="en-AU" sz="2800" dirty="0"/>
              </a:p>
              <a:p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Inside the top of a loop, total centripetal force is the sum </a:t>
                </a:r>
                <a:br>
                  <a:rPr lang="en-AU" sz="2800" dirty="0"/>
                </a:br>
                <a:r>
                  <a:rPr lang="en-AU" sz="2800" dirty="0"/>
                  <a:t>of the object’s weight and the normal force applied by </a:t>
                </a:r>
                <a:br>
                  <a:rPr lang="en-AU" sz="2800" dirty="0"/>
                </a:br>
                <a:r>
                  <a:rPr lang="en-AU" sz="2800" dirty="0"/>
                  <a:t>the loop to the object (or, in the case of something </a:t>
                </a:r>
                <a:br>
                  <a:rPr lang="en-AU" sz="2800" dirty="0"/>
                </a:br>
                <a:r>
                  <a:rPr lang="en-AU" sz="2800" dirty="0"/>
                  <a:t>attached to a string or wire, tension).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Mathematically: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AU" sz="2800" dirty="0"/>
                  <a:t>  (or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AU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AU" sz="2800" dirty="0"/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AU" sz="2800" dirty="0"/>
                  <a:t> the object will fall, so to stay 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≥9.8 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AU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AU" sz="28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At minimum possible speed,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800" dirty="0"/>
                  <a:t>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→  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 → 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𝑟𝑔</m:t>
                          </m:r>
                        </m:e>
                      </m:rad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6266074"/>
              </a:xfrm>
              <a:prstGeom prst="rect">
                <a:avLst/>
              </a:prstGeom>
              <a:blipFill>
                <a:blip r:embed="rId3"/>
                <a:stretch>
                  <a:fillRect l="-937" t="-9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rollercoastertop">
            <a:extLst>
              <a:ext uri="{FF2B5EF4-FFF2-40B4-BE49-F238E27FC236}">
                <a16:creationId xmlns:a16="http://schemas.microsoft.com/office/drawing/2014/main" id="{CB21D489-CD5C-BD63-F350-3D69C8C23F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5"/>
          <a:stretch/>
        </p:blipFill>
        <p:spPr bwMode="auto">
          <a:xfrm>
            <a:off x="9186986" y="2362200"/>
            <a:ext cx="2988213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A683FC-D711-49FC-C67C-B23310841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67"/>
          <a:stretch/>
        </p:blipFill>
        <p:spPr bwMode="auto">
          <a:xfrm>
            <a:off x="9186986" y="5070342"/>
            <a:ext cx="3005014" cy="171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3D4A5F9-F00C-3792-5A07-DC710EE01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473" y="3608167"/>
            <a:ext cx="4853527" cy="26778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726284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Vertical Circular Motion: Outside the Top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6063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Vertical circular motion problems should generally be approached by: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AU" dirty="0"/>
                  <a:t>Drawing a vector diagram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AU" dirty="0"/>
                  <a:t>Establishing a sign convention (usually +</a:t>
                </a:r>
                <a:r>
                  <a:rPr lang="en-AU" dirty="0" err="1"/>
                  <a:t>ve</a:t>
                </a:r>
                <a:r>
                  <a:rPr lang="en-AU" dirty="0"/>
                  <a:t> = towards the centre)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AU" dirty="0"/>
                  <a:t>Finding an expression for </a:t>
                </a:r>
                <a:r>
                  <a:rPr lang="en-AU" i="1" dirty="0"/>
                  <a:t>F</a:t>
                </a:r>
                <a:r>
                  <a:rPr lang="en-AU" baseline="-25000" dirty="0"/>
                  <a:t>c</a:t>
                </a:r>
                <a:endParaRPr lang="en-AU" dirty="0"/>
              </a:p>
              <a:p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Outside the top of a loop, (e.g. on top of a hill) the direction of the normal force is away from the centre of the circle, so: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In these cases, centripetal force reduces normal force: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  <a:p>
                <a:pPr lvl="2"/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As </a:t>
                </a:r>
                <a:r>
                  <a:rPr lang="en-AU" sz="2800" i="1" dirty="0"/>
                  <a:t>v</a:t>
                </a:r>
                <a:r>
                  <a:rPr lang="en-AU" sz="2800" dirty="0"/>
                  <a:t> increases, </a:t>
                </a:r>
                <a:r>
                  <a:rPr lang="en-AU" sz="2800" i="1" dirty="0"/>
                  <a:t>F</a:t>
                </a:r>
                <a:r>
                  <a:rPr lang="en-AU" sz="2800" baseline="-25000" dirty="0"/>
                  <a:t>N</a:t>
                </a:r>
                <a:r>
                  <a:rPr lang="en-AU" sz="2800" dirty="0"/>
                  <a:t> decreases. This decreases </a:t>
                </a:r>
                <a:br>
                  <a:rPr lang="en-AU" sz="2800" dirty="0"/>
                </a:br>
                <a:r>
                  <a:rPr lang="en-AU" sz="2800" dirty="0"/>
                  <a:t>your apparent weight in these situations.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  <m:r>
                      <a:rPr lang="en-AU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AU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sub>
                    </m:sSub>
                  </m:oMath>
                </a14:m>
                <a:r>
                  <a:rPr lang="en-AU" sz="2800" dirty="0"/>
                  <a:t> the object will go flying off the hill!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6063968"/>
              </a:xfrm>
              <a:prstGeom prst="rect">
                <a:avLst/>
              </a:prstGeom>
              <a:blipFill>
                <a:blip r:embed="rId4"/>
                <a:stretch>
                  <a:fillRect l="-937" t="-603" b="-9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89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7633109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Vertical Circular Motion: Inside the Bottom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6002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dirty="0"/>
                  <a:t>Vertical circular motion problems should generally be approached by: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AU" dirty="0"/>
                  <a:t>Drawing a vector diagram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AU" dirty="0"/>
                  <a:t>Establishing a sign convention (usually +</a:t>
                </a:r>
                <a:r>
                  <a:rPr lang="en-AU" dirty="0" err="1"/>
                  <a:t>ve</a:t>
                </a:r>
                <a:r>
                  <a:rPr lang="en-AU" dirty="0"/>
                  <a:t> = towards the centre)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AU" dirty="0"/>
                  <a:t>Finding an expression for </a:t>
                </a:r>
                <a:r>
                  <a:rPr lang="en-AU" i="1" dirty="0"/>
                  <a:t>F</a:t>
                </a:r>
                <a:r>
                  <a:rPr lang="en-AU" baseline="-25000" dirty="0"/>
                  <a:t>c</a:t>
                </a:r>
                <a:endParaRPr lang="en-AU" dirty="0"/>
              </a:p>
              <a:p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Inside the bottom of a loop, the direction of the weight</a:t>
                </a:r>
                <a:br>
                  <a:rPr lang="en-AU" sz="2800" dirty="0"/>
                </a:br>
                <a:r>
                  <a:rPr lang="en-AU" sz="2800" dirty="0"/>
                  <a:t>force is away from the centre of the circle, so: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Centripetal force increases normal force (or tension):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As </a:t>
                </a:r>
                <a:r>
                  <a:rPr lang="en-AU" sz="2800" i="1" dirty="0"/>
                  <a:t>v</a:t>
                </a:r>
                <a:r>
                  <a:rPr lang="en-AU" sz="2800" dirty="0"/>
                  <a:t> increases, </a:t>
                </a:r>
                <a:r>
                  <a:rPr lang="en-AU" sz="2800" i="1" dirty="0"/>
                  <a:t>F</a:t>
                </a:r>
                <a:r>
                  <a:rPr lang="en-AU" sz="2800" baseline="-25000" dirty="0"/>
                  <a:t>N</a:t>
                </a:r>
                <a:r>
                  <a:rPr lang="en-AU" sz="2800" dirty="0"/>
                  <a:t> also increases. This increases </a:t>
                </a:r>
                <a:br>
                  <a:rPr lang="en-AU" sz="2800" dirty="0"/>
                </a:br>
                <a:r>
                  <a:rPr lang="en-AU" sz="2800" dirty="0"/>
                  <a:t>your apparent weight in these situations.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Remember that in </a:t>
                </a:r>
                <a:r>
                  <a:rPr lang="en-AU" sz="2800" i="1" dirty="0"/>
                  <a:t>all</a:t>
                </a:r>
                <a:r>
                  <a:rPr lang="en-AU" sz="2800" dirty="0"/>
                  <a:t> of these situations </a:t>
                </a:r>
                <a:r>
                  <a:rPr lang="en-AU" sz="2800" i="1" dirty="0"/>
                  <a:t>F</a:t>
                </a:r>
                <a:r>
                  <a:rPr lang="en-AU" sz="2800" baseline="-25000" dirty="0"/>
                  <a:t>c</a:t>
                </a:r>
                <a:r>
                  <a:rPr lang="en-AU" sz="2800" dirty="0"/>
                  <a:t> is not a force</a:t>
                </a:r>
                <a:br>
                  <a:rPr lang="en-AU" sz="2800" dirty="0"/>
                </a:br>
                <a:r>
                  <a:rPr lang="en-AU" sz="2800" dirty="0"/>
                  <a:t>in and of itself – it must be provided by another force.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6002028"/>
              </a:xfrm>
              <a:prstGeom prst="rect">
                <a:avLst/>
              </a:prstGeom>
              <a:blipFill>
                <a:blip r:embed="rId3"/>
                <a:stretch>
                  <a:fillRect l="-937" t="-609" b="-1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CB21D489-CD5C-BD63-F350-3D69C8C23F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/>
          <a:stretch/>
        </p:blipFill>
        <p:spPr bwMode="auto">
          <a:xfrm>
            <a:off x="9028586" y="2369400"/>
            <a:ext cx="3163414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A683FC-D711-49FC-C67C-B233108416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21" b="178"/>
          <a:stretch/>
        </p:blipFill>
        <p:spPr bwMode="auto">
          <a:xfrm>
            <a:off x="9107786" y="5072400"/>
            <a:ext cx="3005014" cy="1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01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957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What is the minimum speed a roller coaster needs at the top of a 16.0 m wide loop to ensure that it stays on the track?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3C3CC69-DD5D-E1D1-F1D6-A2F3EAE43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656" y="1715452"/>
            <a:ext cx="3064882" cy="34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3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9575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yoyo has a mass of 120 g and swings at the end of a string 65.0 cm in length. A girl swings the yoyo in the air in a vertical circle with a speed of 3.50 m s</a:t>
            </a:r>
            <a:r>
              <a:rPr lang="en-GB" sz="2800" baseline="30000" dirty="0"/>
              <a:t>-1</a:t>
            </a:r>
            <a:r>
              <a:rPr lang="en-GB" sz="2800" dirty="0"/>
              <a:t>.</a:t>
            </a:r>
          </a:p>
          <a:p>
            <a:r>
              <a:rPr lang="en-GB" sz="2800" dirty="0"/>
              <a:t>What would be the tension in the yoyo string when it is at the bottom of its circular swing?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22F384-6739-1F04-3E68-D0AB948B8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206" y="2346960"/>
            <a:ext cx="3307794" cy="364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00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9575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53 kg skater is attempting to complete a loop that is 2.50 m in radius. Estimate the minimum speed at the top of the loop needed for the skater to maintain contact with the top of the loop.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79005-A4DD-250B-B3A5-E9AA1B689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920" y="1805939"/>
            <a:ext cx="6736081" cy="505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0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9575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car is driving over a hill with a radius of 250 m at a speed of 30.0 m s</a:t>
            </a:r>
            <a:r>
              <a:rPr lang="en-GB" sz="2800" baseline="30000" dirty="0"/>
              <a:t>-1</a:t>
            </a:r>
            <a:r>
              <a:rPr lang="en-GB" sz="2800" dirty="0"/>
              <a:t>. Determine the magnitude of the net force experienced between a 65.0 kg passenger and their seat or seat belt.</a:t>
            </a:r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0359B533-BC9E-74B5-4D6C-675ADB813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0" t="38361" r="9024" b="3113"/>
          <a:stretch/>
        </p:blipFill>
        <p:spPr>
          <a:xfrm>
            <a:off x="2034540" y="3368039"/>
            <a:ext cx="8488680" cy="2788921"/>
          </a:xfrm>
        </p:spPr>
      </p:pic>
    </p:spTree>
    <p:extLst>
      <p:ext uri="{BB962C8B-B14F-4D97-AF65-F5344CB8AC3E}">
        <p14:creationId xmlns:p14="http://schemas.microsoft.com/office/powerpoint/2010/main" val="317629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797</Words>
  <Application>Microsoft Office PowerPoint</Application>
  <PresentationFormat>Widescreen</PresentationFormat>
  <Paragraphs>71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Vertical Circular 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</dc:title>
  <dc:creator>JERRY Tressa [Harrisdale Senior High School]</dc:creator>
  <cp:lastModifiedBy>AXTENS Nathan [Harrisdale Senior High School]</cp:lastModifiedBy>
  <cp:revision>60</cp:revision>
  <dcterms:created xsi:type="dcterms:W3CDTF">2022-02-16T03:17:05Z</dcterms:created>
  <dcterms:modified xsi:type="dcterms:W3CDTF">2023-03-08T01:15:29Z</dcterms:modified>
</cp:coreProperties>
</file>