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736" r:id="rId3"/>
    <p:sldId id="680" r:id="rId4"/>
    <p:sldId id="737" r:id="rId5"/>
    <p:sldId id="738" r:id="rId6"/>
    <p:sldId id="732" r:id="rId7"/>
    <p:sldId id="739" r:id="rId8"/>
    <p:sldId id="740" r:id="rId9"/>
    <p:sldId id="7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4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9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03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3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04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Still confused? A great (if somewhat lengthy) video on this topic and some of the evidence behind it can be found at https://youtu.be/qSjwPeyDa2Y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b="0" i="0">
                    <a:latin typeface="Cambria Math" panose="02040503050406030204" pitchFamily="18" charset="0"/>
                  </a:rPr>
                  <a:t>𝛾=1/√(1−𝑣^2/𝑐^2 )</a:t>
                </a:r>
                <a:endParaRPr lang="en-AU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46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4.sv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7030A0"/>
            </a:solidFill>
          </a:ln>
        </p:spPr>
        <p:txBody>
          <a:bodyPr anchor="ctr"/>
          <a:lstStyle/>
          <a:p>
            <a:r>
              <a:rPr lang="en-AU" spc="300" dirty="0"/>
              <a:t>Time Dilation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2217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Relativity of Simultaneity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Since the speed of light does not change, events that are simultaneous in one frame of reference may happen at different times in another frame of reference.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train thought experiment involving the two strikes of lightning. Observer </a:t>
            </a:r>
            <a:r>
              <a:rPr lang="en-AU" sz="2800" i="1" dirty="0"/>
              <a:t>C</a:t>
            </a:r>
            <a:r>
              <a:rPr lang="en-AU" sz="2800" dirty="0"/>
              <a:t> (on the grass) sees strikes </a:t>
            </a:r>
            <a:r>
              <a:rPr lang="en-AU" sz="2800" i="1" dirty="0"/>
              <a:t>A</a:t>
            </a:r>
            <a:r>
              <a:rPr lang="en-AU" sz="2800" dirty="0"/>
              <a:t> and </a:t>
            </a:r>
            <a:r>
              <a:rPr lang="en-AU" sz="2800" i="1" dirty="0"/>
              <a:t>B</a:t>
            </a:r>
            <a:r>
              <a:rPr lang="en-AU" sz="2800" dirty="0"/>
              <a:t> happen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However, in observer </a:t>
            </a:r>
            <a:r>
              <a:rPr lang="en-AU" sz="2800" i="1" dirty="0"/>
              <a:t>D</a:t>
            </a:r>
            <a:r>
              <a:rPr lang="en-AU" sz="2800" dirty="0"/>
              <a:t>’s frame of </a:t>
            </a:r>
            <a:br>
              <a:rPr lang="en-AU" sz="2800" dirty="0"/>
            </a:br>
            <a:r>
              <a:rPr lang="en-AU" sz="2800" dirty="0"/>
              <a:t>reference (on the train), strike </a:t>
            </a:r>
            <a:r>
              <a:rPr lang="en-AU" sz="2800" i="1" dirty="0"/>
              <a:t>B</a:t>
            </a:r>
            <a:r>
              <a:rPr lang="en-AU" sz="2800" dirty="0"/>
              <a:t> </a:t>
            </a:r>
            <a:br>
              <a:rPr lang="en-AU" sz="2800" dirty="0"/>
            </a:br>
            <a:r>
              <a:rPr lang="en-AU" sz="2800" dirty="0"/>
              <a:t>happens first – the light from strike </a:t>
            </a:r>
            <a:br>
              <a:rPr lang="en-AU" sz="2800" dirty="0"/>
            </a:br>
            <a:r>
              <a:rPr lang="en-AU" sz="2800" i="1" dirty="0"/>
              <a:t>A</a:t>
            </a:r>
            <a:r>
              <a:rPr lang="en-AU" sz="2800" dirty="0"/>
              <a:t> takes time to ‘catch up’ with the </a:t>
            </a:r>
            <a:br>
              <a:rPr lang="en-AU" sz="2800" dirty="0"/>
            </a:br>
            <a:r>
              <a:rPr lang="en-AU" sz="2800" dirty="0"/>
              <a:t>train.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Neither frame of reference is the </a:t>
            </a:r>
            <a:br>
              <a:rPr lang="en-AU" sz="2800" dirty="0"/>
            </a:br>
            <a:r>
              <a:rPr lang="en-AU" sz="2800" dirty="0"/>
              <a:t>‘right’ one – remember, observer </a:t>
            </a:r>
            <a:br>
              <a:rPr lang="en-AU" sz="2800" dirty="0"/>
            </a:br>
            <a:r>
              <a:rPr lang="en-AU" sz="2800" i="1" dirty="0"/>
              <a:t>D</a:t>
            </a:r>
            <a:r>
              <a:rPr lang="en-AU" sz="2800" dirty="0"/>
              <a:t> thinks </a:t>
            </a:r>
            <a:r>
              <a:rPr lang="en-AU" sz="2800" i="1" dirty="0"/>
              <a:t>he</a:t>
            </a:r>
            <a:r>
              <a:rPr lang="en-AU" sz="2800" dirty="0"/>
              <a:t> is at rest!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4A40CC-BD41-11CD-084A-C4328140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58" y="3160123"/>
            <a:ext cx="6581242" cy="36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0820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06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Now imagine that the passenger on the train has a special clock that measures time by bouncing a photon between two mirrors: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Let’s consider the amount of time it takes for the photon to move from one mirror to the other. For the passenger, we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800" dirty="0"/>
                  <a:t>, or ‘proper time’ – not because their frame of reference is somehow more correct, but simply because the event is ‘happening’ in their frame of reference (more on this later). Finding an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800" dirty="0"/>
                  <a:t> is simple: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069739"/>
              </a:xfrm>
              <a:prstGeom prst="rect">
                <a:avLst/>
              </a:prstGeom>
              <a:blipFill>
                <a:blip r:embed="rId3"/>
                <a:stretch>
                  <a:fillRect l="-937" t="-10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B72C47BD-3C5A-0D85-3440-9B18A052D9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83" t="23750" r="78125" b="7709"/>
          <a:stretch/>
        </p:blipFill>
        <p:spPr>
          <a:xfrm>
            <a:off x="5491546" y="1494432"/>
            <a:ext cx="1208907" cy="20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0820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But remember, this train is travelling at 0.8</a:t>
            </a:r>
            <a:r>
              <a:rPr lang="en-AU" sz="2800" i="1" dirty="0"/>
              <a:t>c</a:t>
            </a:r>
            <a:r>
              <a:rPr lang="en-AU" sz="2800" dirty="0"/>
              <a:t>. What would an observer outside of the train see?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Because the train and mirror are moving (relative to the external observer), in their frame of reference the photon travels a greater distance.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i="1" dirty="0"/>
              <a:t>c</a:t>
            </a:r>
            <a:r>
              <a:rPr lang="en-AU" sz="2800" dirty="0"/>
              <a:t>, however, remains the same in all frames of reference, so if </a:t>
            </a:r>
            <a:r>
              <a:rPr lang="en-AU" sz="2800" i="1" dirty="0"/>
              <a:t>L</a:t>
            </a:r>
            <a:r>
              <a:rPr lang="en-AU" sz="2800" dirty="0"/>
              <a:t> changes then </a:t>
            </a:r>
            <a:r>
              <a:rPr lang="en-AU" sz="2800" i="1" dirty="0"/>
              <a:t>t</a:t>
            </a:r>
            <a:r>
              <a:rPr lang="en-AU" sz="2800" dirty="0"/>
              <a:t> must change. Put simply, the photon needs more time to travel the increased distance – so the external observer sees the clock running slower.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This is true at all speeds, but not noticeable at common speeds.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CF995C-3F26-9EE8-68DE-CEF3F580C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477" r="30897"/>
          <a:stretch/>
        </p:blipFill>
        <p:spPr>
          <a:xfrm>
            <a:off x="4826687" y="936625"/>
            <a:ext cx="2538626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8580122" cy="5715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In the previous diagrams,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r>
                  <a:rPr lang="en-AU" sz="2800" dirty="0"/>
                  <a:t>, where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800" dirty="0"/>
                  <a:t> is the amount of time the external observer experiences. The observer on the train sees the photon travel between the same two mirrors, a distance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800" dirty="0"/>
                  <a:t>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Using a simple diagram and the </a:t>
                </a:r>
                <a:br>
                  <a:rPr lang="en-AU" sz="2800" dirty="0"/>
                </a:br>
                <a:r>
                  <a:rPr lang="en-AU" sz="2800" dirty="0"/>
                  <a:t>Pythagorean Theorem, show that</a:t>
                </a:r>
              </a:p>
              <a:p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b="0" dirty="0"/>
              </a:p>
              <a:p>
                <a:pPr lvl="2"/>
                <a:endParaRPr lang="en-AU" sz="2800" dirty="0"/>
              </a:p>
              <a:p>
                <a:r>
                  <a:rPr lang="en-AU" sz="2800" dirty="0"/>
                  <a:t>where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speed of the train.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8580122" cy="5715347"/>
              </a:xfrm>
              <a:prstGeom prst="rect">
                <a:avLst/>
              </a:prstGeom>
              <a:blipFill>
                <a:blip r:embed="rId3"/>
                <a:stretch>
                  <a:fillRect l="-1420" t="-1067" b="-21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9FA93DB2-F9D8-B378-B773-C9E161BDE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167" y="2463225"/>
            <a:ext cx="4193043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40B5-B191-00A8-A602-DCFA7561ADED}"/>
                  </a:ext>
                </a:extLst>
              </p:cNvPr>
              <p:cNvSpPr txBox="1"/>
              <p:nvPr/>
            </p:nvSpPr>
            <p:spPr>
              <a:xfrm>
                <a:off x="7962311" y="3845005"/>
                <a:ext cx="581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40B5-B191-00A8-A602-DCFA756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311" y="3845005"/>
                <a:ext cx="581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B8BAA-9030-0F24-EA2C-DBFA800FE51F}"/>
                  </a:ext>
                </a:extLst>
              </p:cNvPr>
              <p:cNvSpPr txBox="1"/>
              <p:nvPr/>
            </p:nvSpPr>
            <p:spPr>
              <a:xfrm>
                <a:off x="8237771" y="6273225"/>
                <a:ext cx="6118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B8BAA-9030-0F24-EA2C-DBFA800FE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771" y="6273225"/>
                <a:ext cx="6118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F505C-FC83-16C7-F638-3663659A6D38}"/>
                  </a:ext>
                </a:extLst>
              </p:cNvPr>
              <p:cNvSpPr txBox="1"/>
              <p:nvPr/>
            </p:nvSpPr>
            <p:spPr>
              <a:xfrm>
                <a:off x="10640210" y="4314963"/>
                <a:ext cx="74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F505C-FC83-16C7-F638-3663659A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210" y="4314963"/>
                <a:ext cx="74590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6D38B2FD-4E3F-E6E6-D8C0-24384E040A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0120" y="0"/>
            <a:ext cx="361188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397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From the diagram: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box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box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ox>
                                <m:box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ox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3973332"/>
              </a:xfrm>
              <a:prstGeom prst="rect">
                <a:avLst/>
              </a:prstGeom>
              <a:blipFill>
                <a:blip r:embed="rId3"/>
                <a:stretch>
                  <a:fillRect l="-1053" t="-15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526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ox>
                                <m:box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ox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Divide the numerator and denominator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ox>
                                <m:box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box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Take the square root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5264005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8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0820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14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few implications of this conclusion: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Proper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800" dirty="0"/>
                  <a:t>, the time measured in the </a:t>
                </a:r>
                <a:br>
                  <a:rPr lang="en-AU" sz="2800" dirty="0"/>
                </a:br>
                <a:r>
                  <a:rPr lang="en-AU" sz="2800" dirty="0"/>
                  <a:t>frame of reference that is at rest relative to </a:t>
                </a:r>
                <a:br>
                  <a:rPr lang="en-AU" sz="2800" dirty="0"/>
                </a:br>
                <a:r>
                  <a:rPr lang="en-AU" sz="2800" dirty="0"/>
                  <a:t>the event) is always the shortest amount </a:t>
                </a:r>
                <a:br>
                  <a:rPr lang="en-AU" sz="2800" dirty="0"/>
                </a:br>
                <a:r>
                  <a:rPr lang="en-AU" sz="2800" dirty="0"/>
                  <a:t>of time for the event to occur.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Any event observed from a moving frame of </a:t>
                </a:r>
                <a:br>
                  <a:rPr lang="en-AU" sz="2800" dirty="0"/>
                </a:br>
                <a:r>
                  <a:rPr lang="en-AU" sz="2800" dirty="0"/>
                  <a:t>reference is seen to take a longer time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800" dirty="0"/>
                  <a:t>) </a:t>
                </a:r>
                <a:br>
                  <a:rPr lang="en-AU" sz="2800" dirty="0"/>
                </a:br>
                <a:r>
                  <a:rPr lang="en-AU" sz="2800" dirty="0"/>
                  <a:t>compared to the rest frame.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AU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146234"/>
              </a:xfrm>
              <a:prstGeom prst="rect">
                <a:avLst/>
              </a:prstGeom>
              <a:blipFill>
                <a:blip r:embed="rId3"/>
                <a:stretch>
                  <a:fillRect l="-937" b="-18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D644DA18-6557-C95D-0796-A0885BD6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2646" y="2160314"/>
            <a:ext cx="4719354" cy="47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072558-BDD3-57DC-13DF-477984AA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7" y="583285"/>
            <a:ext cx="5194286" cy="56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9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610</Words>
  <Application>Microsoft Office PowerPoint</Application>
  <PresentationFormat>Widescreen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Time Dilation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58</cp:revision>
  <dcterms:created xsi:type="dcterms:W3CDTF">2022-02-16T03:17:05Z</dcterms:created>
  <dcterms:modified xsi:type="dcterms:W3CDTF">2023-07-25T02:11:14Z</dcterms:modified>
</cp:coreProperties>
</file>