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6" r:id="rId2"/>
    <p:sldId id="744" r:id="rId3"/>
    <p:sldId id="680" r:id="rId4"/>
    <p:sldId id="749" r:id="rId5"/>
    <p:sldId id="750" r:id="rId6"/>
    <p:sldId id="756" r:id="rId7"/>
    <p:sldId id="751" r:id="rId8"/>
    <p:sldId id="752" r:id="rId9"/>
    <p:sldId id="753" r:id="rId10"/>
    <p:sldId id="7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222"/>
    <a:srgbClr val="445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93" autoAdjust="0"/>
    <p:restoredTop sz="91906" autoAdjust="0"/>
  </p:normalViewPr>
  <p:slideViewPr>
    <p:cSldViewPr snapToGrid="0">
      <p:cViewPr varScale="1">
        <p:scale>
          <a:sx n="79" d="100"/>
          <a:sy n="79" d="100"/>
        </p:scale>
        <p:origin x="7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5D888-4825-41EB-A3FE-CFF9C7813384}" type="datetimeFigureOut">
              <a:rPr lang="en-AU" smtClean="0"/>
              <a:t>28/03/2023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84F7B-9A6B-4EB1-A821-DB6EB43AD6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26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64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sz="1200" dirty="0"/>
                  <a:t>Any charged particle moving through an electric and/or magnetic field experiences a force (known as the Lorentz force) based on the strengths of the fields. The force mentioned here is simply the sum of Lorentz forces on the electrons in a current-carrying conductor, ignoring the effects of any electric fields.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sz="1200" i="0" dirty="0"/>
                  <a:t>You may sometimes see this formula written as </a:t>
                </a:r>
                <a14:m>
                  <m:oMath xmlns:m="http://schemas.openxmlformats.org/officeDocument/2006/math">
                    <m:r>
                      <a:rPr lang="en-AU" sz="1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AU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1200" b="0" i="1" smtClean="0">
                        <a:latin typeface="Cambria Math" panose="02040503050406030204" pitchFamily="18" charset="0"/>
                      </a:rPr>
                      <m:t>𝐵𝐼𝐿</m:t>
                    </m:r>
                    <m:func>
                      <m:funcPr>
                        <m:ctrlPr>
                          <a:rPr lang="en-AU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AU" i="0" dirty="0"/>
                  <a:t>. As we’re about to see, this is somewhat unhelpful.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sz="1200" dirty="0"/>
                  <a:t>Any charged particle moving through an electric and/or magnetic field experiences a force (known as the Lorentz force) based on the strengths of the fields. The force mentioned here is simply the sum of Lorentz forces on the electrons in a current-carrying conductor, ignoring the effects of any electric fields.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sz="1200" i="0" dirty="0"/>
                  <a:t>You may sometimes see this formula written as </a:t>
                </a:r>
                <a:r>
                  <a:rPr lang="en-AU" sz="1200" b="0" i="0">
                    <a:latin typeface="Cambria Math" panose="02040503050406030204" pitchFamily="18" charset="0"/>
                  </a:rPr>
                  <a:t>𝐹=𝐵𝐼𝐿 sin⁡𝜃</a:t>
                </a:r>
                <a:r>
                  <a:rPr lang="en-AU" i="0" dirty="0"/>
                  <a:t>. As we’re about to see, this is somewhat unhelpful.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288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i="0" dirty="0"/>
                  <a:t>Make sure you’re using arrows that are coming </a:t>
                </a:r>
                <a:r>
                  <a:rPr lang="en-AU" i="1" dirty="0"/>
                  <a:t>out of</a:t>
                </a:r>
                <a:r>
                  <a:rPr lang="en-AU" i="0" dirty="0"/>
                  <a:t> the wire, not going into it!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i="0" dirty="0"/>
                  <a:t>Strictly speaking, the force is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ℓ×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i="0" dirty="0"/>
                  <a:t>: a cross product (vector product).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i="0" dirty="0"/>
                  <a:t>Strictly speaking, the force is </a:t>
                </a:r>
                <a:r>
                  <a:rPr lang="en-AU" b="0" i="0">
                    <a:latin typeface="Cambria Math" panose="02040503050406030204" pitchFamily="18" charset="0"/>
                  </a:rPr>
                  <a:t>𝐹=𝐼ℓ×𝐵</a:t>
                </a:r>
                <a:r>
                  <a:rPr lang="en-AU" i="0" dirty="0"/>
                  <a:t>: a cross product (vector product).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585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058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527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219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171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770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66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015F-A8B7-4998-A7D6-AA74E3EF1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1AF5F-AF37-424D-817C-99DD82F57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F6EF5-7F6C-4580-AD56-7F1A9336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28/03/2023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4921-586D-458E-914F-30C459F2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75FD-C881-4700-ABED-0721F17A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9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243D-6216-4E9A-8367-586C67BA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E407E-19DB-401B-9571-B372FC258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0866C-A626-47C5-B122-D88AAF64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28/03/2023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C90D-D4FA-4789-976D-1DFCA6C5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F8DE5-1D24-4ECA-977F-ECBABC90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8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B905F-E873-42E1-A5CF-FA9D4E2CC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1CA2E-0DE0-48ED-B534-53B1571E8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BC864-C3F4-4F36-AC97-9BA57B73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28/03/2023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E39E-30BE-4414-AC38-1DB0AD8C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71FE4-C57E-435C-9720-771F2DB5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62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CFE2-EECD-48A0-9DC6-0387FCA9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9A88-8F3C-49B2-BB49-0205AC2B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FBF8A-4786-4E73-9F0E-8F7DC4E3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28/03/2023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50AB1-BA88-4D3A-A007-FA45E02B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6BDA7-61AC-4F06-92EE-7F320BC4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11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6BE5-D8CE-4D16-86D9-54D8806D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FF89D-43E2-404E-9B4A-FEB997AC0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BAA8C-0392-471D-9BCA-7125FDC9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28/03/2023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26E3-29DB-4D0B-8471-702CEC9D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1B152-8622-4D82-947F-91201579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4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8931-E05D-481E-A042-656F760D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8A7F-CB72-4CCE-961A-F9962E1BD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364C0-27B5-4CF2-B79B-2874B02A7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A3C00-5067-422A-A99F-20AA85B1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28/03/2023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F2EB3-530F-4675-B6EC-CBFBD60A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620B2-161D-4913-8C31-13E033D1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76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BD2E-FEB0-4503-A614-E3397B90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07FDF-B4B1-4034-909F-8BDE548E3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7E5B0-D732-4242-AFB6-3881395B1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5D780-9CDD-4A92-9D69-23C65BF93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CE987-52B3-4F99-BAF7-8C99A82A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9A780-4A0A-4E9E-A6F4-9BB8D4B2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28/03/2023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5F552-44FA-460A-A32A-41E324A9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7EFCF-D27C-452E-944F-F530868A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72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86D-C591-4455-B4AC-6C84334E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95F87-01A6-4CDD-981C-CAD218B7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28/03/2023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13C85-D3CA-4772-9C71-C414D66B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63447-0218-43A4-8285-D46AE59A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7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E2A3F-623D-4662-BF3D-2BF67F70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28/03/2023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24E95-209E-4EA0-A986-D8EEA340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00AB0-ECE0-4690-BAD3-B8B01B26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33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92E1-6937-4796-B3BD-CE521074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B899E-710A-41F8-9B3D-D7D2F3CCF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15EDA-C8EA-4BB9-8F87-E0489B4F2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091CF-FB2E-467A-865E-DDF1AF77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28/03/2023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024D2-0806-4DE5-A405-012D0A79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7C89A-2C21-4C4B-926D-08B02AF9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547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550C-38CD-4C70-8029-8D39130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9A3B1-CDFA-48DD-B66C-EBB468F76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CE721-A176-494C-82C0-C6DF4B737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EEB60-8BC9-48BD-BDB9-4A382F0E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28/03/2023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D909E-D072-4067-9904-6D95A27D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CF3F4-84B5-4253-9393-A8D12197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33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8D7EC-A8DB-47D3-81AB-5C95AF3B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AB8DD-80EE-4DC9-82DA-7B8B0CAC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35878-2D90-4382-A4EB-BAA90918B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74DE9-EA36-48F0-8BEE-46EFB7BE0761}" type="datetimeFigureOut">
              <a:rPr lang="en-AU" smtClean="0"/>
              <a:t>28/03/2023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7957A-C215-45B9-9F9D-569807387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6F536-37FD-4975-8031-DAC265E21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164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ln w="38100">
            <a:solidFill>
              <a:srgbClr val="00B0F0"/>
            </a:solidFill>
          </a:ln>
        </p:spPr>
        <p:txBody>
          <a:bodyPr anchor="ctr"/>
          <a:lstStyle/>
          <a:p>
            <a:r>
              <a:rPr lang="en-AU" dirty="0"/>
              <a:t>Magnetic Forces on </a:t>
            </a:r>
            <a:br>
              <a:rPr lang="en-AU" dirty="0"/>
            </a:br>
            <a:r>
              <a:rPr lang="en-AU" dirty="0"/>
              <a:t>Moving Charges</a:t>
            </a:r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717644" cy="6263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>
                    <a:ea typeface="Cambria Math" panose="02040503050406030204" pitchFamily="18" charset="0"/>
                  </a:rPr>
                  <a:t>Derive the formula for from the formula for </a:t>
                </a:r>
                <a:r>
                  <a:rPr lang="en-GB" sz="2800" dirty="0"/>
                  <a:t>magnetic force on a current‑carrying conductor from the formula for magnetic force on a charged particle.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𝑞𝑣𝐵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AU" sz="2800" dirty="0">
                  <a:ea typeface="Cambria Math" panose="02040503050406030204" pitchFamily="18" charset="0"/>
                </a:endParaRPr>
              </a:p>
              <a:p>
                <a:endParaRPr lang="en-AU" sz="28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wire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=ℓ</m:t>
                      </m:r>
                    </m:oMath>
                  </m:oMathPara>
                </a14:m>
                <a:endParaRPr lang="en-AU" sz="2800" dirty="0">
                  <a:ea typeface="Cambria Math" panose="02040503050406030204" pitchFamily="18" charset="0"/>
                </a:endParaRPr>
              </a:p>
              <a:p>
                <a:endParaRPr lang="en-AU" sz="28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AU" sz="2800" dirty="0">
                  <a:ea typeface="Cambria Math" panose="02040503050406030204" pitchFamily="18" charset="0"/>
                </a:endParaRPr>
              </a:p>
              <a:p>
                <a:endParaRPr lang="en-AU" sz="28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AU" sz="2800" b="0" dirty="0">
                  <a:ea typeface="Cambria Math" panose="02040503050406030204" pitchFamily="18" charset="0"/>
                </a:endParaRPr>
              </a:p>
              <a:p>
                <a:endParaRPr lang="en-AU" sz="28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AU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717644" cy="6263189"/>
              </a:xfrm>
              <a:prstGeom prst="rect">
                <a:avLst/>
              </a:prstGeom>
              <a:blipFill>
                <a:blip r:embed="rId3"/>
                <a:stretch>
                  <a:fillRect l="-937" t="-9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63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583748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Review: Current Carrying Conductors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035050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Magnetic fields can be produced by the movement of charged particles – usually electrons in wires.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simplest example of this is a single straight wire, which produces a magnetic field of concentric circles when current flows through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direction of these field </a:t>
            </a:r>
            <a:br>
              <a:rPr lang="en-GB" sz="2800" dirty="0"/>
            </a:br>
            <a:r>
              <a:rPr lang="en-GB" sz="2800" dirty="0"/>
              <a:t>lines can easily be predicted </a:t>
            </a:r>
            <a:br>
              <a:rPr lang="en-GB" sz="2800" dirty="0"/>
            </a:br>
            <a:r>
              <a:rPr lang="en-GB" sz="2800" dirty="0"/>
              <a:t>using the right hand rule.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Note that: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dirty="0"/>
              <a:t> here is the direction of </a:t>
            </a:r>
            <a:br>
              <a:rPr lang="en-GB" sz="2800" dirty="0"/>
            </a:br>
            <a:r>
              <a:rPr lang="en-GB" sz="2800" dirty="0"/>
              <a:t>conventional current (positive </a:t>
            </a:r>
            <a:br>
              <a:rPr lang="en-GB" sz="2800" dirty="0"/>
            </a:br>
            <a:r>
              <a:rPr lang="en-GB" sz="2800" dirty="0"/>
              <a:t>to negative), not electron flow.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/>
              <a:t>This is not a dipole field.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So what happens when this wire enters a different magnetic field?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5FCDA79-6DA2-97D3-4EA6-50C7BF6B32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91"/>
          <a:stretch/>
        </p:blipFill>
        <p:spPr>
          <a:xfrm>
            <a:off x="9998745" y="2547814"/>
            <a:ext cx="1966608" cy="3167186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7FE41E9-F22D-2D17-A3F5-AF9B158088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44"/>
          <a:stretch/>
        </p:blipFill>
        <p:spPr>
          <a:xfrm>
            <a:off x="5671209" y="2547815"/>
            <a:ext cx="3394636" cy="316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3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016891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Magnetic Force on Currents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71764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When a current moves through a wire in a pre-existing magnetic field, a force is exerted on the wire as the magnetic fields interact. (This force is sometimes known as the Laplace force; in your formula sheets it is simply ‘</a:t>
                </a:r>
                <a:r>
                  <a:rPr lang="en-GB" sz="2800" dirty="0"/>
                  <a:t>magnetic force on a current-carrying conductor’</a:t>
                </a:r>
                <a:r>
                  <a:rPr lang="en-AU" sz="2800" dirty="0"/>
                  <a:t>.)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What factors might affect the magnitude of this force?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amount of current (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AU" sz="2800" dirty="0"/>
                  <a:t>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length of the wire (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AU" sz="2800" dirty="0"/>
                  <a:t>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magnetic flux density of the field (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sz="2800" dirty="0"/>
                  <a:t>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angle between the wire and the field (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AU" sz="2800" dirty="0"/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ℓ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717644" cy="5262979"/>
              </a:xfrm>
              <a:prstGeom prst="rect">
                <a:avLst/>
              </a:prstGeom>
              <a:blipFill>
                <a:blip r:embed="rId3"/>
                <a:stretch>
                  <a:fillRect l="-937" t="-11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34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016891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Magnetic Force on Currents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717644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Determining the direction of this force requires the use of the right hand rule again: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Helpfully, the equation (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ℓ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AU" sz="2800" dirty="0"/>
                  <a:t>) lists the two vectors in this order.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ℓ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to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717644" cy="5693866"/>
              </a:xfrm>
              <a:prstGeom prst="rect">
                <a:avLst/>
              </a:prstGeom>
              <a:blipFill>
                <a:blip r:embed="rId3"/>
                <a:stretch>
                  <a:fillRect l="-937" t="-10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AC02AA2-6F2D-BD05-367B-90DAB2416DB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599"/>
              </a:clrFrom>
              <a:clrTo>
                <a:srgbClr val="FFD5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95" y="1138717"/>
            <a:ext cx="7187610" cy="329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0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0" y="584775"/>
            <a:ext cx="115824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 700 A current is running from west to east through the </a:t>
            </a:r>
            <a:r>
              <a:rPr lang="en-AU" sz="2800" dirty="0"/>
              <a:t>power line shown in the photo below. Assuming that it is near the equator, determine the:</a:t>
            </a:r>
          </a:p>
          <a:p>
            <a:pPr marL="514350" indent="-514350">
              <a:buFont typeface="+mj-lt"/>
              <a:buAutoNum type="alphaLcParenR"/>
            </a:pPr>
            <a:r>
              <a:rPr lang="en-GB" sz="2800" dirty="0"/>
              <a:t>Direction of the magnetic force on the power line.</a:t>
            </a:r>
          </a:p>
          <a:p>
            <a:pPr marL="514350" indent="-514350">
              <a:buFont typeface="+mj-lt"/>
              <a:buAutoNum type="alphaLcParenR"/>
            </a:pPr>
            <a:r>
              <a:rPr lang="en-GB" sz="2800" dirty="0"/>
              <a:t>Magnitude of the magnetic force on 1 m of the power line if the Earth’s magnetic flux density in this region is 5.00 × 10</a:t>
            </a:r>
            <a:r>
              <a:rPr lang="en-GB" sz="2800" baseline="30000" dirty="0"/>
              <a:t>-5</a:t>
            </a:r>
            <a:r>
              <a:rPr lang="en-GB" sz="2800" dirty="0"/>
              <a:t> T.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8764E06-EF90-911C-581E-2ACFD2B6B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135" y="2831544"/>
            <a:ext cx="6045730" cy="402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DD8FDE0-67FE-A661-D999-20D672571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21933" y="2997757"/>
            <a:ext cx="1028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6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7176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ea typeface="Cambria Math" panose="02040503050406030204" pitchFamily="18" charset="0"/>
              </a:rPr>
              <a:t>Two parallel wires have currents flowing through them in opposite directions. With the help of a diagram/s, determine whether the two wires would experience an attractive or a repulsive force.</a:t>
            </a:r>
            <a:br>
              <a:rPr lang="en-AU" sz="2800" dirty="0">
                <a:ea typeface="Cambria Math" panose="02040503050406030204" pitchFamily="18" charset="0"/>
              </a:rPr>
            </a:br>
            <a:r>
              <a:rPr lang="en-AU" sz="2800" dirty="0">
                <a:ea typeface="Cambria Math" panose="02040503050406030204" pitchFamily="18" charset="0"/>
              </a:rPr>
              <a:t>(Hint: consider one field at a time.)</a:t>
            </a:r>
          </a:p>
        </p:txBody>
      </p:sp>
    </p:spTree>
    <p:extLst>
      <p:ext uri="{BB962C8B-B14F-4D97-AF65-F5344CB8AC3E}">
        <p14:creationId xmlns:p14="http://schemas.microsoft.com/office/powerpoint/2010/main" val="332572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034838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Magnetic Force on Particles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717644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force experienced by the wire is the combination of the forces experienced by the individual charges within it.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So what if the charge isn’t stuck in a wire?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For a point charge moving through a magnetic field: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𝑞𝑣𝐵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AU" sz="2800" b="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AU" sz="2800" dirty="0"/>
                  <a:t> is the charge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AU" sz="2800" dirty="0"/>
                  <a:t> is the velocity of the point charge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AU" sz="2800" dirty="0"/>
                  <a:t> is the angle between the direction of the particle’s motion and the magnetic field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This force is known simply as the magnetic force.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(It is sometimes referred to as the Lorentz force, but this is a misnomer; the Lorentz force is a combination of electric </a:t>
                </a:r>
                <a:r>
                  <a:rPr lang="en-AU" sz="2800" i="1" dirty="0"/>
                  <a:t>and</a:t>
                </a:r>
                <a:r>
                  <a:rPr lang="en-AU" sz="2800" dirty="0"/>
                  <a:t> magnetic forces.)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717644" cy="5693866"/>
              </a:xfrm>
              <a:prstGeom prst="rect">
                <a:avLst/>
              </a:prstGeom>
              <a:blipFill>
                <a:blip r:embed="rId3"/>
                <a:stretch>
                  <a:fillRect l="-937" t="-1071" b="-21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7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007390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Magnetic Force on Particles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717644" cy="606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Determining the direction of this force requires the use of the right hand rule yet again: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400" dirty="0"/>
                  <a:t>Note that a negatively charged particle</a:t>
                </a:r>
                <a:br>
                  <a:rPr lang="en-AU" sz="2400" dirty="0"/>
                </a:br>
                <a:r>
                  <a:rPr lang="en-AU" sz="2400" dirty="0"/>
                  <a:t>will experience a force in the opposite</a:t>
                </a:r>
                <a:br>
                  <a:rPr lang="en-AU" sz="2400" dirty="0"/>
                </a:br>
                <a:r>
                  <a:rPr lang="en-AU" sz="2400" dirty="0"/>
                  <a:t>direction. You can use your left hand for</a:t>
                </a:r>
                <a:br>
                  <a:rPr lang="en-AU" sz="2400" dirty="0"/>
                </a:br>
                <a:r>
                  <a:rPr lang="en-AU" sz="2400" dirty="0"/>
                  <a:t>negatively charged particles, but you may </a:t>
                </a:r>
                <a:br>
                  <a:rPr lang="en-AU" sz="2400" dirty="0"/>
                </a:br>
                <a:r>
                  <a:rPr lang="en-AU" sz="2400" dirty="0"/>
                  <a:t>find it more helpful to use your right </a:t>
                </a:r>
                <a:br>
                  <a:rPr lang="en-AU" sz="2400" dirty="0"/>
                </a:br>
                <a:r>
                  <a:rPr lang="en-AU" sz="2400" dirty="0"/>
                  <a:t>hand every time and just invert your </a:t>
                </a:r>
                <a:br>
                  <a:rPr lang="en-AU" sz="2400" dirty="0"/>
                </a:br>
                <a:r>
                  <a:rPr lang="en-AU" sz="2400" dirty="0"/>
                  <a:t>answer when dealing with negative </a:t>
                </a:r>
                <a:br>
                  <a:rPr lang="en-AU" sz="2400" dirty="0"/>
                </a:br>
                <a:r>
                  <a:rPr lang="en-AU" sz="2400" dirty="0"/>
                  <a:t>particles.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Helpfully, the equation (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𝑞𝑣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AU" sz="2800" dirty="0"/>
                  <a:t>) lists the two vectors in this order.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AU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to</m:t>
                      </m:r>
                      <m:r>
                        <a:rPr lang="en-AU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717644" cy="6063198"/>
              </a:xfrm>
              <a:prstGeom prst="rect">
                <a:avLst/>
              </a:prstGeom>
              <a:blipFill>
                <a:blip r:embed="rId3"/>
                <a:stretch>
                  <a:fillRect l="-937" t="-10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7CEE5ED-0A25-7ABE-965B-45565C5E7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820" y="1058517"/>
            <a:ext cx="4190688" cy="43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6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7176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>
                <a:ea typeface="Cambria Math" panose="02040503050406030204" pitchFamily="18" charset="0"/>
              </a:rPr>
              <a:t>The diagram below shows a particle with charge </a:t>
            </a:r>
            <a:r>
              <a:rPr lang="en-AU" sz="2800" i="1" dirty="0">
                <a:ea typeface="Cambria Math" panose="02040503050406030204" pitchFamily="18" charset="0"/>
              </a:rPr>
              <a:t>q</a:t>
            </a:r>
            <a:r>
              <a:rPr lang="en-AU" sz="2800" dirty="0">
                <a:ea typeface="Cambria Math" panose="02040503050406030204" pitchFamily="18" charset="0"/>
              </a:rPr>
              <a:t> entering a uniform magnetic field of flux density </a:t>
            </a:r>
            <a:r>
              <a:rPr lang="en-AU" sz="2800" i="1" dirty="0">
                <a:ea typeface="Cambria Math" panose="02040503050406030204" pitchFamily="18" charset="0"/>
              </a:rPr>
              <a:t>B</a:t>
            </a:r>
            <a:r>
              <a:rPr lang="en-AU" sz="2800" dirty="0">
                <a:ea typeface="Cambria Math" panose="02040503050406030204" pitchFamily="18" charset="0"/>
              </a:rPr>
              <a:t>. The initial velocity, </a:t>
            </a:r>
            <a:r>
              <a:rPr lang="en-AU" sz="2800" i="1" dirty="0">
                <a:ea typeface="Cambria Math" panose="02040503050406030204" pitchFamily="18" charset="0"/>
              </a:rPr>
              <a:t>v</a:t>
            </a:r>
            <a:r>
              <a:rPr lang="en-AU" sz="2800" dirty="0">
                <a:ea typeface="Cambria Math" panose="02040503050406030204" pitchFamily="18" charset="0"/>
              </a:rPr>
              <a:t>, of the particle is perpendicular to the field. Which of the following combinations would result in the particle following path X?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2800" i="1" dirty="0">
                <a:ea typeface="Cambria Math" panose="02040503050406030204" pitchFamily="18" charset="0"/>
              </a:rPr>
              <a:t>q</a:t>
            </a:r>
            <a:r>
              <a:rPr lang="en-GB" sz="2800" dirty="0">
                <a:ea typeface="Cambria Math" panose="02040503050406030204" pitchFamily="18" charset="0"/>
              </a:rPr>
              <a:t> is positive, </a:t>
            </a:r>
            <a:r>
              <a:rPr lang="en-GB" sz="2800" i="1" dirty="0">
                <a:ea typeface="Cambria Math" panose="02040503050406030204" pitchFamily="18" charset="0"/>
              </a:rPr>
              <a:t>B</a:t>
            </a:r>
            <a:r>
              <a:rPr lang="en-GB" sz="2800" dirty="0">
                <a:ea typeface="Cambria Math" panose="02040503050406030204" pitchFamily="18" charset="0"/>
              </a:rPr>
              <a:t> is into the page.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2800" i="1" dirty="0">
                <a:ea typeface="Cambria Math" panose="02040503050406030204" pitchFamily="18" charset="0"/>
              </a:rPr>
              <a:t>q</a:t>
            </a:r>
            <a:r>
              <a:rPr lang="en-GB" sz="2800" dirty="0">
                <a:ea typeface="Cambria Math" panose="02040503050406030204" pitchFamily="18" charset="0"/>
              </a:rPr>
              <a:t> is negative, </a:t>
            </a:r>
            <a:r>
              <a:rPr lang="en-GB" sz="2800" i="1" dirty="0">
                <a:ea typeface="Cambria Math" panose="02040503050406030204" pitchFamily="18" charset="0"/>
              </a:rPr>
              <a:t>B</a:t>
            </a:r>
            <a:r>
              <a:rPr lang="en-GB" sz="2800" dirty="0">
                <a:ea typeface="Cambria Math" panose="02040503050406030204" pitchFamily="18" charset="0"/>
              </a:rPr>
              <a:t> is out of the page.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2800" i="1" dirty="0">
                <a:ea typeface="Cambria Math" panose="02040503050406030204" pitchFamily="18" charset="0"/>
              </a:rPr>
              <a:t>q</a:t>
            </a:r>
            <a:r>
              <a:rPr lang="en-GB" sz="2800" dirty="0">
                <a:ea typeface="Cambria Math" panose="02040503050406030204" pitchFamily="18" charset="0"/>
              </a:rPr>
              <a:t> is positive, </a:t>
            </a:r>
            <a:r>
              <a:rPr lang="en-GB" sz="2800" i="1" dirty="0">
                <a:ea typeface="Cambria Math" panose="02040503050406030204" pitchFamily="18" charset="0"/>
              </a:rPr>
              <a:t>B</a:t>
            </a:r>
            <a:r>
              <a:rPr lang="en-GB" sz="2800" dirty="0">
                <a:ea typeface="Cambria Math" panose="02040503050406030204" pitchFamily="18" charset="0"/>
              </a:rPr>
              <a:t> is out of the page.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2800" i="1" dirty="0">
                <a:ea typeface="Cambria Math" panose="02040503050406030204" pitchFamily="18" charset="0"/>
              </a:rPr>
              <a:t>q</a:t>
            </a:r>
            <a:r>
              <a:rPr lang="en-GB" sz="2800" dirty="0">
                <a:ea typeface="Cambria Math" panose="02040503050406030204" pitchFamily="18" charset="0"/>
              </a:rPr>
              <a:t> is negative, </a:t>
            </a:r>
            <a:r>
              <a:rPr lang="en-GB" sz="2800" i="1" dirty="0">
                <a:ea typeface="Cambria Math" panose="02040503050406030204" pitchFamily="18" charset="0"/>
              </a:rPr>
              <a:t>B</a:t>
            </a:r>
            <a:r>
              <a:rPr lang="en-GB" sz="2800" dirty="0">
                <a:ea typeface="Cambria Math" panose="02040503050406030204" pitchFamily="18" charset="0"/>
              </a:rPr>
              <a:t> is into the page.</a:t>
            </a:r>
          </a:p>
          <a:p>
            <a:endParaRPr lang="en-GB" sz="2800" dirty="0">
              <a:ea typeface="Cambria Math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ea typeface="Cambria Math" panose="02040503050406030204" pitchFamily="18" charset="0"/>
              </a:rPr>
              <a:t>Which of the combinations above would </a:t>
            </a:r>
            <a:br>
              <a:rPr lang="en-GB" sz="2800" dirty="0">
                <a:ea typeface="Cambria Math" panose="02040503050406030204" pitchFamily="18" charset="0"/>
              </a:rPr>
            </a:br>
            <a:r>
              <a:rPr lang="en-GB" sz="2800" dirty="0">
                <a:ea typeface="Cambria Math" panose="02040503050406030204" pitchFamily="18" charset="0"/>
              </a:rPr>
              <a:t>result in the particle following path Y?</a:t>
            </a:r>
            <a:endParaRPr lang="en-AU" sz="2800" dirty="0">
              <a:ea typeface="Cambria Math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58AE4-E843-C20C-E674-0B8A07AE204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2E2"/>
              </a:clrFrom>
              <a:clrTo>
                <a:srgbClr val="FEF2E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84335" y="2124211"/>
            <a:ext cx="5033307" cy="31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9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</TotalTime>
  <Words>902</Words>
  <Application>Microsoft Office PowerPoint</Application>
  <PresentationFormat>Widescreen</PresentationFormat>
  <Paragraphs>89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Magnetic Forces on  Moving Charges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Equilibrium</dc:title>
  <dc:creator>JERRY Tressa [Harrisdale Senior High School]</dc:creator>
  <cp:lastModifiedBy>Nathan</cp:lastModifiedBy>
  <cp:revision>78</cp:revision>
  <dcterms:created xsi:type="dcterms:W3CDTF">2022-02-16T03:17:05Z</dcterms:created>
  <dcterms:modified xsi:type="dcterms:W3CDTF">2023-03-28T02:37:31Z</dcterms:modified>
</cp:coreProperties>
</file>