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733" r:id="rId3"/>
    <p:sldId id="680" r:id="rId4"/>
    <p:sldId id="734" r:id="rId5"/>
    <p:sldId id="732" r:id="rId6"/>
    <p:sldId id="735" r:id="rId7"/>
    <p:sldId id="7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22"/>
    <a:srgbClr val="44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9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56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41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AU" i="0" dirty="0"/>
              <a:t>6.75 × 10</a:t>
            </a:r>
            <a:r>
              <a:rPr lang="en-AU" i="0" baseline="30000" dirty="0"/>
              <a:t>16</a:t>
            </a:r>
            <a:r>
              <a:rPr lang="en-AU" i="0" baseline="0" dirty="0"/>
              <a:t> J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AU" i="0" baseline="0" dirty="0"/>
              <a:t>1.88 × 10</a:t>
            </a:r>
            <a:r>
              <a:rPr lang="en-AU" i="0" baseline="30000" dirty="0"/>
              <a:t>6</a:t>
            </a:r>
            <a:r>
              <a:rPr lang="en-AU" i="0" baseline="0" dirty="0"/>
              <a:t> days – more than 5000 years!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83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AU" i="0" dirty="0"/>
              <a:t>0.512 MeV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AU" i="0" dirty="0"/>
              <a:t>1.18 MeV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AU" i="0" dirty="0"/>
              <a:t>0.663 MeV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69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AU" i="1" dirty="0"/>
              <a:t>E</a:t>
            </a:r>
            <a:r>
              <a:rPr lang="en-AU" i="0" baseline="-25000" dirty="0"/>
              <a:t>p</a:t>
            </a:r>
            <a:r>
              <a:rPr lang="en-AU" i="0" dirty="0"/>
              <a:t> = 2 × </a:t>
            </a:r>
            <a:r>
              <a:rPr lang="en-AU" i="1" dirty="0" err="1"/>
              <a:t>E</a:t>
            </a:r>
            <a:r>
              <a:rPr lang="en-AU" i="0" baseline="-25000" dirty="0" err="1"/>
              <a:t>rest</a:t>
            </a:r>
            <a:r>
              <a:rPr lang="en-AU" i="0" baseline="0" dirty="0"/>
              <a:t> = 1.02 MeV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AU" i="1" dirty="0"/>
              <a:t>E</a:t>
            </a:r>
            <a:r>
              <a:rPr lang="en-AU" i="0" baseline="-25000" dirty="0"/>
              <a:t>p</a:t>
            </a:r>
            <a:r>
              <a:rPr lang="en-AU" i="0" baseline="0" dirty="0"/>
              <a:t> = </a:t>
            </a:r>
            <a:r>
              <a:rPr lang="en-AU" i="1" baseline="0" dirty="0" err="1"/>
              <a:t>E</a:t>
            </a:r>
            <a:r>
              <a:rPr lang="en-AU" i="0" baseline="-25000" dirty="0" err="1"/>
              <a:t>rest</a:t>
            </a:r>
            <a:r>
              <a:rPr lang="en-AU" i="0" baseline="-25000" dirty="0"/>
              <a:t> e-</a:t>
            </a:r>
            <a:r>
              <a:rPr lang="en-AU" i="0" baseline="0" dirty="0"/>
              <a:t> + </a:t>
            </a:r>
            <a:r>
              <a:rPr lang="en-AU" i="1" baseline="0" dirty="0" err="1"/>
              <a:t>E</a:t>
            </a:r>
            <a:r>
              <a:rPr lang="en-AU" i="0" baseline="-25000" dirty="0" err="1"/>
              <a:t>rest</a:t>
            </a:r>
            <a:r>
              <a:rPr lang="en-AU" i="0" baseline="-25000" dirty="0"/>
              <a:t> e+</a:t>
            </a:r>
            <a:r>
              <a:rPr lang="en-AU" i="0" baseline="0" dirty="0"/>
              <a:t> + </a:t>
            </a:r>
            <a:r>
              <a:rPr lang="en-AU" i="1" baseline="0" dirty="0"/>
              <a:t>E</a:t>
            </a:r>
            <a:r>
              <a:rPr lang="en-AU" i="0" baseline="-25000" dirty="0"/>
              <a:t>k e+</a:t>
            </a:r>
            <a:r>
              <a:rPr lang="en-AU" i="0" baseline="0" dirty="0"/>
              <a:t> = </a:t>
            </a:r>
            <a:r>
              <a:rPr lang="en-AU" i="1" baseline="0" dirty="0" err="1"/>
              <a:t>E</a:t>
            </a:r>
            <a:r>
              <a:rPr lang="en-AU" i="0" baseline="-25000" dirty="0" err="1"/>
              <a:t>rest</a:t>
            </a:r>
            <a:r>
              <a:rPr lang="en-AU" i="0" baseline="-25000" dirty="0"/>
              <a:t> e-</a:t>
            </a:r>
            <a:r>
              <a:rPr lang="en-AU" i="0" baseline="0" dirty="0"/>
              <a:t> + </a:t>
            </a:r>
            <a:r>
              <a:rPr lang="en-AU" i="1" baseline="0" dirty="0"/>
              <a:t>E</a:t>
            </a:r>
            <a:r>
              <a:rPr lang="en-AU" i="0" baseline="-25000" dirty="0"/>
              <a:t>t e+</a:t>
            </a:r>
            <a:r>
              <a:rPr lang="en-AU" i="0" baseline="0" dirty="0"/>
              <a:t>.  </a:t>
            </a:r>
            <a:r>
              <a:rPr lang="en-AU" i="1" baseline="0" dirty="0"/>
              <a:t>f</a:t>
            </a:r>
            <a:r>
              <a:rPr lang="en-AU" i="0" baseline="0" dirty="0"/>
              <a:t> = 3.11 × 10</a:t>
            </a:r>
            <a:r>
              <a:rPr lang="en-AU" i="0" baseline="30000" dirty="0"/>
              <a:t>20</a:t>
            </a:r>
            <a:r>
              <a:rPr lang="en-AU" i="0" baseline="0" dirty="0"/>
              <a:t> 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77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7030A0"/>
            </a:solidFill>
          </a:ln>
        </p:spPr>
        <p:txBody>
          <a:bodyPr anchor="ctr"/>
          <a:lstStyle/>
          <a:p>
            <a:r>
              <a:rPr lang="en-AU" dirty="0"/>
              <a:t>Mass-Energy Equivalence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587656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Relativistic Momentum Review</a:t>
            </a:r>
            <a:endParaRPr kumimoji="0" lang="en-AU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826646" cy="6106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Momentum can be expressed precisely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Where: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2800" dirty="0"/>
                  <a:t> is an object’s rest mass (i.e. its </a:t>
                </a:r>
                <a:br>
                  <a:rPr lang="en-AU" sz="2800" dirty="0"/>
                </a:br>
                <a:r>
                  <a:rPr lang="en-AU" sz="2800" dirty="0"/>
                  <a:t>mass measured while it is at rest;</a:t>
                </a:r>
                <a:br>
                  <a:rPr lang="en-AU" sz="2800" dirty="0"/>
                </a:br>
                <a:r>
                  <a:rPr lang="en-AU" sz="2800" dirty="0"/>
                  <a:t>a.k.a. invariant mass or proper mass)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AU" sz="2800" dirty="0"/>
                  <a:t> is the object’s velocity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relationship explains why reaching </a:t>
                </a:r>
                <a:r>
                  <a:rPr lang="en-AU" sz="2800" i="1" dirty="0"/>
                  <a:t>c</a:t>
                </a:r>
                <a:r>
                  <a:rPr lang="en-AU" sz="2800" dirty="0"/>
                  <a:t> </a:t>
                </a:r>
                <a:br>
                  <a:rPr lang="en-AU" sz="2800" dirty="0"/>
                </a:br>
                <a:r>
                  <a:rPr lang="en-AU" sz="2800" dirty="0"/>
                  <a:t>is impossible: as you approach </a:t>
                </a:r>
                <a:r>
                  <a:rPr lang="en-AU" sz="2800" i="1" dirty="0"/>
                  <a:t>c</a:t>
                </a:r>
                <a:r>
                  <a:rPr lang="en-AU" sz="2800" dirty="0"/>
                  <a:t>, the same </a:t>
                </a:r>
                <a:br>
                  <a:rPr lang="en-AU" sz="2800" dirty="0"/>
                </a:br>
                <a:r>
                  <a:rPr lang="en-AU" sz="2800" dirty="0"/>
                  <a:t>increase in momentum results in a lower </a:t>
                </a:r>
                <a:br>
                  <a:rPr lang="en-AU" sz="2800" dirty="0"/>
                </a:br>
                <a:r>
                  <a:rPr lang="en-AU" sz="2800" dirty="0"/>
                  <a:t>increase in velocity.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826646" cy="6106608"/>
              </a:xfrm>
              <a:prstGeom prst="rect">
                <a:avLst/>
              </a:prstGeom>
              <a:blipFill>
                <a:blip r:embed="rId3"/>
                <a:stretch>
                  <a:fillRect l="-928" t="-998" b="-18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CD3B701-8A72-998D-7CF4-3F25084E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83" y="2706866"/>
            <a:ext cx="5188917" cy="41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362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Relativistic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30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So as a rocket at 0.99</a:t>
                </a:r>
                <a:r>
                  <a:rPr lang="en-AU" sz="2800" i="1" dirty="0"/>
                  <a:t>c</a:t>
                </a:r>
                <a:r>
                  <a:rPr lang="en-AU" sz="2800" dirty="0"/>
                  <a:t> accelerates, its momentum increases as before but its velocity increase slows down.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Now let’s approach this situation from an energy perspective. The rocket’s engines keep increasing the rocket’s energy, but its speed doesn’t increase as you would expect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800" dirty="0"/>
                  <a:t>. So how is energy conserved?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Before we solve this problem, remember the formula we used to calculate the energy released by a nuclear reaction: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800" dirty="0"/>
                  <a:t>, where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2800" dirty="0"/>
                  <a:t> is the mass defect (the mass that ‘goes missing’ / ‘turns into energy’ in the reaction).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formula can be applied far more broadly: in fact, Einstein proposed that </a:t>
                </a:r>
                <a:r>
                  <a:rPr lang="en-AU" sz="2800" u="sng" dirty="0"/>
                  <a:t>mass and energy are essentially the same thing</a:t>
                </a:r>
                <a:r>
                  <a:rPr lang="en-AU" sz="2800" dirty="0"/>
                  <a:t>, with the only real difference being the units we use to express them. From your formula sheet: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rest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/>
                  <a:buChar char="•"/>
                </a:pPr>
                <a:r>
                  <a:rPr lang="en-AU" sz="2800" dirty="0"/>
                  <a:t>Where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2800" dirty="0"/>
                  <a:t> is the rest mass of an object.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800" dirty="0"/>
                  <a:t> is just acting as a constant here – nothing is actually travelling at the speed of light!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302238"/>
              </a:xfrm>
              <a:prstGeom prst="rect">
                <a:avLst/>
              </a:prstGeom>
              <a:blipFill>
                <a:blip r:embed="rId3"/>
                <a:stretch>
                  <a:fillRect l="-937" t="-967" r="-1405" b="-1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362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Relativistic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26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means that when an object accelerates, kinetic energy is simply being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rest</m:t>
                        </m:r>
                      </m:sub>
                    </m:sSub>
                  </m:oMath>
                </a14:m>
                <a:r>
                  <a:rPr lang="en-AU" sz="2800" dirty="0"/>
                  <a:t>, the object’s energy at rest (a.k.a. rest energy) – the energy of its mass.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rest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/>
                  <a:buChar char="•"/>
                </a:pPr>
                <a:r>
                  <a:rPr lang="en-AU" sz="2800" dirty="0"/>
                  <a:t>If energy and mass are equivalent, then increasing </a:t>
                </a:r>
                <a:br>
                  <a:rPr lang="en-AU" sz="2800" dirty="0"/>
                </a:br>
                <a:r>
                  <a:rPr lang="en-AU" sz="2800" dirty="0"/>
                  <a:t>energy has the same effect as increasing mass: the </a:t>
                </a:r>
                <a:br>
                  <a:rPr lang="en-AU" sz="2800" dirty="0"/>
                </a:br>
                <a:r>
                  <a:rPr lang="en-AU" sz="2800" dirty="0"/>
                  <a:t>object starts to need more energy to accelerate the </a:t>
                </a:r>
                <a:br>
                  <a:rPr lang="en-AU" sz="2800" dirty="0"/>
                </a:br>
                <a:r>
                  <a:rPr lang="en-AU" sz="2800" dirty="0"/>
                  <a:t>same amount.</a:t>
                </a:r>
              </a:p>
              <a:p>
                <a:pPr marL="457200" indent="-457200">
                  <a:buFont typeface="Arial" panose="020B0604020202020204"/>
                  <a:buChar char="•"/>
                </a:pPr>
                <a:r>
                  <a:rPr lang="en-AU" sz="2800" dirty="0"/>
                  <a:t>Correcting for relativistic effects, Einstein derived </a:t>
                </a:r>
                <a:br>
                  <a:rPr lang="en-AU" sz="2800" dirty="0"/>
                </a:br>
                <a:r>
                  <a:rPr lang="en-AU" sz="2800" dirty="0"/>
                  <a:t>the following formula for total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AU" sz="2800" dirty="0"/>
                  <a:t>):</a:t>
                </a:r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260560"/>
              </a:xfrm>
              <a:prstGeom prst="rect">
                <a:avLst/>
              </a:prstGeom>
              <a:blipFill>
                <a:blip r:embed="rId3"/>
                <a:stretch>
                  <a:fillRect l="-937" t="-9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0E21918-4E2B-F10E-B29F-5AE2FBC0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46" y="2806125"/>
            <a:ext cx="3924292" cy="31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8B79F4-59E1-97D5-6E6C-ABB26CF1AB73}"/>
              </a:ext>
            </a:extLst>
          </p:cNvPr>
          <p:cNvSpPr txBox="1"/>
          <p:nvPr/>
        </p:nvSpPr>
        <p:spPr>
          <a:xfrm>
            <a:off x="8881450" y="5918200"/>
            <a:ext cx="2661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red line: relativistic energy</a:t>
            </a:r>
          </a:p>
          <a:p>
            <a:pPr algn="ctr"/>
            <a:r>
              <a:rPr lang="en-AU" dirty="0"/>
              <a:t>pink line: classical energy</a:t>
            </a:r>
          </a:p>
          <a:p>
            <a:pPr algn="ctr"/>
            <a:r>
              <a:rPr lang="en-AU" dirty="0"/>
              <a:t>dotted line: rest energy</a:t>
            </a:r>
          </a:p>
        </p:txBody>
      </p:sp>
    </p:spTree>
    <p:extLst>
      <p:ext uri="{BB962C8B-B14F-4D97-AF65-F5344CB8AC3E}">
        <p14:creationId xmlns:p14="http://schemas.microsoft.com/office/powerpoint/2010/main" val="167493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582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average home in Canada uses 3.6 × 10</a:t>
            </a:r>
            <a:r>
              <a:rPr lang="en-GB" sz="2800" baseline="30000" dirty="0"/>
              <a:t>10</a:t>
            </a:r>
            <a:r>
              <a:rPr lang="en-GB" sz="2800" dirty="0"/>
              <a:t> J of energy per day. Imagine that a cabbage with a rest mass of 0.750 kg could be completely converted to another form of energy (note that even in nuclear reactions only a tiny fraction of the mass is converted into electrical energy).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Calculate how much energy would be released by the cabbage.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Determine the number of days this cabbage could supply energy for an average home in Canada.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6566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582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An electron has a speed of 0.900</a:t>
            </a:r>
            <a:r>
              <a:rPr lang="en-AU" sz="2800" i="1" dirty="0"/>
              <a:t>c</a:t>
            </a:r>
            <a:r>
              <a:rPr lang="en-AU" sz="2800" dirty="0"/>
              <a:t> in a laboratory. With respect to the laboratory’s frame of reference, calculate the electron’s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rest energy,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total energy, and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kinetic energy.</a:t>
            </a:r>
          </a:p>
          <a:p>
            <a:r>
              <a:rPr lang="en-AU" sz="2800" dirty="0"/>
              <a:t>Give your answers in MeV.</a:t>
            </a:r>
          </a:p>
        </p:txBody>
      </p:sp>
    </p:spTree>
    <p:extLst>
      <p:ext uri="{BB962C8B-B14F-4D97-AF65-F5344CB8AC3E}">
        <p14:creationId xmlns:p14="http://schemas.microsoft.com/office/powerpoint/2010/main" val="55697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5824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When it comes near a nucleus, a photon’s energy can be converted into an electron and a positron in a process known as pair production. (A positron – also known as an antielectron – has the same mass as an electron but an opposite charge.)</a:t>
            </a:r>
          </a:p>
          <a:p>
            <a:pPr marL="514350" indent="-514350">
              <a:buFont typeface="+mj-lt"/>
              <a:buAutoNum type="alphaLcParenR"/>
            </a:pPr>
            <a:r>
              <a:rPr lang="en-AU" sz="2800" dirty="0"/>
              <a:t>Show that the photon must have at least 1.02 MeV of energy to undergo pair production.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In the rest frame of the electron, the positron produced moves off at 0.75</a:t>
            </a:r>
            <a:r>
              <a:rPr lang="en-GB" sz="2800" i="1" dirty="0"/>
              <a:t>c</a:t>
            </a:r>
            <a:r>
              <a:rPr lang="en-GB" sz="2800" dirty="0"/>
              <a:t>. What is the frequency of the gamma ray responsible for the pair production as observed in rest frame of the electron?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4422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684</Words>
  <Application>Microsoft Office PowerPoint</Application>
  <PresentationFormat>Widescreen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Mass-Energy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AXTENS Nathan [Harrisdale Senior High School]</cp:lastModifiedBy>
  <cp:revision>58</cp:revision>
  <dcterms:created xsi:type="dcterms:W3CDTF">2022-02-16T03:17:05Z</dcterms:created>
  <dcterms:modified xsi:type="dcterms:W3CDTF">2023-08-06T12:44:42Z</dcterms:modified>
</cp:coreProperties>
</file>