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65" r:id="rId3"/>
    <p:sldId id="257" r:id="rId4"/>
    <p:sldId id="258" r:id="rId5"/>
    <p:sldId id="259" r:id="rId6"/>
    <p:sldId id="267" r:id="rId7"/>
    <p:sldId id="260" r:id="rId8"/>
    <p:sldId id="261" r:id="rId9"/>
    <p:sldId id="268" r:id="rId10"/>
    <p:sldId id="262" r:id="rId11"/>
    <p:sldId id="263" r:id="rId12"/>
    <p:sldId id="264" r:id="rId13"/>
    <p:sldId id="269"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2/26/2023</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729363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2/26/2023</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277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2/26/2023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279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2/26/2023</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40666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2/26/2023</a:t>
            </a:fld>
            <a:endParaRPr lang="en-US" dirty="0"/>
          </a:p>
        </p:txBody>
      </p:sp>
    </p:spTree>
    <p:extLst>
      <p:ext uri="{BB962C8B-B14F-4D97-AF65-F5344CB8AC3E}">
        <p14:creationId xmlns:p14="http://schemas.microsoft.com/office/powerpoint/2010/main" val="1388209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2/26/2023</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57576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2/26/2023</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17256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2/26/2023</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856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2/26/2023</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00598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2/26/2023</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6382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2/26/2023</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67251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2/26/2023</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05008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41" r:id="rId5"/>
    <p:sldLayoutId id="2147483746" r:id="rId6"/>
    <p:sldLayoutId id="2147483742" r:id="rId7"/>
    <p:sldLayoutId id="2147483743" r:id="rId8"/>
    <p:sldLayoutId id="2147483744" r:id="rId9"/>
    <p:sldLayoutId id="2147483745" r:id="rId10"/>
    <p:sldLayoutId id="2147483747"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ZuometYfMTk?feature=oembe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9hBfnXACsOI?feature=oembe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www.youtube.com/embed/SrmU8P3kBvM?feature=oemb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D888DBE8-157A-2820-5F17-2A7263811548}"/>
              </a:ext>
            </a:extLst>
          </p:cNvPr>
          <p:cNvSpPr>
            <a:spLocks noGrp="1"/>
          </p:cNvSpPr>
          <p:nvPr>
            <p:ph type="ctrTitle"/>
          </p:nvPr>
        </p:nvSpPr>
        <p:spPr>
          <a:xfrm>
            <a:off x="6090045" y="1346200"/>
            <a:ext cx="5624118" cy="3284538"/>
          </a:xfrm>
        </p:spPr>
        <p:txBody>
          <a:bodyPr anchor="b">
            <a:normAutofit/>
          </a:bodyPr>
          <a:lstStyle/>
          <a:p>
            <a:r>
              <a:rPr lang="en-US" dirty="0"/>
              <a:t>Methodology: Research Design</a:t>
            </a:r>
            <a:endParaRPr lang="en-AU" dirty="0"/>
          </a:p>
        </p:txBody>
      </p:sp>
      <p:sp>
        <p:nvSpPr>
          <p:cNvPr id="3" name="Subtitle 2">
            <a:extLst>
              <a:ext uri="{FF2B5EF4-FFF2-40B4-BE49-F238E27FC236}">
                <a16:creationId xmlns:a16="http://schemas.microsoft.com/office/drawing/2014/main" id="{AE07AE95-F8FB-D371-4C43-5A92F263451B}"/>
              </a:ext>
            </a:extLst>
          </p:cNvPr>
          <p:cNvSpPr>
            <a:spLocks noGrp="1"/>
          </p:cNvSpPr>
          <p:nvPr>
            <p:ph type="subTitle" idx="1"/>
          </p:nvPr>
        </p:nvSpPr>
        <p:spPr>
          <a:xfrm>
            <a:off x="6096369" y="4630738"/>
            <a:ext cx="5617794" cy="1150937"/>
          </a:xfrm>
        </p:spPr>
        <p:txBody>
          <a:bodyPr anchor="t">
            <a:normAutofit/>
          </a:bodyPr>
          <a:lstStyle/>
          <a:p>
            <a:r>
              <a:rPr lang="en-US" dirty="0"/>
              <a:t>AEPSY Year 11 ATAR Psychology</a:t>
            </a:r>
            <a:endParaRPr lang="en-AU" dirty="0"/>
          </a:p>
          <a:p>
            <a:endParaRPr lang="en-AU" dirty="0"/>
          </a:p>
        </p:txBody>
      </p:sp>
      <p:sp>
        <p:nvSpPr>
          <p:cNvPr id="22" name="Freeform: Shape 21">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6" name="Freeform: Shape 25">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Graphic 4" descr="Right And Left Brain with solid fill">
            <a:extLst>
              <a:ext uri="{FF2B5EF4-FFF2-40B4-BE49-F238E27FC236}">
                <a16:creationId xmlns:a16="http://schemas.microsoft.com/office/drawing/2014/main" id="{C8D0EEAC-FBD6-836D-1558-B552A32714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571" y="1794394"/>
            <a:ext cx="3217333" cy="3217333"/>
          </a:xfrm>
          <a:prstGeom prst="rect">
            <a:avLst/>
          </a:prstGeom>
        </p:spPr>
      </p:pic>
    </p:spTree>
    <p:extLst>
      <p:ext uri="{BB962C8B-B14F-4D97-AF65-F5344CB8AC3E}">
        <p14:creationId xmlns:p14="http://schemas.microsoft.com/office/powerpoint/2010/main" val="617962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D9721-4F15-4D1D-4AC2-D45B728CA2D6}"/>
              </a:ext>
            </a:extLst>
          </p:cNvPr>
          <p:cNvSpPr>
            <a:spLocks noGrp="1"/>
          </p:cNvSpPr>
          <p:nvPr>
            <p:ph type="title"/>
          </p:nvPr>
        </p:nvSpPr>
        <p:spPr/>
        <p:txBody>
          <a:bodyPr/>
          <a:lstStyle/>
          <a:p>
            <a:r>
              <a:rPr lang="en-US" dirty="0"/>
              <a:t>Correlational studies</a:t>
            </a:r>
            <a:endParaRPr lang="en-AU" dirty="0"/>
          </a:p>
        </p:txBody>
      </p:sp>
      <p:sp>
        <p:nvSpPr>
          <p:cNvPr id="3" name="Content Placeholder 2">
            <a:extLst>
              <a:ext uri="{FF2B5EF4-FFF2-40B4-BE49-F238E27FC236}">
                <a16:creationId xmlns:a16="http://schemas.microsoft.com/office/drawing/2014/main" id="{631C1D08-E071-E64D-6648-D278A3737AA1}"/>
              </a:ext>
            </a:extLst>
          </p:cNvPr>
          <p:cNvSpPr>
            <a:spLocks noGrp="1"/>
          </p:cNvSpPr>
          <p:nvPr>
            <p:ph idx="1"/>
          </p:nvPr>
        </p:nvSpPr>
        <p:spPr/>
        <p:txBody>
          <a:bodyPr>
            <a:normAutofit/>
          </a:bodyPr>
          <a:lstStyle/>
          <a:p>
            <a:r>
              <a:rPr lang="en-US" sz="2400" dirty="0"/>
              <a:t>Statistical comparison of data to establish relationships between variables.</a:t>
            </a:r>
          </a:p>
          <a:p>
            <a:r>
              <a:rPr lang="en-US" sz="2400" dirty="0"/>
              <a:t>Correlation is not causation, but these studies are useful for providing alternative hypotheses for experimental studies.</a:t>
            </a:r>
            <a:endParaRPr lang="en-AU" sz="2400" dirty="0"/>
          </a:p>
        </p:txBody>
      </p:sp>
    </p:spTree>
    <p:extLst>
      <p:ext uri="{BB962C8B-B14F-4D97-AF65-F5344CB8AC3E}">
        <p14:creationId xmlns:p14="http://schemas.microsoft.com/office/powerpoint/2010/main" val="3775872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A9A9F-2F44-3C40-E07F-0BDDBCB8ADC9}"/>
              </a:ext>
            </a:extLst>
          </p:cNvPr>
          <p:cNvSpPr>
            <a:spLocks noGrp="1"/>
          </p:cNvSpPr>
          <p:nvPr>
            <p:ph type="title"/>
          </p:nvPr>
        </p:nvSpPr>
        <p:spPr/>
        <p:txBody>
          <a:bodyPr/>
          <a:lstStyle/>
          <a:p>
            <a:r>
              <a:rPr lang="en-US" dirty="0"/>
              <a:t>Longitudinal studies</a:t>
            </a:r>
            <a:endParaRPr lang="en-AU" dirty="0"/>
          </a:p>
        </p:txBody>
      </p:sp>
      <p:sp>
        <p:nvSpPr>
          <p:cNvPr id="3" name="Content Placeholder 2">
            <a:extLst>
              <a:ext uri="{FF2B5EF4-FFF2-40B4-BE49-F238E27FC236}">
                <a16:creationId xmlns:a16="http://schemas.microsoft.com/office/drawing/2014/main" id="{30E2EA0C-F2C1-18C4-130B-C2BF4218AE7B}"/>
              </a:ext>
            </a:extLst>
          </p:cNvPr>
          <p:cNvSpPr>
            <a:spLocks noGrp="1"/>
          </p:cNvSpPr>
          <p:nvPr>
            <p:ph idx="1"/>
          </p:nvPr>
        </p:nvSpPr>
        <p:spPr/>
        <p:txBody>
          <a:bodyPr>
            <a:normAutofit/>
          </a:bodyPr>
          <a:lstStyle/>
          <a:p>
            <a:r>
              <a:rPr lang="en-US" sz="2400" dirty="0"/>
              <a:t>The same subjects are observed repeatedly over an unlimited period of time (from months to decades). These studies are useful to determine sequence of events, changes over time and they can be used to establish cause and effect, but they are more expensive and time consuming.</a:t>
            </a:r>
            <a:endParaRPr lang="en-AU" sz="2400" dirty="0"/>
          </a:p>
        </p:txBody>
      </p:sp>
    </p:spTree>
    <p:extLst>
      <p:ext uri="{BB962C8B-B14F-4D97-AF65-F5344CB8AC3E}">
        <p14:creationId xmlns:p14="http://schemas.microsoft.com/office/powerpoint/2010/main" val="2711838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7CBBD-B5FE-3FB0-907A-C7E1A791D368}"/>
              </a:ext>
            </a:extLst>
          </p:cNvPr>
          <p:cNvSpPr>
            <a:spLocks noGrp="1"/>
          </p:cNvSpPr>
          <p:nvPr>
            <p:ph type="title"/>
          </p:nvPr>
        </p:nvSpPr>
        <p:spPr/>
        <p:txBody>
          <a:bodyPr/>
          <a:lstStyle/>
          <a:p>
            <a:r>
              <a:rPr lang="en-US" dirty="0"/>
              <a:t>Cross sectional studies</a:t>
            </a:r>
            <a:endParaRPr lang="en-AU" dirty="0"/>
          </a:p>
        </p:txBody>
      </p:sp>
      <p:sp>
        <p:nvSpPr>
          <p:cNvPr id="3" name="Content Placeholder 2">
            <a:extLst>
              <a:ext uri="{FF2B5EF4-FFF2-40B4-BE49-F238E27FC236}">
                <a16:creationId xmlns:a16="http://schemas.microsoft.com/office/drawing/2014/main" id="{C85C4086-0CB0-449E-6B4B-EF68ECA5F9AB}"/>
              </a:ext>
            </a:extLst>
          </p:cNvPr>
          <p:cNvSpPr>
            <a:spLocks noGrp="1"/>
          </p:cNvSpPr>
          <p:nvPr>
            <p:ph idx="1"/>
          </p:nvPr>
        </p:nvSpPr>
        <p:spPr/>
        <p:txBody>
          <a:bodyPr>
            <a:normAutofit/>
          </a:bodyPr>
          <a:lstStyle/>
          <a:p>
            <a:r>
              <a:rPr lang="en-US" sz="2400" dirty="0"/>
              <a:t>Single observations on a large group of subjects provide a snapshot of data to establish links between variables. Cheaper and faster than a longitudinal study, these may be used before planning a longer study.</a:t>
            </a:r>
            <a:endParaRPr lang="en-AU" sz="2400" dirty="0"/>
          </a:p>
        </p:txBody>
      </p:sp>
    </p:spTree>
    <p:extLst>
      <p:ext uri="{BB962C8B-B14F-4D97-AF65-F5344CB8AC3E}">
        <p14:creationId xmlns:p14="http://schemas.microsoft.com/office/powerpoint/2010/main" val="2382458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2882A-23DD-0B84-59B8-1F7D6B852E09}"/>
              </a:ext>
            </a:extLst>
          </p:cNvPr>
          <p:cNvSpPr>
            <a:spLocks noGrp="1"/>
          </p:cNvSpPr>
          <p:nvPr>
            <p:ph type="title"/>
          </p:nvPr>
        </p:nvSpPr>
        <p:spPr/>
        <p:txBody>
          <a:bodyPr/>
          <a:lstStyle/>
          <a:p>
            <a:r>
              <a:rPr lang="en-US" dirty="0"/>
              <a:t>Success Criteria</a:t>
            </a:r>
            <a:endParaRPr lang="en-AU" dirty="0"/>
          </a:p>
        </p:txBody>
      </p:sp>
      <p:sp>
        <p:nvSpPr>
          <p:cNvPr id="3" name="Content Placeholder 2">
            <a:extLst>
              <a:ext uri="{FF2B5EF4-FFF2-40B4-BE49-F238E27FC236}">
                <a16:creationId xmlns:a16="http://schemas.microsoft.com/office/drawing/2014/main" id="{71D9C15A-8E1D-3D8B-B583-A9BBBE90884F}"/>
              </a:ext>
            </a:extLst>
          </p:cNvPr>
          <p:cNvSpPr>
            <a:spLocks noGrp="1"/>
          </p:cNvSpPr>
          <p:nvPr>
            <p:ph idx="1"/>
          </p:nvPr>
        </p:nvSpPr>
        <p:spPr/>
        <p:txBody>
          <a:bodyPr>
            <a:normAutofit fontScale="92500" lnSpcReduction="20000"/>
          </a:bodyPr>
          <a:lstStyle/>
          <a:p>
            <a:pPr marL="228600">
              <a:lnSpc>
                <a:spcPct val="115000"/>
              </a:lnSpc>
              <a:spcBef>
                <a:spcPts val="600"/>
              </a:spcBef>
              <a:spcAft>
                <a:spcPts val="600"/>
              </a:spcAft>
              <a:tabLst>
                <a:tab pos="228600" algn="l"/>
              </a:tabLst>
            </a:pPr>
            <a:r>
              <a:rPr lang="en-US" sz="2400" dirty="0"/>
              <a:t>Define, classify or give examples of different research methodologies, state limitations</a:t>
            </a:r>
            <a:endParaRPr lang="en-AU" sz="1800" b="1" dirty="0">
              <a:effectLst/>
              <a:latin typeface="Calibri" panose="020F0502020204030204" pitchFamily="34" charset="0"/>
              <a:ea typeface="Calibri" panose="020F0502020204030204" pitchFamily="34" charset="0"/>
            </a:endParaRPr>
          </a:p>
          <a:p>
            <a:pPr marL="342900" lvl="0" indent="-342900">
              <a:lnSpc>
                <a:spcPct val="115000"/>
              </a:lnSpc>
              <a:spcAft>
                <a:spcPts val="600"/>
              </a:spcAft>
              <a:buFont typeface="Symbol" panose="05050102010706020507" pitchFamily="18" charset="2"/>
              <a:buChar char=""/>
              <a:tabLst>
                <a:tab pos="228600" algn="l"/>
              </a:tabLst>
            </a:pPr>
            <a:r>
              <a:rPr lang="en-AU" sz="1800" dirty="0">
                <a:effectLst/>
                <a:latin typeface="Calibri" panose="020F0502020204030204" pitchFamily="34" charset="0"/>
                <a:ea typeface="Yu Mincho" panose="02020400000000000000" pitchFamily="18" charset="-128"/>
                <a:cs typeface="Times New Roman" panose="02020603050405020304" pitchFamily="18" charset="0"/>
              </a:rPr>
              <a:t>experimental (control and experimental group) and non-experimental</a:t>
            </a:r>
          </a:p>
          <a:p>
            <a:pPr marL="342900" lvl="0" indent="-342900">
              <a:lnSpc>
                <a:spcPct val="115000"/>
              </a:lnSpc>
              <a:spcAft>
                <a:spcPts val="600"/>
              </a:spcAft>
              <a:buFont typeface="Symbol" panose="05050102010706020507" pitchFamily="18" charset="2"/>
              <a:buChar char=""/>
              <a:tabLst>
                <a:tab pos="228600" algn="l"/>
              </a:tabLst>
            </a:pPr>
            <a:r>
              <a:rPr lang="en-AU" sz="1800" dirty="0">
                <a:effectLst/>
                <a:latin typeface="Calibri" panose="020F0502020204030204" pitchFamily="34" charset="0"/>
                <a:ea typeface="Yu Mincho" panose="02020400000000000000" pitchFamily="18" charset="-128"/>
                <a:cs typeface="Times New Roman" panose="02020603050405020304" pitchFamily="18" charset="0"/>
              </a:rPr>
              <a:t>observational</a:t>
            </a:r>
          </a:p>
          <a:p>
            <a:pPr marL="342900" lvl="0" indent="-342900">
              <a:lnSpc>
                <a:spcPct val="115000"/>
              </a:lnSpc>
              <a:spcAft>
                <a:spcPts val="600"/>
              </a:spcAft>
              <a:buFont typeface="Symbol" panose="05050102010706020507" pitchFamily="18" charset="2"/>
              <a:buChar char=""/>
              <a:tabLst>
                <a:tab pos="228600" algn="l"/>
              </a:tabLst>
            </a:pPr>
            <a:r>
              <a:rPr lang="en-AU" sz="1800" dirty="0">
                <a:effectLst/>
                <a:latin typeface="Calibri" panose="020F0502020204030204" pitchFamily="34" charset="0"/>
                <a:ea typeface="Yu Mincho" panose="02020400000000000000" pitchFamily="18" charset="-128"/>
                <a:cs typeface="Times New Roman" panose="02020603050405020304" pitchFamily="18" charset="0"/>
              </a:rPr>
              <a:t>case study</a:t>
            </a:r>
          </a:p>
          <a:p>
            <a:pPr marL="342900" lvl="0" indent="-342900">
              <a:lnSpc>
                <a:spcPct val="115000"/>
              </a:lnSpc>
              <a:spcAft>
                <a:spcPts val="600"/>
              </a:spcAft>
              <a:buFont typeface="Symbol" panose="05050102010706020507" pitchFamily="18" charset="2"/>
              <a:buChar char=""/>
              <a:tabLst>
                <a:tab pos="228600" algn="l"/>
              </a:tabLst>
            </a:pPr>
            <a:r>
              <a:rPr lang="en-AU" sz="1800" dirty="0">
                <a:effectLst/>
                <a:latin typeface="Calibri" panose="020F0502020204030204" pitchFamily="34" charset="0"/>
                <a:ea typeface="Yu Mincho" panose="02020400000000000000" pitchFamily="18" charset="-128"/>
                <a:cs typeface="Times New Roman" panose="02020603050405020304" pitchFamily="18" charset="0"/>
              </a:rPr>
              <a:t>correlational</a:t>
            </a:r>
          </a:p>
          <a:p>
            <a:pPr marL="342900" lvl="0" indent="-342900">
              <a:lnSpc>
                <a:spcPct val="115000"/>
              </a:lnSpc>
              <a:spcAft>
                <a:spcPts val="600"/>
              </a:spcAft>
              <a:buFont typeface="Symbol" panose="05050102010706020507" pitchFamily="18" charset="2"/>
              <a:buChar char=""/>
              <a:tabLst>
                <a:tab pos="228600" algn="l"/>
              </a:tabLst>
            </a:pPr>
            <a:r>
              <a:rPr lang="en-AU" sz="1800" dirty="0">
                <a:effectLst/>
                <a:latin typeface="Calibri" panose="020F0502020204030204" pitchFamily="34" charset="0"/>
                <a:ea typeface="Yu Mincho" panose="02020400000000000000" pitchFamily="18" charset="-128"/>
                <a:cs typeface="Times New Roman" panose="02020603050405020304" pitchFamily="18" charset="0"/>
              </a:rPr>
              <a:t>longitudinal</a:t>
            </a:r>
          </a:p>
          <a:p>
            <a:pPr marL="342900" lvl="0" indent="-342900">
              <a:lnSpc>
                <a:spcPct val="115000"/>
              </a:lnSpc>
              <a:spcAft>
                <a:spcPts val="600"/>
              </a:spcAft>
              <a:buFont typeface="Symbol" panose="05050102010706020507" pitchFamily="18" charset="2"/>
              <a:buChar char=""/>
              <a:tabLst>
                <a:tab pos="228600" algn="l"/>
              </a:tabLst>
            </a:pPr>
            <a:r>
              <a:rPr lang="en-AU" sz="1800" dirty="0">
                <a:effectLst/>
                <a:latin typeface="Calibri" panose="020F0502020204030204" pitchFamily="34" charset="0"/>
                <a:ea typeface="Calibri" panose="020F0502020204030204" pitchFamily="34" charset="0"/>
                <a:cs typeface="Times New Roman" panose="02020603050405020304" pitchFamily="18" charset="0"/>
              </a:rPr>
              <a:t>cross-sectional</a:t>
            </a:r>
            <a:endParaRPr lang="en-AU" sz="2400" dirty="0"/>
          </a:p>
        </p:txBody>
      </p:sp>
    </p:spTree>
    <p:extLst>
      <p:ext uri="{BB962C8B-B14F-4D97-AF65-F5344CB8AC3E}">
        <p14:creationId xmlns:p14="http://schemas.microsoft.com/office/powerpoint/2010/main" val="319819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43A24-B87B-38AE-AAA1-D95F6EB7A711}"/>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ED1DD768-5F47-F19F-CECD-4C66FB81A279}"/>
              </a:ext>
            </a:extLst>
          </p:cNvPr>
          <p:cNvSpPr>
            <a:spLocks noGrp="1"/>
          </p:cNvSpPr>
          <p:nvPr>
            <p:ph idx="1"/>
          </p:nvPr>
        </p:nvSpPr>
        <p:spPr/>
        <p:txBody>
          <a:bodyPr/>
          <a:lstStyle/>
          <a:p>
            <a:endParaRPr lang="en-AU" dirty="0"/>
          </a:p>
        </p:txBody>
      </p:sp>
      <p:pic>
        <p:nvPicPr>
          <p:cNvPr id="4" name="Online Media 3" title="The Halo Effect - Science of Attraction">
            <a:hlinkClick r:id="" action="ppaction://media"/>
            <a:extLst>
              <a:ext uri="{FF2B5EF4-FFF2-40B4-BE49-F238E27FC236}">
                <a16:creationId xmlns:a16="http://schemas.microsoft.com/office/drawing/2014/main" id="{AF4D5ED0-71A0-E0D2-113F-1F9C0D74FF44}"/>
              </a:ext>
            </a:extLst>
          </p:cNvPr>
          <p:cNvPicPr>
            <a:picLocks noRot="1" noChangeAspect="1"/>
          </p:cNvPicPr>
          <p:nvPr>
            <a:videoFile r:link="rId1"/>
          </p:nvPr>
        </p:nvPicPr>
        <p:blipFill>
          <a:blip r:embed="rId3"/>
          <a:stretch>
            <a:fillRect/>
          </a:stretch>
        </p:blipFill>
        <p:spPr>
          <a:xfrm>
            <a:off x="486655" y="259720"/>
            <a:ext cx="11218689" cy="6338559"/>
          </a:xfrm>
          <a:prstGeom prst="rect">
            <a:avLst/>
          </a:prstGeom>
        </p:spPr>
      </p:pic>
    </p:spTree>
    <p:extLst>
      <p:ext uri="{BB962C8B-B14F-4D97-AF65-F5344CB8AC3E}">
        <p14:creationId xmlns:p14="http://schemas.microsoft.com/office/powerpoint/2010/main" val="1787244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CE52E-EFAA-7EF5-D0BE-4DBB1FE51B97}"/>
              </a:ext>
            </a:extLst>
          </p:cNvPr>
          <p:cNvSpPr>
            <a:spLocks noGrp="1"/>
          </p:cNvSpPr>
          <p:nvPr>
            <p:ph type="title"/>
          </p:nvPr>
        </p:nvSpPr>
        <p:spPr/>
        <p:txBody>
          <a:bodyPr/>
          <a:lstStyle/>
          <a:p>
            <a:r>
              <a:rPr lang="en-US" dirty="0"/>
              <a:t>Review</a:t>
            </a:r>
            <a:endParaRPr lang="en-AU" dirty="0"/>
          </a:p>
        </p:txBody>
      </p:sp>
      <p:sp>
        <p:nvSpPr>
          <p:cNvPr id="3" name="Content Placeholder 2">
            <a:extLst>
              <a:ext uri="{FF2B5EF4-FFF2-40B4-BE49-F238E27FC236}">
                <a16:creationId xmlns:a16="http://schemas.microsoft.com/office/drawing/2014/main" id="{98D580C1-E07D-AA65-9448-3D0A66C9A211}"/>
              </a:ext>
            </a:extLst>
          </p:cNvPr>
          <p:cNvSpPr>
            <a:spLocks noGrp="1"/>
          </p:cNvSpPr>
          <p:nvPr>
            <p:ph idx="1"/>
          </p:nvPr>
        </p:nvSpPr>
        <p:spPr>
          <a:xfrm>
            <a:off x="914400" y="2312276"/>
            <a:ext cx="10610850" cy="4183774"/>
          </a:xfrm>
        </p:spPr>
        <p:txBody>
          <a:bodyPr>
            <a:normAutofit/>
          </a:bodyPr>
          <a:lstStyle/>
          <a:p>
            <a:pPr marL="457200" indent="-457200">
              <a:buFont typeface="+mj-lt"/>
              <a:buAutoNum type="arabicPeriod"/>
            </a:pPr>
            <a:r>
              <a:rPr lang="en-US" sz="2400" dirty="0"/>
              <a:t>What was the aim of the Asch Conformity Experiment?</a:t>
            </a:r>
          </a:p>
          <a:p>
            <a:pPr marL="457200" indent="-457200">
              <a:buFont typeface="+mj-lt"/>
              <a:buAutoNum type="arabicPeriod"/>
            </a:pPr>
            <a:r>
              <a:rPr lang="en-US" sz="2400" dirty="0"/>
              <a:t>Write this as a research question.</a:t>
            </a:r>
          </a:p>
          <a:p>
            <a:pPr marL="457200" indent="-457200">
              <a:buFont typeface="+mj-lt"/>
              <a:buAutoNum type="arabicPeriod"/>
            </a:pPr>
            <a:r>
              <a:rPr lang="en-US" sz="2400" dirty="0"/>
              <a:t>Write this as a hypothesis.</a:t>
            </a:r>
          </a:p>
          <a:p>
            <a:pPr marL="457200" indent="-457200">
              <a:buFont typeface="+mj-lt"/>
              <a:buAutoNum type="arabicPeriod"/>
            </a:pPr>
            <a:r>
              <a:rPr lang="en-US" sz="2400" dirty="0"/>
              <a:t>List the variables that would effect the outcome of this experiment, and identify one which you could design a further experiment for.</a:t>
            </a:r>
            <a:endParaRPr lang="en-AU" sz="2400" dirty="0"/>
          </a:p>
        </p:txBody>
      </p:sp>
    </p:spTree>
    <p:extLst>
      <p:ext uri="{BB962C8B-B14F-4D97-AF65-F5344CB8AC3E}">
        <p14:creationId xmlns:p14="http://schemas.microsoft.com/office/powerpoint/2010/main" val="3942452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7F828-671B-4397-BBAD-19A223F404D1}"/>
              </a:ext>
            </a:extLst>
          </p:cNvPr>
          <p:cNvSpPr>
            <a:spLocks noGrp="1"/>
          </p:cNvSpPr>
          <p:nvPr>
            <p:ph type="title"/>
          </p:nvPr>
        </p:nvSpPr>
        <p:spPr/>
        <p:txBody>
          <a:bodyPr/>
          <a:lstStyle/>
          <a:p>
            <a:r>
              <a:rPr lang="en-US" dirty="0"/>
              <a:t>Learning Intentions</a:t>
            </a:r>
            <a:endParaRPr lang="en-AU" dirty="0"/>
          </a:p>
        </p:txBody>
      </p:sp>
      <p:sp>
        <p:nvSpPr>
          <p:cNvPr id="3" name="Content Placeholder 2">
            <a:extLst>
              <a:ext uri="{FF2B5EF4-FFF2-40B4-BE49-F238E27FC236}">
                <a16:creationId xmlns:a16="http://schemas.microsoft.com/office/drawing/2014/main" id="{D4B5797E-7C00-9725-D53D-F1933542260E}"/>
              </a:ext>
            </a:extLst>
          </p:cNvPr>
          <p:cNvSpPr>
            <a:spLocks noGrp="1"/>
          </p:cNvSpPr>
          <p:nvPr>
            <p:ph idx="1"/>
          </p:nvPr>
        </p:nvSpPr>
        <p:spPr>
          <a:xfrm>
            <a:off x="1129004" y="2312275"/>
            <a:ext cx="9561807" cy="4013879"/>
          </a:xfrm>
        </p:spPr>
        <p:txBody>
          <a:bodyPr>
            <a:normAutofit fontScale="85000" lnSpcReduction="10000"/>
          </a:bodyPr>
          <a:lstStyle/>
          <a:p>
            <a:pPr marL="228600">
              <a:lnSpc>
                <a:spcPct val="115000"/>
              </a:lnSpc>
              <a:spcBef>
                <a:spcPts val="600"/>
              </a:spcBef>
              <a:spcAft>
                <a:spcPts val="600"/>
              </a:spcAft>
              <a:tabLst>
                <a:tab pos="228600" algn="l"/>
              </a:tabLst>
            </a:pPr>
            <a:r>
              <a:rPr lang="en-AU" sz="2400" b="1" dirty="0">
                <a:effectLst/>
                <a:latin typeface="Calibri" panose="020F0502020204030204" pitchFamily="34" charset="0"/>
                <a:ea typeface="Calibri" panose="020F0502020204030204" pitchFamily="34" charset="0"/>
              </a:rPr>
              <a:t>Methodology: </a:t>
            </a:r>
            <a:r>
              <a:rPr lang="en-AU" sz="2400" spc="-5" dirty="0">
                <a:effectLst/>
                <a:latin typeface="Calibri" panose="020F0502020204030204" pitchFamily="34" charset="0"/>
                <a:ea typeface="Yu Mincho" panose="02020400000000000000" pitchFamily="18" charset="-128"/>
                <a:cs typeface="Times New Roman" panose="02020603050405020304" pitchFamily="18" charset="0"/>
              </a:rPr>
              <a:t>types</a:t>
            </a:r>
            <a:r>
              <a:rPr lang="en-AU" sz="2400" spc="-20" dirty="0">
                <a:effectLst/>
                <a:latin typeface="Calibri" panose="020F0502020204030204" pitchFamily="34" charset="0"/>
                <a:ea typeface="Yu Mincho" panose="02020400000000000000" pitchFamily="18" charset="-128"/>
                <a:cs typeface="Times New Roman" panose="02020603050405020304" pitchFamily="18" charset="0"/>
              </a:rPr>
              <a:t> </a:t>
            </a:r>
            <a:r>
              <a:rPr lang="en-AU" sz="2400" dirty="0">
                <a:effectLst/>
                <a:latin typeface="Calibri" panose="020F0502020204030204" pitchFamily="34" charset="0"/>
                <a:ea typeface="Yu Mincho" panose="02020400000000000000" pitchFamily="18" charset="-128"/>
                <a:cs typeface="Times New Roman" panose="02020603050405020304" pitchFamily="18" charset="0"/>
              </a:rPr>
              <a:t>of</a:t>
            </a:r>
            <a:r>
              <a:rPr lang="en-AU" sz="2400" spc="-5" dirty="0">
                <a:effectLst/>
                <a:latin typeface="Calibri" panose="020F0502020204030204" pitchFamily="34" charset="0"/>
                <a:ea typeface="Yu Mincho" panose="02020400000000000000" pitchFamily="18" charset="-128"/>
                <a:cs typeface="Times New Roman" panose="02020603050405020304" pitchFamily="18" charset="0"/>
              </a:rPr>
              <a:t> </a:t>
            </a:r>
            <a:r>
              <a:rPr lang="en-AU" sz="2400" dirty="0">
                <a:effectLst/>
                <a:latin typeface="Calibri" panose="020F0502020204030204" pitchFamily="34" charset="0"/>
                <a:ea typeface="Yu Mincho" panose="02020400000000000000" pitchFamily="18" charset="-128"/>
                <a:cs typeface="Times New Roman" panose="02020603050405020304" pitchFamily="18" charset="0"/>
              </a:rPr>
              <a:t>research</a:t>
            </a:r>
            <a:r>
              <a:rPr lang="en-AU" sz="2400" spc="-10" dirty="0">
                <a:effectLst/>
                <a:latin typeface="Calibri" panose="020F0502020204030204" pitchFamily="34" charset="0"/>
                <a:ea typeface="Yu Mincho" panose="02020400000000000000" pitchFamily="18" charset="-128"/>
                <a:cs typeface="Times New Roman" panose="02020603050405020304" pitchFamily="18" charset="0"/>
              </a:rPr>
              <a:t> </a:t>
            </a:r>
            <a:r>
              <a:rPr lang="en-AU" sz="2400" dirty="0">
                <a:effectLst/>
                <a:latin typeface="Calibri" panose="020F0502020204030204" pitchFamily="34" charset="0"/>
                <a:ea typeface="Yu Mincho" panose="02020400000000000000" pitchFamily="18" charset="-128"/>
                <a:cs typeface="Times New Roman" panose="02020603050405020304" pitchFamily="18" charset="0"/>
              </a:rPr>
              <a:t>designs</a:t>
            </a:r>
            <a:r>
              <a:rPr lang="en-AU" sz="2400" spc="-15" dirty="0">
                <a:effectLst/>
                <a:latin typeface="Calibri" panose="020F0502020204030204" pitchFamily="34" charset="0"/>
                <a:ea typeface="Yu Mincho" panose="02020400000000000000" pitchFamily="18" charset="-128"/>
                <a:cs typeface="Times New Roman" panose="02020603050405020304" pitchFamily="18" charset="0"/>
              </a:rPr>
              <a:t> </a:t>
            </a:r>
            <a:r>
              <a:rPr lang="en-AU" sz="2400" dirty="0">
                <a:effectLst/>
                <a:latin typeface="Calibri" panose="020F0502020204030204" pitchFamily="34" charset="0"/>
                <a:ea typeface="Yu Mincho" panose="02020400000000000000" pitchFamily="18" charset="-128"/>
                <a:cs typeface="Times New Roman" panose="02020603050405020304" pitchFamily="18" charset="0"/>
              </a:rPr>
              <a:t>–</a:t>
            </a:r>
            <a:r>
              <a:rPr lang="en-AU" sz="2400" spc="-20" dirty="0">
                <a:effectLst/>
                <a:latin typeface="Calibri" panose="020F0502020204030204" pitchFamily="34" charset="0"/>
                <a:ea typeface="Yu Mincho" panose="02020400000000000000" pitchFamily="18" charset="-128"/>
                <a:cs typeface="Times New Roman" panose="02020603050405020304" pitchFamily="18" charset="0"/>
              </a:rPr>
              <a:t> </a:t>
            </a:r>
            <a:r>
              <a:rPr lang="en-AU" sz="2400" dirty="0">
                <a:effectLst/>
                <a:latin typeface="Calibri" panose="020F0502020204030204" pitchFamily="34" charset="0"/>
                <a:ea typeface="Yu Mincho" panose="02020400000000000000" pitchFamily="18" charset="-128"/>
                <a:cs typeface="Times New Roman" panose="02020603050405020304" pitchFamily="18" charset="0"/>
              </a:rPr>
              <a:t>application,</a:t>
            </a:r>
            <a:r>
              <a:rPr lang="en-AU" sz="2400" spc="-15" dirty="0">
                <a:effectLst/>
                <a:latin typeface="Calibri" panose="020F0502020204030204" pitchFamily="34" charset="0"/>
                <a:ea typeface="Yu Mincho" panose="02020400000000000000" pitchFamily="18" charset="-128"/>
                <a:cs typeface="Times New Roman" panose="02020603050405020304" pitchFamily="18" charset="0"/>
              </a:rPr>
              <a:t> </a:t>
            </a:r>
            <a:r>
              <a:rPr lang="en-AU" sz="2400" dirty="0">
                <a:effectLst/>
                <a:latin typeface="Calibri" panose="020F0502020204030204" pitchFamily="34" charset="0"/>
                <a:ea typeface="Yu Mincho" panose="02020400000000000000" pitchFamily="18" charset="-128"/>
                <a:cs typeface="Times New Roman" panose="02020603050405020304" pitchFamily="18" charset="0"/>
              </a:rPr>
              <a:t>method,</a:t>
            </a:r>
            <a:r>
              <a:rPr lang="en-AU" sz="2400" spc="-15" dirty="0">
                <a:effectLst/>
                <a:latin typeface="Calibri" panose="020F0502020204030204" pitchFamily="34" charset="0"/>
                <a:ea typeface="Yu Mincho" panose="02020400000000000000" pitchFamily="18" charset="-128"/>
                <a:cs typeface="Times New Roman" panose="02020603050405020304" pitchFamily="18" charset="0"/>
              </a:rPr>
              <a:t> </a:t>
            </a:r>
            <a:r>
              <a:rPr lang="en-AU" sz="2400" dirty="0">
                <a:effectLst/>
                <a:latin typeface="Calibri" panose="020F0502020204030204" pitchFamily="34" charset="0"/>
                <a:ea typeface="Yu Mincho" panose="02020400000000000000" pitchFamily="18" charset="-128"/>
                <a:cs typeface="Times New Roman" panose="02020603050405020304" pitchFamily="18" charset="0"/>
              </a:rPr>
              <a:t>strength</a:t>
            </a:r>
            <a:r>
              <a:rPr lang="en-AU" sz="2400" spc="-10" dirty="0">
                <a:effectLst/>
                <a:latin typeface="Calibri" panose="020F0502020204030204" pitchFamily="34" charset="0"/>
                <a:ea typeface="Yu Mincho" panose="02020400000000000000" pitchFamily="18" charset="-128"/>
                <a:cs typeface="Times New Roman" panose="02020603050405020304" pitchFamily="18" charset="0"/>
              </a:rPr>
              <a:t> </a:t>
            </a:r>
            <a:r>
              <a:rPr lang="en-AU" sz="2400" dirty="0">
                <a:effectLst/>
                <a:latin typeface="Calibri" panose="020F0502020204030204" pitchFamily="34" charset="0"/>
                <a:ea typeface="Yu Mincho" panose="02020400000000000000" pitchFamily="18" charset="-128"/>
                <a:cs typeface="Times New Roman" panose="02020603050405020304" pitchFamily="18" charset="0"/>
              </a:rPr>
              <a:t>and</a:t>
            </a:r>
            <a:r>
              <a:rPr lang="en-AU" sz="2400" spc="-15" dirty="0">
                <a:effectLst/>
                <a:latin typeface="Calibri" panose="020F0502020204030204" pitchFamily="34" charset="0"/>
                <a:ea typeface="Yu Mincho" panose="02020400000000000000" pitchFamily="18" charset="-128"/>
                <a:cs typeface="Times New Roman" panose="02020603050405020304" pitchFamily="18" charset="0"/>
              </a:rPr>
              <a:t> </a:t>
            </a:r>
            <a:r>
              <a:rPr lang="en-AU" sz="2400" dirty="0">
                <a:effectLst/>
                <a:latin typeface="Calibri" panose="020F0502020204030204" pitchFamily="34" charset="0"/>
                <a:ea typeface="Yu Mincho" panose="02020400000000000000" pitchFamily="18" charset="-128"/>
                <a:cs typeface="Times New Roman" panose="02020603050405020304" pitchFamily="18" charset="0"/>
              </a:rPr>
              <a:t>limitations</a:t>
            </a:r>
          </a:p>
          <a:p>
            <a:pPr marL="342900" lvl="0" indent="-342900">
              <a:lnSpc>
                <a:spcPct val="115000"/>
              </a:lnSpc>
              <a:spcAft>
                <a:spcPts val="600"/>
              </a:spcAft>
              <a:buFont typeface="Symbol" panose="05050102010706020507" pitchFamily="18" charset="2"/>
              <a:buChar char=""/>
              <a:tabLst>
                <a:tab pos="228600" algn="l"/>
              </a:tabLst>
            </a:pPr>
            <a:r>
              <a:rPr lang="en-AU" sz="2400" dirty="0">
                <a:effectLst/>
                <a:latin typeface="Calibri" panose="020F0502020204030204" pitchFamily="34" charset="0"/>
                <a:ea typeface="Yu Mincho" panose="02020400000000000000" pitchFamily="18" charset="-128"/>
                <a:cs typeface="Times New Roman" panose="02020603050405020304" pitchFamily="18" charset="0"/>
              </a:rPr>
              <a:t>experimental (control and experimental group) and non-experimental</a:t>
            </a:r>
          </a:p>
          <a:p>
            <a:pPr marL="342900" lvl="0" indent="-342900">
              <a:lnSpc>
                <a:spcPct val="115000"/>
              </a:lnSpc>
              <a:spcAft>
                <a:spcPts val="600"/>
              </a:spcAft>
              <a:buFont typeface="Symbol" panose="05050102010706020507" pitchFamily="18" charset="2"/>
              <a:buChar char=""/>
              <a:tabLst>
                <a:tab pos="228600" algn="l"/>
              </a:tabLst>
            </a:pPr>
            <a:r>
              <a:rPr lang="en-AU" sz="2400" dirty="0">
                <a:effectLst/>
                <a:latin typeface="Calibri" panose="020F0502020204030204" pitchFamily="34" charset="0"/>
                <a:ea typeface="Yu Mincho" panose="02020400000000000000" pitchFamily="18" charset="-128"/>
                <a:cs typeface="Times New Roman" panose="02020603050405020304" pitchFamily="18" charset="0"/>
              </a:rPr>
              <a:t>observational</a:t>
            </a:r>
          </a:p>
          <a:p>
            <a:pPr marL="342900" lvl="0" indent="-342900">
              <a:lnSpc>
                <a:spcPct val="115000"/>
              </a:lnSpc>
              <a:spcAft>
                <a:spcPts val="600"/>
              </a:spcAft>
              <a:buFont typeface="Symbol" panose="05050102010706020507" pitchFamily="18" charset="2"/>
              <a:buChar char=""/>
              <a:tabLst>
                <a:tab pos="228600" algn="l"/>
              </a:tabLst>
            </a:pPr>
            <a:r>
              <a:rPr lang="en-AU" sz="2400" dirty="0">
                <a:effectLst/>
                <a:latin typeface="Calibri" panose="020F0502020204030204" pitchFamily="34" charset="0"/>
                <a:ea typeface="Yu Mincho" panose="02020400000000000000" pitchFamily="18" charset="-128"/>
                <a:cs typeface="Times New Roman" panose="02020603050405020304" pitchFamily="18" charset="0"/>
              </a:rPr>
              <a:t>case study</a:t>
            </a:r>
          </a:p>
          <a:p>
            <a:pPr marL="342900" lvl="0" indent="-342900">
              <a:lnSpc>
                <a:spcPct val="115000"/>
              </a:lnSpc>
              <a:spcAft>
                <a:spcPts val="600"/>
              </a:spcAft>
              <a:buFont typeface="Symbol" panose="05050102010706020507" pitchFamily="18" charset="2"/>
              <a:buChar char=""/>
              <a:tabLst>
                <a:tab pos="228600" algn="l"/>
              </a:tabLst>
            </a:pPr>
            <a:r>
              <a:rPr lang="en-AU" sz="2400" dirty="0">
                <a:effectLst/>
                <a:latin typeface="Calibri" panose="020F0502020204030204" pitchFamily="34" charset="0"/>
                <a:ea typeface="Yu Mincho" panose="02020400000000000000" pitchFamily="18" charset="-128"/>
                <a:cs typeface="Times New Roman" panose="02020603050405020304" pitchFamily="18" charset="0"/>
              </a:rPr>
              <a:t>correlational</a:t>
            </a:r>
          </a:p>
          <a:p>
            <a:pPr marL="342900" lvl="0" indent="-342900">
              <a:lnSpc>
                <a:spcPct val="115000"/>
              </a:lnSpc>
              <a:spcAft>
                <a:spcPts val="600"/>
              </a:spcAft>
              <a:buFont typeface="Symbol" panose="05050102010706020507" pitchFamily="18" charset="2"/>
              <a:buChar char=""/>
              <a:tabLst>
                <a:tab pos="228600" algn="l"/>
              </a:tabLst>
            </a:pPr>
            <a:r>
              <a:rPr lang="en-AU" sz="2400" dirty="0">
                <a:latin typeface="Calibri" panose="020F0502020204030204" pitchFamily="34" charset="0"/>
                <a:ea typeface="Yu Mincho" panose="02020400000000000000" pitchFamily="18" charset="-128"/>
                <a:cs typeface="Times New Roman" panose="02020603050405020304" pitchFamily="18" charset="0"/>
              </a:rPr>
              <a:t>l</a:t>
            </a:r>
            <a:r>
              <a:rPr lang="en-AU" sz="2400" dirty="0">
                <a:effectLst/>
                <a:latin typeface="Calibri" panose="020F0502020204030204" pitchFamily="34" charset="0"/>
                <a:ea typeface="Yu Mincho" panose="02020400000000000000" pitchFamily="18" charset="-128"/>
                <a:cs typeface="Times New Roman" panose="02020603050405020304" pitchFamily="18" charset="0"/>
              </a:rPr>
              <a:t>ongitudinal</a:t>
            </a:r>
          </a:p>
          <a:p>
            <a:pPr marL="342900" lvl="0" indent="-342900">
              <a:lnSpc>
                <a:spcPct val="115000"/>
              </a:lnSpc>
              <a:spcAft>
                <a:spcPts val="600"/>
              </a:spcAft>
              <a:buFont typeface="Symbol" panose="05050102010706020507" pitchFamily="18" charset="2"/>
              <a:buChar char=""/>
              <a:tabLst>
                <a:tab pos="228600" algn="l"/>
              </a:tabLst>
            </a:pPr>
            <a:r>
              <a:rPr lang="en-AU" sz="2400" dirty="0">
                <a:effectLst/>
                <a:latin typeface="Calibri" panose="020F0502020204030204" pitchFamily="34" charset="0"/>
                <a:ea typeface="Calibri" panose="020F0502020204030204" pitchFamily="34" charset="0"/>
                <a:cs typeface="Times New Roman" panose="02020603050405020304" pitchFamily="18" charset="0"/>
              </a:rPr>
              <a:t>cross-sectional</a:t>
            </a:r>
            <a:endParaRPr lang="en-AU" sz="3600" dirty="0"/>
          </a:p>
        </p:txBody>
      </p:sp>
    </p:spTree>
    <p:extLst>
      <p:ext uri="{BB962C8B-B14F-4D97-AF65-F5344CB8AC3E}">
        <p14:creationId xmlns:p14="http://schemas.microsoft.com/office/powerpoint/2010/main" val="2041696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2882A-23DD-0B84-59B8-1F7D6B852E09}"/>
              </a:ext>
            </a:extLst>
          </p:cNvPr>
          <p:cNvSpPr>
            <a:spLocks noGrp="1"/>
          </p:cNvSpPr>
          <p:nvPr>
            <p:ph type="title"/>
          </p:nvPr>
        </p:nvSpPr>
        <p:spPr/>
        <p:txBody>
          <a:bodyPr/>
          <a:lstStyle/>
          <a:p>
            <a:r>
              <a:rPr lang="en-US" dirty="0"/>
              <a:t>Success Criteria</a:t>
            </a:r>
            <a:endParaRPr lang="en-AU" dirty="0"/>
          </a:p>
        </p:txBody>
      </p:sp>
      <p:sp>
        <p:nvSpPr>
          <p:cNvPr id="3" name="Content Placeholder 2">
            <a:extLst>
              <a:ext uri="{FF2B5EF4-FFF2-40B4-BE49-F238E27FC236}">
                <a16:creationId xmlns:a16="http://schemas.microsoft.com/office/drawing/2014/main" id="{71D9C15A-8E1D-3D8B-B583-A9BBBE90884F}"/>
              </a:ext>
            </a:extLst>
          </p:cNvPr>
          <p:cNvSpPr>
            <a:spLocks noGrp="1"/>
          </p:cNvSpPr>
          <p:nvPr>
            <p:ph idx="1"/>
          </p:nvPr>
        </p:nvSpPr>
        <p:spPr/>
        <p:txBody>
          <a:bodyPr>
            <a:normAutofit fontScale="92500" lnSpcReduction="20000"/>
          </a:bodyPr>
          <a:lstStyle/>
          <a:p>
            <a:pPr marL="228600">
              <a:lnSpc>
                <a:spcPct val="115000"/>
              </a:lnSpc>
              <a:spcBef>
                <a:spcPts val="600"/>
              </a:spcBef>
              <a:spcAft>
                <a:spcPts val="600"/>
              </a:spcAft>
              <a:tabLst>
                <a:tab pos="228600" algn="l"/>
              </a:tabLst>
            </a:pPr>
            <a:r>
              <a:rPr lang="en-US" sz="2400" dirty="0"/>
              <a:t>Define, classify or give examples of different research methodologies, state limitations</a:t>
            </a:r>
            <a:endParaRPr lang="en-AU" sz="1800" b="1" dirty="0">
              <a:effectLst/>
              <a:latin typeface="Calibri" panose="020F0502020204030204" pitchFamily="34" charset="0"/>
              <a:ea typeface="Calibri" panose="020F0502020204030204" pitchFamily="34" charset="0"/>
            </a:endParaRPr>
          </a:p>
          <a:p>
            <a:pPr marL="342900" lvl="0" indent="-342900">
              <a:lnSpc>
                <a:spcPct val="115000"/>
              </a:lnSpc>
              <a:spcAft>
                <a:spcPts val="600"/>
              </a:spcAft>
              <a:buFont typeface="Symbol" panose="05050102010706020507" pitchFamily="18" charset="2"/>
              <a:buChar char=""/>
              <a:tabLst>
                <a:tab pos="228600" algn="l"/>
              </a:tabLst>
            </a:pPr>
            <a:r>
              <a:rPr lang="en-AU" sz="1800" dirty="0">
                <a:effectLst/>
                <a:latin typeface="Calibri" panose="020F0502020204030204" pitchFamily="34" charset="0"/>
                <a:ea typeface="Yu Mincho" panose="02020400000000000000" pitchFamily="18" charset="-128"/>
                <a:cs typeface="Times New Roman" panose="02020603050405020304" pitchFamily="18" charset="0"/>
              </a:rPr>
              <a:t>experimental (control and experimental group) and non-experimental</a:t>
            </a:r>
          </a:p>
          <a:p>
            <a:pPr marL="342900" lvl="0" indent="-342900">
              <a:lnSpc>
                <a:spcPct val="115000"/>
              </a:lnSpc>
              <a:spcAft>
                <a:spcPts val="600"/>
              </a:spcAft>
              <a:buFont typeface="Symbol" panose="05050102010706020507" pitchFamily="18" charset="2"/>
              <a:buChar char=""/>
              <a:tabLst>
                <a:tab pos="228600" algn="l"/>
              </a:tabLst>
            </a:pPr>
            <a:r>
              <a:rPr lang="en-AU" sz="1800" dirty="0">
                <a:effectLst/>
                <a:latin typeface="Calibri" panose="020F0502020204030204" pitchFamily="34" charset="0"/>
                <a:ea typeface="Yu Mincho" panose="02020400000000000000" pitchFamily="18" charset="-128"/>
                <a:cs typeface="Times New Roman" panose="02020603050405020304" pitchFamily="18" charset="0"/>
              </a:rPr>
              <a:t>observational</a:t>
            </a:r>
          </a:p>
          <a:p>
            <a:pPr marL="342900" lvl="0" indent="-342900">
              <a:lnSpc>
                <a:spcPct val="115000"/>
              </a:lnSpc>
              <a:spcAft>
                <a:spcPts val="600"/>
              </a:spcAft>
              <a:buFont typeface="Symbol" panose="05050102010706020507" pitchFamily="18" charset="2"/>
              <a:buChar char=""/>
              <a:tabLst>
                <a:tab pos="228600" algn="l"/>
              </a:tabLst>
            </a:pPr>
            <a:r>
              <a:rPr lang="en-AU" sz="1800" dirty="0">
                <a:effectLst/>
                <a:latin typeface="Calibri" panose="020F0502020204030204" pitchFamily="34" charset="0"/>
                <a:ea typeface="Yu Mincho" panose="02020400000000000000" pitchFamily="18" charset="-128"/>
                <a:cs typeface="Times New Roman" panose="02020603050405020304" pitchFamily="18" charset="0"/>
              </a:rPr>
              <a:t>case study</a:t>
            </a:r>
          </a:p>
          <a:p>
            <a:pPr marL="342900" lvl="0" indent="-342900">
              <a:lnSpc>
                <a:spcPct val="115000"/>
              </a:lnSpc>
              <a:spcAft>
                <a:spcPts val="600"/>
              </a:spcAft>
              <a:buFont typeface="Symbol" panose="05050102010706020507" pitchFamily="18" charset="2"/>
              <a:buChar char=""/>
              <a:tabLst>
                <a:tab pos="228600" algn="l"/>
              </a:tabLst>
            </a:pPr>
            <a:r>
              <a:rPr lang="en-AU" sz="1800" dirty="0">
                <a:effectLst/>
                <a:latin typeface="Calibri" panose="020F0502020204030204" pitchFamily="34" charset="0"/>
                <a:ea typeface="Yu Mincho" panose="02020400000000000000" pitchFamily="18" charset="-128"/>
                <a:cs typeface="Times New Roman" panose="02020603050405020304" pitchFamily="18" charset="0"/>
              </a:rPr>
              <a:t>correlational</a:t>
            </a:r>
          </a:p>
          <a:p>
            <a:pPr marL="342900" lvl="0" indent="-342900">
              <a:lnSpc>
                <a:spcPct val="115000"/>
              </a:lnSpc>
              <a:spcAft>
                <a:spcPts val="600"/>
              </a:spcAft>
              <a:buFont typeface="Symbol" panose="05050102010706020507" pitchFamily="18" charset="2"/>
              <a:buChar char=""/>
              <a:tabLst>
                <a:tab pos="228600" algn="l"/>
              </a:tabLst>
            </a:pPr>
            <a:r>
              <a:rPr lang="en-AU" sz="1800" dirty="0">
                <a:effectLst/>
                <a:latin typeface="Calibri" panose="020F0502020204030204" pitchFamily="34" charset="0"/>
                <a:ea typeface="Yu Mincho" panose="02020400000000000000" pitchFamily="18" charset="-128"/>
                <a:cs typeface="Times New Roman" panose="02020603050405020304" pitchFamily="18" charset="0"/>
              </a:rPr>
              <a:t>longitudinal</a:t>
            </a:r>
          </a:p>
          <a:p>
            <a:pPr marL="342900" lvl="0" indent="-342900">
              <a:lnSpc>
                <a:spcPct val="115000"/>
              </a:lnSpc>
              <a:spcAft>
                <a:spcPts val="600"/>
              </a:spcAft>
              <a:buFont typeface="Symbol" panose="05050102010706020507" pitchFamily="18" charset="2"/>
              <a:buChar char=""/>
              <a:tabLst>
                <a:tab pos="228600" algn="l"/>
              </a:tabLst>
            </a:pPr>
            <a:r>
              <a:rPr lang="en-AU" sz="1800" dirty="0">
                <a:effectLst/>
                <a:latin typeface="Calibri" panose="020F0502020204030204" pitchFamily="34" charset="0"/>
                <a:ea typeface="Calibri" panose="020F0502020204030204" pitchFamily="34" charset="0"/>
                <a:cs typeface="Times New Roman" panose="02020603050405020304" pitchFamily="18" charset="0"/>
              </a:rPr>
              <a:t>cross-sectional</a:t>
            </a:r>
            <a:endParaRPr lang="en-AU" sz="2400" dirty="0"/>
          </a:p>
        </p:txBody>
      </p:sp>
    </p:spTree>
    <p:extLst>
      <p:ext uri="{BB962C8B-B14F-4D97-AF65-F5344CB8AC3E}">
        <p14:creationId xmlns:p14="http://schemas.microsoft.com/office/powerpoint/2010/main" val="1335278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D31D9-A185-180B-3E77-5DFF236A0961}"/>
              </a:ext>
            </a:extLst>
          </p:cNvPr>
          <p:cNvSpPr>
            <a:spLocks noGrp="1"/>
          </p:cNvSpPr>
          <p:nvPr>
            <p:ph type="title"/>
          </p:nvPr>
        </p:nvSpPr>
        <p:spPr/>
        <p:txBody>
          <a:bodyPr/>
          <a:lstStyle/>
          <a:p>
            <a:r>
              <a:rPr lang="en-US" dirty="0"/>
              <a:t>Experimental Research</a:t>
            </a:r>
            <a:endParaRPr lang="en-AU" dirty="0"/>
          </a:p>
        </p:txBody>
      </p:sp>
      <p:sp>
        <p:nvSpPr>
          <p:cNvPr id="3" name="Content Placeholder 2">
            <a:extLst>
              <a:ext uri="{FF2B5EF4-FFF2-40B4-BE49-F238E27FC236}">
                <a16:creationId xmlns:a16="http://schemas.microsoft.com/office/drawing/2014/main" id="{FC496DFC-BCC7-6D37-2B4E-AB5C8A092E56}"/>
              </a:ext>
            </a:extLst>
          </p:cNvPr>
          <p:cNvSpPr>
            <a:spLocks noGrp="1"/>
          </p:cNvSpPr>
          <p:nvPr>
            <p:ph idx="1"/>
          </p:nvPr>
        </p:nvSpPr>
        <p:spPr>
          <a:xfrm>
            <a:off x="967740" y="2217025"/>
            <a:ext cx="10576560" cy="4269499"/>
          </a:xfrm>
        </p:spPr>
        <p:txBody>
          <a:bodyPr>
            <a:normAutofit lnSpcReduction="10000"/>
          </a:bodyPr>
          <a:lstStyle/>
          <a:p>
            <a:r>
              <a:rPr lang="en-US" sz="2400" dirty="0"/>
              <a:t>The independent variable is manipulated, ideally with all other extraneous variables controlled, to determine its effect on the dependent variable. As it is not always possible to eliminate all uncontrolled extraneous variables, a control group is often used as a comparison and to establish baseline data.</a:t>
            </a:r>
          </a:p>
          <a:p>
            <a:r>
              <a:rPr lang="en-US" sz="2400" dirty="0"/>
              <a:t>Limitations, such as ethical considerations, may restrict the use of experimental research.</a:t>
            </a:r>
            <a:endParaRPr lang="en-AU" sz="2400" dirty="0"/>
          </a:p>
        </p:txBody>
      </p:sp>
    </p:spTree>
    <p:extLst>
      <p:ext uri="{BB962C8B-B14F-4D97-AF65-F5344CB8AC3E}">
        <p14:creationId xmlns:p14="http://schemas.microsoft.com/office/powerpoint/2010/main" val="3569075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81136-F92E-B5F5-1B88-AFD4A5F9B95B}"/>
              </a:ext>
            </a:extLst>
          </p:cNvPr>
          <p:cNvSpPr>
            <a:spLocks noGrp="1"/>
          </p:cNvSpPr>
          <p:nvPr>
            <p:ph type="title"/>
          </p:nvPr>
        </p:nvSpPr>
        <p:spPr/>
        <p:txBody>
          <a:bodyPr/>
          <a:lstStyle/>
          <a:p>
            <a:endParaRPr lang="en-AU"/>
          </a:p>
        </p:txBody>
      </p:sp>
      <p:pic>
        <p:nvPicPr>
          <p:cNvPr id="4" name="Online Media 3" title="The Little Albert Experiment">
            <a:hlinkClick r:id="" action="ppaction://media"/>
            <a:extLst>
              <a:ext uri="{FF2B5EF4-FFF2-40B4-BE49-F238E27FC236}">
                <a16:creationId xmlns:a16="http://schemas.microsoft.com/office/drawing/2014/main" id="{BADF0436-67A5-AAC9-6C6E-E0F1B16C8A0C}"/>
              </a:ext>
            </a:extLst>
          </p:cNvPr>
          <p:cNvPicPr>
            <a:picLocks noGrp="1" noRot="1" noChangeAspect="1"/>
          </p:cNvPicPr>
          <p:nvPr>
            <p:ph idx="1"/>
            <a:videoFile r:link="rId1"/>
          </p:nvPr>
        </p:nvPicPr>
        <p:blipFill>
          <a:blip r:embed="rId3"/>
          <a:stretch>
            <a:fillRect/>
          </a:stretch>
        </p:blipFill>
        <p:spPr>
          <a:xfrm>
            <a:off x="1780244" y="192534"/>
            <a:ext cx="8631512" cy="6472931"/>
          </a:xfrm>
          <a:prstGeom prst="rect">
            <a:avLst/>
          </a:prstGeom>
        </p:spPr>
      </p:pic>
    </p:spTree>
    <p:extLst>
      <p:ext uri="{BB962C8B-B14F-4D97-AF65-F5344CB8AC3E}">
        <p14:creationId xmlns:p14="http://schemas.microsoft.com/office/powerpoint/2010/main" val="400039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AF65-10FB-F2FF-E025-05EA922D9855}"/>
              </a:ext>
            </a:extLst>
          </p:cNvPr>
          <p:cNvSpPr>
            <a:spLocks noGrp="1"/>
          </p:cNvSpPr>
          <p:nvPr>
            <p:ph type="title"/>
          </p:nvPr>
        </p:nvSpPr>
        <p:spPr/>
        <p:txBody>
          <a:bodyPr/>
          <a:lstStyle/>
          <a:p>
            <a:r>
              <a:rPr lang="en-US" dirty="0"/>
              <a:t>Observational studies</a:t>
            </a:r>
            <a:endParaRPr lang="en-AU" dirty="0"/>
          </a:p>
        </p:txBody>
      </p:sp>
      <p:sp>
        <p:nvSpPr>
          <p:cNvPr id="3" name="Content Placeholder 2">
            <a:extLst>
              <a:ext uri="{FF2B5EF4-FFF2-40B4-BE49-F238E27FC236}">
                <a16:creationId xmlns:a16="http://schemas.microsoft.com/office/drawing/2014/main" id="{83359097-1799-9C99-C1AC-4772813B5ACE}"/>
              </a:ext>
            </a:extLst>
          </p:cNvPr>
          <p:cNvSpPr>
            <a:spLocks noGrp="1"/>
          </p:cNvSpPr>
          <p:nvPr>
            <p:ph idx="1"/>
          </p:nvPr>
        </p:nvSpPr>
        <p:spPr>
          <a:xfrm>
            <a:off x="647700" y="2312276"/>
            <a:ext cx="10563225" cy="4031374"/>
          </a:xfrm>
        </p:spPr>
        <p:txBody>
          <a:bodyPr>
            <a:normAutofit/>
          </a:bodyPr>
          <a:lstStyle/>
          <a:p>
            <a:r>
              <a:rPr lang="en-US" sz="2400" dirty="0"/>
              <a:t>Where it is not actually possible to manipulate the independent variable, researchers may simply observe and record data linking the independent and dependent variables, using large data samples to overcome effects of uncontrolled extraneous variables. </a:t>
            </a:r>
          </a:p>
          <a:p>
            <a:r>
              <a:rPr lang="en-US" sz="2400" dirty="0"/>
              <a:t>These studies can help psychologists to make links between variables but are not able to establish causation.</a:t>
            </a:r>
            <a:endParaRPr lang="en-AU" sz="2400" dirty="0"/>
          </a:p>
        </p:txBody>
      </p:sp>
    </p:spTree>
    <p:extLst>
      <p:ext uri="{BB962C8B-B14F-4D97-AF65-F5344CB8AC3E}">
        <p14:creationId xmlns:p14="http://schemas.microsoft.com/office/powerpoint/2010/main" val="2581840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70B8A-8552-00C8-08A4-3013564FB607}"/>
              </a:ext>
            </a:extLst>
          </p:cNvPr>
          <p:cNvSpPr>
            <a:spLocks noGrp="1"/>
          </p:cNvSpPr>
          <p:nvPr>
            <p:ph type="title"/>
          </p:nvPr>
        </p:nvSpPr>
        <p:spPr/>
        <p:txBody>
          <a:bodyPr/>
          <a:lstStyle/>
          <a:p>
            <a:r>
              <a:rPr lang="en-US" dirty="0"/>
              <a:t>Case Study</a:t>
            </a:r>
            <a:endParaRPr lang="en-AU" dirty="0"/>
          </a:p>
        </p:txBody>
      </p:sp>
      <p:sp>
        <p:nvSpPr>
          <p:cNvPr id="3" name="Content Placeholder 2">
            <a:extLst>
              <a:ext uri="{FF2B5EF4-FFF2-40B4-BE49-F238E27FC236}">
                <a16:creationId xmlns:a16="http://schemas.microsoft.com/office/drawing/2014/main" id="{D4859A54-DCCE-C804-C744-A4E381BC29E5}"/>
              </a:ext>
            </a:extLst>
          </p:cNvPr>
          <p:cNvSpPr>
            <a:spLocks noGrp="1"/>
          </p:cNvSpPr>
          <p:nvPr>
            <p:ph idx="1"/>
          </p:nvPr>
        </p:nvSpPr>
        <p:spPr/>
        <p:txBody>
          <a:bodyPr>
            <a:normAutofit/>
          </a:bodyPr>
          <a:lstStyle/>
          <a:p>
            <a:r>
              <a:rPr lang="en-US" sz="2400" dirty="0"/>
              <a:t>In depth direct observational or non-experimental study using a single person who shows a rare or unusual </a:t>
            </a:r>
            <a:r>
              <a:rPr lang="en-US" sz="2400" dirty="0" err="1"/>
              <a:t>behaviour</a:t>
            </a:r>
            <a:r>
              <a:rPr lang="en-US" sz="2400" dirty="0"/>
              <a:t> or phenomenon. </a:t>
            </a:r>
          </a:p>
          <a:p>
            <a:r>
              <a:rPr lang="en-US" sz="2400" dirty="0"/>
              <a:t>A sample size of one is prone to bias and does not provide enough data to draw conclusions, so these are a starting point for further research. </a:t>
            </a:r>
            <a:endParaRPr lang="en-AU" sz="2400" dirty="0"/>
          </a:p>
        </p:txBody>
      </p:sp>
    </p:spTree>
    <p:extLst>
      <p:ext uri="{BB962C8B-B14F-4D97-AF65-F5344CB8AC3E}">
        <p14:creationId xmlns:p14="http://schemas.microsoft.com/office/powerpoint/2010/main" val="1532759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35F57-0336-E973-271D-521F6F1A873B}"/>
              </a:ext>
            </a:extLst>
          </p:cNvPr>
          <p:cNvSpPr>
            <a:spLocks noGrp="1"/>
          </p:cNvSpPr>
          <p:nvPr>
            <p:ph type="title"/>
          </p:nvPr>
        </p:nvSpPr>
        <p:spPr/>
        <p:txBody>
          <a:bodyPr/>
          <a:lstStyle/>
          <a:p>
            <a:endParaRPr lang="en-AU"/>
          </a:p>
        </p:txBody>
      </p:sp>
      <p:pic>
        <p:nvPicPr>
          <p:cNvPr id="4" name="Online Media 3" title="Henry Molaison: How Patient HM Changed What We Know About Memory">
            <a:hlinkClick r:id="" action="ppaction://media"/>
            <a:extLst>
              <a:ext uri="{FF2B5EF4-FFF2-40B4-BE49-F238E27FC236}">
                <a16:creationId xmlns:a16="http://schemas.microsoft.com/office/drawing/2014/main" id="{F5A69350-0C9D-EC07-AC53-DCE77C392608}"/>
              </a:ext>
            </a:extLst>
          </p:cNvPr>
          <p:cNvPicPr>
            <a:picLocks noGrp="1" noRot="1" noChangeAspect="1"/>
          </p:cNvPicPr>
          <p:nvPr>
            <p:ph idx="1"/>
            <a:videoFile r:link="rId1"/>
          </p:nvPr>
        </p:nvPicPr>
        <p:blipFill>
          <a:blip r:embed="rId3"/>
          <a:stretch>
            <a:fillRect/>
          </a:stretch>
        </p:blipFill>
        <p:spPr>
          <a:xfrm>
            <a:off x="274638" y="274638"/>
            <a:ext cx="11652550" cy="6583362"/>
          </a:xfrm>
          <a:prstGeom prst="rect">
            <a:avLst/>
          </a:prstGeom>
        </p:spPr>
      </p:pic>
    </p:spTree>
    <p:extLst>
      <p:ext uri="{BB962C8B-B14F-4D97-AF65-F5344CB8AC3E}">
        <p14:creationId xmlns:p14="http://schemas.microsoft.com/office/powerpoint/2010/main" val="71921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theme1.xml><?xml version="1.0" encoding="utf-8"?>
<a:theme xmlns:a="http://schemas.openxmlformats.org/drawingml/2006/main" name="SketchLines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136</TotalTime>
  <Words>449</Words>
  <Application>Microsoft Office PowerPoint</Application>
  <PresentationFormat>Widescreen</PresentationFormat>
  <Paragraphs>47</Paragraphs>
  <Slides>14</Slides>
  <Notes>0</Notes>
  <HiddenSlides>0</HiddenSlides>
  <MMClips>3</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Meiryo</vt:lpstr>
      <vt:lpstr>Calibri</vt:lpstr>
      <vt:lpstr>Corbel</vt:lpstr>
      <vt:lpstr>Symbol</vt:lpstr>
      <vt:lpstr>SketchLinesVTI</vt:lpstr>
      <vt:lpstr>Methodology: Research Design</vt:lpstr>
      <vt:lpstr>Review</vt:lpstr>
      <vt:lpstr>Learning Intentions</vt:lpstr>
      <vt:lpstr>Success Criteria</vt:lpstr>
      <vt:lpstr>Experimental Research</vt:lpstr>
      <vt:lpstr>PowerPoint Presentation</vt:lpstr>
      <vt:lpstr>Observational studies</vt:lpstr>
      <vt:lpstr>Case Study</vt:lpstr>
      <vt:lpstr>PowerPoint Presentation</vt:lpstr>
      <vt:lpstr>Correlational studies</vt:lpstr>
      <vt:lpstr>Longitudinal studies</vt:lpstr>
      <vt:lpstr>Cross sectional studies</vt:lpstr>
      <vt:lpstr>Success Criteria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Nervous System</dc:title>
  <dc:creator>Kristy</dc:creator>
  <cp:lastModifiedBy>Kristy</cp:lastModifiedBy>
  <cp:revision>6</cp:revision>
  <dcterms:created xsi:type="dcterms:W3CDTF">2023-02-01T11:31:06Z</dcterms:created>
  <dcterms:modified xsi:type="dcterms:W3CDTF">2023-02-26T10:38:02Z</dcterms:modified>
</cp:coreProperties>
</file>