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936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72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827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66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3/3/2023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20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725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6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598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8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25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3/3/2023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050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1" r:id="rId5"/>
    <p:sldLayoutId id="2147483746" r:id="rId6"/>
    <p:sldLayoutId id="2147483742" r:id="rId7"/>
    <p:sldLayoutId id="2147483743" r:id="rId8"/>
    <p:sldLayoutId id="2147483744" r:id="rId9"/>
    <p:sldLayoutId id="2147483745" r:id="rId10"/>
    <p:sldLayoutId id="2147483747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88DBE8-157A-2820-5F17-2A72638115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r>
              <a:rPr lang="en-US" dirty="0"/>
              <a:t>Methodology: Variables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07AE95-F8FB-D371-4C43-5A92F2634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r>
              <a:rPr lang="en-US" dirty="0"/>
              <a:t>AEPSY Year 11 ATAR Psychology</a:t>
            </a:r>
            <a:endParaRPr lang="en-AU" dirty="0"/>
          </a:p>
          <a:p>
            <a:endParaRPr lang="en-AU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Graphic 4" descr="Right And Left Brain with solid fill">
            <a:extLst>
              <a:ext uri="{FF2B5EF4-FFF2-40B4-BE49-F238E27FC236}">
                <a16:creationId xmlns:a16="http://schemas.microsoft.com/office/drawing/2014/main" id="{C8D0EEAC-FBD6-836D-1558-B552A3271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2571" y="1794394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62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AA777-7F7C-4068-A023-E612F0B9D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BAC9A-F221-4C3B-8F5B-E36B90717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898" y="2312276"/>
            <a:ext cx="11048300" cy="4222748"/>
          </a:xfrm>
        </p:spPr>
        <p:txBody>
          <a:bodyPr>
            <a:normAutofit fontScale="92500"/>
          </a:bodyPr>
          <a:lstStyle/>
          <a:p>
            <a:r>
              <a:rPr lang="en-AU" sz="2400" b="1" dirty="0"/>
              <a:t>Independent:</a:t>
            </a:r>
            <a:r>
              <a:rPr lang="en-AU" sz="2400" dirty="0"/>
              <a:t> manipulated to determine its effect on dependent</a:t>
            </a:r>
          </a:p>
          <a:p>
            <a:r>
              <a:rPr lang="en-AU" sz="2400" b="1" dirty="0"/>
              <a:t>Dependent: </a:t>
            </a:r>
            <a:r>
              <a:rPr lang="en-AU" sz="2400" dirty="0"/>
              <a:t>measured as the result (affected by independent)</a:t>
            </a:r>
          </a:p>
          <a:p>
            <a:r>
              <a:rPr lang="en-AU" sz="2400" b="1" dirty="0"/>
              <a:t>Controlled: </a:t>
            </a:r>
            <a:r>
              <a:rPr lang="en-AU" sz="2400" dirty="0"/>
              <a:t>kept constant</a:t>
            </a:r>
          </a:p>
          <a:p>
            <a:r>
              <a:rPr lang="en-AU" sz="2400" b="1" dirty="0"/>
              <a:t>Extraneous: </a:t>
            </a:r>
            <a:r>
              <a:rPr lang="en-AU" sz="2400" dirty="0"/>
              <a:t>any variable that could potentially affect the dependent – could be related to the participant, environment or researcher </a:t>
            </a:r>
          </a:p>
          <a:p>
            <a:r>
              <a:rPr lang="en-AU" sz="2400" b="1" dirty="0"/>
              <a:t>Confounding:</a:t>
            </a:r>
            <a:r>
              <a:rPr lang="en-AU" sz="2400" dirty="0"/>
              <a:t> an extraneous variable that influences both the independent and dependent variables</a:t>
            </a:r>
          </a:p>
          <a:p>
            <a:endParaRPr lang="en-AU" sz="2000" dirty="0"/>
          </a:p>
        </p:txBody>
      </p:sp>
    </p:spTree>
    <p:extLst>
      <p:ext uri="{BB962C8B-B14F-4D97-AF65-F5344CB8AC3E}">
        <p14:creationId xmlns:p14="http://schemas.microsoft.com/office/powerpoint/2010/main" val="41186122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F90F-3865-440D-8015-E92E9473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Now classify these 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5ED0-A61D-414B-A274-CB556F9A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Independent: x1</a:t>
            </a:r>
          </a:p>
          <a:p>
            <a:r>
              <a:rPr lang="en-AU" dirty="0"/>
              <a:t>Dependent: x1</a:t>
            </a:r>
          </a:p>
          <a:p>
            <a:r>
              <a:rPr lang="en-AU" dirty="0"/>
              <a:t>Controlled: as many as possible</a:t>
            </a:r>
          </a:p>
          <a:p>
            <a:r>
              <a:rPr lang="en-AU" dirty="0"/>
              <a:t>Extraneous: as many as possible participant, environment, researcher</a:t>
            </a:r>
          </a:p>
          <a:p>
            <a:r>
              <a:rPr lang="en-AU" dirty="0"/>
              <a:t>Confounding: as many as possible</a:t>
            </a:r>
          </a:p>
        </p:txBody>
      </p:sp>
    </p:spTree>
    <p:extLst>
      <p:ext uri="{BB962C8B-B14F-4D97-AF65-F5344CB8AC3E}">
        <p14:creationId xmlns:p14="http://schemas.microsoft.com/office/powerpoint/2010/main" val="1437486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570A9-198F-47AA-BE3A-E1A9C3FD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Experimenter Effect:</a:t>
            </a:r>
            <a:r>
              <a:rPr lang="en-AU" b="0" dirty="0">
                <a:solidFill>
                  <a:srgbClr val="2E2E2E"/>
                </a:solidFill>
              </a:rPr>
              <a:t>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680D1-C5A6-4C93-B1E5-FD0E6D957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AU" sz="2400" dirty="0">
                <a:solidFill>
                  <a:srgbClr val="2E2E2E"/>
                </a:solidFill>
                <a:latin typeface="+mj-lt"/>
              </a:rPr>
              <a:t>E</a:t>
            </a:r>
            <a:r>
              <a:rPr lang="en-AU" sz="2400" b="0" i="0" dirty="0">
                <a:solidFill>
                  <a:srgbClr val="2E2E2E"/>
                </a:solidFill>
                <a:effectLst/>
                <a:latin typeface="+mj-lt"/>
              </a:rPr>
              <a:t>rrors introduced due to the behaviour of the experimenter, unintentional bias. </a:t>
            </a:r>
          </a:p>
          <a:p>
            <a:pPr marL="342900" indent="-342900">
              <a:buAutoNum type="arabicParenBoth"/>
            </a:pPr>
            <a:r>
              <a:rPr lang="en-AU" sz="2400" b="0" i="0" dirty="0">
                <a:solidFill>
                  <a:srgbClr val="2E2E2E"/>
                </a:solidFill>
                <a:effectLst/>
                <a:latin typeface="+mj-lt"/>
              </a:rPr>
              <a:t>subtle differences in participant treatment; </a:t>
            </a:r>
          </a:p>
          <a:p>
            <a:pPr marL="342900" indent="-342900">
              <a:buAutoNum type="arabicParenBoth"/>
            </a:pPr>
            <a:r>
              <a:rPr lang="en-AU" sz="2400" b="0" i="0" dirty="0">
                <a:solidFill>
                  <a:srgbClr val="2E2E2E"/>
                </a:solidFill>
                <a:effectLst/>
                <a:latin typeface="+mj-lt"/>
              </a:rPr>
              <a:t>errors in recording data; </a:t>
            </a:r>
          </a:p>
          <a:p>
            <a:r>
              <a:rPr lang="en-AU" sz="2400" b="0" i="0" dirty="0">
                <a:solidFill>
                  <a:srgbClr val="2E2E2E"/>
                </a:solidFill>
                <a:effectLst/>
                <a:latin typeface="+mj-lt"/>
              </a:rPr>
              <a:t>(3) errors in selecting cases; </a:t>
            </a:r>
          </a:p>
          <a:p>
            <a:r>
              <a:rPr lang="en-AU" sz="2400" b="0" i="0" dirty="0">
                <a:solidFill>
                  <a:srgbClr val="2E2E2E"/>
                </a:solidFill>
                <a:effectLst/>
                <a:latin typeface="+mj-lt"/>
              </a:rPr>
              <a:t>(4) errors in the analysis of data. </a:t>
            </a:r>
          </a:p>
        </p:txBody>
      </p:sp>
    </p:spTree>
    <p:extLst>
      <p:ext uri="{BB962C8B-B14F-4D97-AF65-F5344CB8AC3E}">
        <p14:creationId xmlns:p14="http://schemas.microsoft.com/office/powerpoint/2010/main" val="2030845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E890-430E-4BC5-BDDC-92EACF46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Demand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FFD4-A020-4912-90FC-676762A99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400" dirty="0">
                <a:solidFill>
                  <a:srgbClr val="202124"/>
                </a:solidFill>
              </a:rPr>
              <a:t>C</a:t>
            </a:r>
            <a:r>
              <a:rPr lang="en-AU" sz="2400" b="0" i="0" dirty="0">
                <a:solidFill>
                  <a:srgbClr val="202124"/>
                </a:solidFill>
                <a:effectLst/>
              </a:rPr>
              <a:t>ues that might indicate the research objectives to participants. These cues can </a:t>
            </a:r>
            <a:r>
              <a:rPr lang="en-AU" sz="2400" i="0" dirty="0">
                <a:solidFill>
                  <a:srgbClr val="202124"/>
                </a:solidFill>
                <a:effectLst/>
              </a:rPr>
              <a:t>lead participants to change their behaviours or responses based on what they think the research is about.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433726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Define each type of variable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Give an example of each type of variable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Analyse an experimental procedure to determine the variables involved (classify variables by type)</a:t>
            </a:r>
          </a:p>
        </p:txBody>
      </p:sp>
    </p:spTree>
    <p:extLst>
      <p:ext uri="{BB962C8B-B14F-4D97-AF65-F5344CB8AC3E}">
        <p14:creationId xmlns:p14="http://schemas.microsoft.com/office/powerpoint/2010/main" val="1089368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7F828-671B-4397-BBAD-19A223F40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Intentions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5797E-7C00-9725-D53D-F19335422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0240" y="2312275"/>
            <a:ext cx="9966960" cy="4424427"/>
          </a:xfrm>
        </p:spPr>
        <p:txBody>
          <a:bodyPr>
            <a:normAutofit/>
          </a:bodyPr>
          <a:lstStyle/>
          <a:p>
            <a:pPr marL="228600">
              <a:lnSpc>
                <a:spcPct val="115000"/>
              </a:lnSpc>
              <a:spcAft>
                <a:spcPts val="600"/>
              </a:spcAft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variables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independent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dependent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controlled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extraneous – participant, environment, researcher</a:t>
            </a:r>
          </a:p>
          <a:p>
            <a:pPr marL="342900" lvl="0" indent="-342900">
              <a:lnSpc>
                <a:spcPct val="115000"/>
              </a:lnSpc>
              <a:spcAft>
                <a:spcPts val="6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A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confounding</a:t>
            </a:r>
            <a:r>
              <a:rPr lang="en-AU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lang="en-AU" sz="5400" dirty="0"/>
          </a:p>
        </p:txBody>
      </p:sp>
    </p:spTree>
    <p:extLst>
      <p:ext uri="{BB962C8B-B14F-4D97-AF65-F5344CB8AC3E}">
        <p14:creationId xmlns:p14="http://schemas.microsoft.com/office/powerpoint/2010/main" val="2041696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882A-23DD-0B84-59B8-1F7D6B852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 Criteria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9C15A-8E1D-3D8B-B583-A9BBBE9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Define each type of variable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Give an example of each type of variable</a:t>
            </a:r>
          </a:p>
          <a:p>
            <a:pPr marL="22860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tabLst>
                <a:tab pos="228600" algn="l"/>
              </a:tabLst>
            </a:pPr>
            <a:r>
              <a:rPr lang="en-AU" sz="2400" dirty="0"/>
              <a:t>Analyse an experimental procedure to determine the variables involved (classify variables by type)</a:t>
            </a:r>
          </a:p>
        </p:txBody>
      </p:sp>
    </p:spTree>
    <p:extLst>
      <p:ext uri="{BB962C8B-B14F-4D97-AF65-F5344CB8AC3E}">
        <p14:creationId xmlns:p14="http://schemas.microsoft.com/office/powerpoint/2010/main" val="133527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5B1F2-B7B2-4920-A9C6-BC4B2E0AC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51907-1E74-4661-A3EF-309F3980D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Anything that can change (and may affect the outcome).</a:t>
            </a:r>
          </a:p>
          <a:p>
            <a:r>
              <a:rPr lang="en-AU" dirty="0"/>
              <a:t>List as many variables as you can for the reaction time experiment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555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FBFE1-4A63-45C0-96F9-69398319C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Experiment: Short 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3C799-1FCC-4371-93CF-3F9C52980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 1:  </a:t>
            </a:r>
            <a:r>
              <a:rPr lang="en-AU" b="0" i="0" dirty="0">
                <a:solidFill>
                  <a:srgbClr val="212121"/>
                </a:solidFill>
                <a:effectLst/>
                <a:latin typeface="Merriweather" panose="00000500000000000000" pitchFamily="2" charset="0"/>
              </a:rPr>
              <a:t>Look at the list of words below for two minutes. Memorize as many words as you can in this amount of time.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9108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B9B6E-B14C-47B2-8FC5-A3DAC37A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Experiment: Short term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171A-104A-42CF-8A9F-98FC52DC9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 2: On your whiteboard write down as many words from the list as you can.</a:t>
            </a:r>
          </a:p>
        </p:txBody>
      </p:sp>
    </p:spTree>
    <p:extLst>
      <p:ext uri="{BB962C8B-B14F-4D97-AF65-F5344CB8AC3E}">
        <p14:creationId xmlns:p14="http://schemas.microsoft.com/office/powerpoint/2010/main" val="3903117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A394-7C5B-4132-89F6-EEDCCA422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Does ‘chunking’ improve short term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66138-8381-4DBD-B410-BCE788613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 1: Group these words, then memorize as many as you can. </a:t>
            </a:r>
          </a:p>
        </p:txBody>
      </p:sp>
    </p:spTree>
    <p:extLst>
      <p:ext uri="{BB962C8B-B14F-4D97-AF65-F5344CB8AC3E}">
        <p14:creationId xmlns:p14="http://schemas.microsoft.com/office/powerpoint/2010/main" val="4201784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BC25C-A05B-43E3-BADA-D81148724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Does chunking improve short term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9AFE9-31B0-4179-96C2-F521D0763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Part 2: On your whiteboard write down as many words from the list as you can.</a:t>
            </a:r>
          </a:p>
        </p:txBody>
      </p:sp>
    </p:spTree>
    <p:extLst>
      <p:ext uri="{BB962C8B-B14F-4D97-AF65-F5344CB8AC3E}">
        <p14:creationId xmlns:p14="http://schemas.microsoft.com/office/powerpoint/2010/main" val="2397690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2A1FA-1D5D-4A4C-A451-468ECE3BE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List all the variables for the chunking memory experiment.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5616-21F0-452A-8E8B-772BCFD91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096699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393</Words>
  <Application>Microsoft Office PowerPoint</Application>
  <PresentationFormat>Widescreen</PresentationFormat>
  <Paragraphs>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Meiryo</vt:lpstr>
      <vt:lpstr>Calibri</vt:lpstr>
      <vt:lpstr>Corbel</vt:lpstr>
      <vt:lpstr>Merriweather</vt:lpstr>
      <vt:lpstr>Symbol</vt:lpstr>
      <vt:lpstr>SketchLinesVTI</vt:lpstr>
      <vt:lpstr>Methodology: Variables</vt:lpstr>
      <vt:lpstr>Learning Intentions</vt:lpstr>
      <vt:lpstr>Success Criteria</vt:lpstr>
      <vt:lpstr>Variable</vt:lpstr>
      <vt:lpstr>Experiment: Short term memory</vt:lpstr>
      <vt:lpstr>Experiment: Short term memory</vt:lpstr>
      <vt:lpstr>Does ‘chunking’ improve short term memory?</vt:lpstr>
      <vt:lpstr>Does chunking improve short term memory?</vt:lpstr>
      <vt:lpstr>List all the variables for the chunking memory experiment.</vt:lpstr>
      <vt:lpstr>Types of variables</vt:lpstr>
      <vt:lpstr>Now classify these as</vt:lpstr>
      <vt:lpstr>The Experimenter Effect: </vt:lpstr>
      <vt:lpstr>Demand characteristics</vt:lpstr>
      <vt:lpstr>Success Criteria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Nervous System</dc:title>
  <dc:creator>Kristy</dc:creator>
  <cp:lastModifiedBy>JOHNSON Kristy [Narrogin Senior High School]</cp:lastModifiedBy>
  <cp:revision>10</cp:revision>
  <dcterms:created xsi:type="dcterms:W3CDTF">2023-02-01T11:31:06Z</dcterms:created>
  <dcterms:modified xsi:type="dcterms:W3CDTF">2023-03-03T02:19:41Z</dcterms:modified>
</cp:coreProperties>
</file>