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73" r:id="rId8"/>
    <p:sldId id="274" r:id="rId9"/>
    <p:sldId id="275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f_71r1Ve5w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dirty="0"/>
              <a:t>Methodology: Data Collection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AEPSY Year 11 ATAR Psychology</a:t>
            </a:r>
            <a:endParaRPr lang="en-AU" dirty="0"/>
          </a:p>
          <a:p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Graphic 4" descr="Right And Left Brain with solid fill">
            <a:extLst>
              <a:ext uri="{FF2B5EF4-FFF2-40B4-BE49-F238E27FC236}">
                <a16:creationId xmlns:a16="http://schemas.microsoft.com/office/drawing/2014/main" id="{C8D0EEAC-FBD6-836D-1558-B552A3271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Classify data as quantitative or qualitative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Classify data as subjective or objective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Give an example of a physiological measure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Explain Likert Scales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endParaRPr lang="en-AU" sz="2400" dirty="0"/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14008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 fontScale="62500" lnSpcReduction="20000"/>
          </a:bodyPr>
          <a:lstStyle/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18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types</a:t>
            </a:r>
            <a:r>
              <a:rPr lang="en-AU" sz="1800" spc="-1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of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data</a:t>
            </a:r>
            <a:endParaRPr lang="en-AU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qualitative data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quantitative</a:t>
            </a:r>
            <a:r>
              <a:rPr lang="en-AU" sz="1800" spc="-2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data</a:t>
            </a:r>
            <a:endParaRPr lang="en-AU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18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methods</a:t>
            </a:r>
            <a:r>
              <a:rPr lang="en-AU" sz="1800" spc="-2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of</a:t>
            </a:r>
            <a:r>
              <a:rPr lang="en-AU" sz="18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data</a:t>
            </a:r>
            <a:r>
              <a:rPr lang="en-AU" sz="1800" spc="-1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collection</a:t>
            </a:r>
            <a:r>
              <a:rPr lang="en-AU" sz="1800" spc="-2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– application,</a:t>
            </a:r>
            <a:r>
              <a:rPr lang="en-AU" sz="18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strength</a:t>
            </a:r>
            <a:r>
              <a:rPr lang="en-AU" sz="1800" spc="-1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and</a:t>
            </a:r>
            <a:r>
              <a:rPr lang="en-AU" sz="1800" spc="-2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limitations</a:t>
            </a:r>
            <a:endParaRPr lang="en-AU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qualitative</a:t>
            </a:r>
            <a:endParaRPr lang="en-AU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interviews – focus group and individual; structured, semi-structured</a:t>
            </a:r>
            <a:endParaRPr lang="en-AU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open-ended</a:t>
            </a:r>
            <a:r>
              <a:rPr lang="en-AU" sz="1800" spc="-1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survey</a:t>
            </a:r>
            <a:endParaRPr lang="en-AU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quantitative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objective</a:t>
            </a:r>
            <a:r>
              <a:rPr lang="en-AU" sz="1800" spc="-2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physiological</a:t>
            </a:r>
            <a:r>
              <a:rPr lang="en-AU" sz="1800" spc="-2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measures</a:t>
            </a:r>
            <a:r>
              <a:rPr lang="en-AU" sz="18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–</a:t>
            </a:r>
            <a:r>
              <a:rPr lang="en-AU" sz="1800" spc="-2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heart</a:t>
            </a:r>
            <a:r>
              <a:rPr lang="en-AU" sz="18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rate,</a:t>
            </a:r>
            <a:r>
              <a:rPr lang="en-AU" sz="1800" spc="-2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breathing</a:t>
            </a:r>
            <a:r>
              <a:rPr lang="en-AU" sz="1800" spc="-1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rate,</a:t>
            </a:r>
            <a:r>
              <a:rPr lang="en-AU" sz="18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galvanic</a:t>
            </a:r>
            <a:r>
              <a:rPr lang="en-AU" sz="18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skin</a:t>
            </a:r>
            <a:r>
              <a:rPr lang="en-AU" sz="1800" spc="-2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response</a:t>
            </a:r>
            <a:r>
              <a:rPr lang="en-AU" sz="18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(GSR)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subjective</a:t>
            </a:r>
            <a:r>
              <a:rPr lang="en-AU" sz="1800" spc="-2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measures</a:t>
            </a:r>
            <a:r>
              <a:rPr lang="en-AU" sz="18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–</a:t>
            </a:r>
            <a:r>
              <a:rPr lang="en-AU" sz="1800" spc="-2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checklists</a:t>
            </a:r>
            <a:r>
              <a:rPr lang="en-AU" sz="18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and</a:t>
            </a:r>
            <a:r>
              <a:rPr lang="en-AU" sz="1800" spc="-1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rating</a:t>
            </a:r>
            <a:r>
              <a:rPr lang="en-AU" sz="1800" spc="-1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scales,</a:t>
            </a:r>
            <a:r>
              <a:rPr lang="en-AU" sz="18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such</a:t>
            </a:r>
            <a:r>
              <a:rPr lang="en-AU" sz="18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as</a:t>
            </a:r>
            <a:r>
              <a:rPr lang="en-AU" sz="18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Likert</a:t>
            </a:r>
            <a:r>
              <a:rPr lang="en-AU" sz="1800" spc="-2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scales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mixed</a:t>
            </a:r>
            <a:r>
              <a:rPr lang="en-AU" sz="1800" spc="-2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methods</a:t>
            </a:r>
            <a:r>
              <a:rPr lang="en-AU" sz="1800" spc="-2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–</a:t>
            </a:r>
            <a:r>
              <a:rPr lang="en-AU" sz="18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data</a:t>
            </a:r>
            <a:r>
              <a:rPr lang="en-AU" sz="18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collection</a:t>
            </a:r>
            <a:r>
              <a:rPr lang="en-AU" sz="1800" spc="-1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may</a:t>
            </a:r>
            <a:r>
              <a:rPr lang="en-AU" sz="18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be</a:t>
            </a:r>
            <a:r>
              <a:rPr lang="en-AU" sz="18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</a:t>
            </a:r>
            <a:r>
              <a:rPr lang="en-AU" sz="18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combination</a:t>
            </a:r>
            <a:r>
              <a:rPr lang="en-AU" sz="1800" spc="-1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of</a:t>
            </a:r>
            <a:r>
              <a:rPr lang="en-AU" sz="1800" spc="-2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qualitative</a:t>
            </a:r>
            <a:r>
              <a:rPr lang="en-AU" sz="18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and</a:t>
            </a:r>
            <a:r>
              <a:rPr lang="en-AU" sz="1800" spc="-1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quantitative</a:t>
            </a:r>
            <a:r>
              <a:rPr lang="en-AU" sz="1800" spc="-5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data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b="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differences</a:t>
            </a:r>
            <a:r>
              <a:rPr lang="en-AU" sz="1800" b="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A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between</a:t>
            </a:r>
            <a:r>
              <a:rPr lang="en-AU" sz="1800" b="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A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subjective</a:t>
            </a:r>
            <a:r>
              <a:rPr lang="en-AU" sz="1800" b="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A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AU" sz="1800" b="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A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AU" sz="1800" b="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AU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Classify data as quantitative or qualitative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Classify data as subjective or objective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Give an example of a physiological measure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Explain Likert Scales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endParaRPr lang="en-AU" sz="2400" dirty="0"/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3527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550D-301F-C602-1AFA-3BDCAF7A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State the considerations for human research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9009-3A94-3EA3-85C5-757D4805A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p</a:t>
            </a:r>
            <a:endParaRPr lang="en-AU" sz="1800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 err="1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i</a:t>
            </a:r>
            <a:endParaRPr lang="en-AU" sz="1800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w</a:t>
            </a:r>
            <a:endParaRPr lang="en-AU" sz="1800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d</a:t>
            </a:r>
            <a:endParaRPr lang="en-AU" sz="1800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c</a:t>
            </a:r>
            <a:endParaRPr lang="en-AU" sz="1800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p</a:t>
            </a:r>
            <a:endParaRPr lang="en-AU" sz="1800" dirty="0">
              <a:effectLst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ea typeface="Yu Mincho" panose="02020400000000000000" pitchFamily="18" charset="-128"/>
                <a:cs typeface="Calibri" panose="020F0502020204030204" pitchFamily="34" charset="0"/>
              </a:rPr>
              <a:t>v</a:t>
            </a: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ea typeface="Calibri" panose="020F0502020204030204" pitchFamily="34" charset="0"/>
              </a:rPr>
              <a:t>d</a:t>
            </a:r>
            <a:endParaRPr lang="en-AU" sz="40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0246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9501-EB78-478C-8D62-E7922D51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EF26-3C57-4C7B-B3A2-531C2E32A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1800" dirty="0"/>
              <a:t>2. List the three Rs of animal ethics</a:t>
            </a:r>
          </a:p>
          <a:p>
            <a:r>
              <a:rPr lang="en-AU" dirty="0"/>
              <a:t>3. Explain the difference between experimental and observational methodology.</a:t>
            </a:r>
          </a:p>
          <a:p>
            <a:r>
              <a:rPr lang="en-AU" sz="1800" dirty="0"/>
              <a:t>4. List </a:t>
            </a:r>
            <a:r>
              <a:rPr lang="en-AU" dirty="0"/>
              <a:t>4 sampling techniques</a:t>
            </a:r>
          </a:p>
          <a:p>
            <a:r>
              <a:rPr lang="en-AU" sz="1800" dirty="0"/>
              <a:t>5. Explain </a:t>
            </a:r>
            <a:r>
              <a:rPr lang="en-AU" dirty="0"/>
              <a:t>why random allocation of participants to test and control groups is important.</a:t>
            </a:r>
          </a:p>
          <a:p>
            <a:r>
              <a:rPr lang="en-AU" sz="1800" dirty="0"/>
              <a:t>6. </a:t>
            </a:r>
            <a:r>
              <a:rPr lang="en-AU" dirty="0"/>
              <a:t>Define the Experimenter Effect.</a:t>
            </a:r>
            <a:endParaRPr lang="en-AU" sz="1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821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F7BD-FDC6-4508-BB22-FBE28F15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62B1-2A5B-4417-A1CF-D3F462DC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Qualitative, </a:t>
            </a:r>
            <a:r>
              <a:rPr lang="en-AU" dirty="0" err="1"/>
              <a:t>eg</a:t>
            </a:r>
            <a:r>
              <a:rPr lang="en-AU" dirty="0"/>
              <a:t> interviews, open ended surveys etc</a:t>
            </a:r>
          </a:p>
          <a:p>
            <a:r>
              <a:rPr lang="en-AU" dirty="0"/>
              <a:t>Quantitative, </a:t>
            </a:r>
            <a:r>
              <a:rPr lang="en-AU" dirty="0" err="1"/>
              <a:t>eg</a:t>
            </a:r>
            <a:r>
              <a:rPr lang="en-AU" dirty="0"/>
              <a:t> objective physiological measures, checklists, or subjective rating scales</a:t>
            </a:r>
          </a:p>
          <a:p>
            <a:r>
              <a:rPr lang="en-AU" dirty="0"/>
              <a:t>Mixed – a bit of each</a:t>
            </a:r>
          </a:p>
        </p:txBody>
      </p:sp>
    </p:spTree>
    <p:extLst>
      <p:ext uri="{BB962C8B-B14F-4D97-AF65-F5344CB8AC3E}">
        <p14:creationId xmlns:p14="http://schemas.microsoft.com/office/powerpoint/2010/main" val="1266592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B886-FB3D-4E7C-9209-9B3B6B18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Likert-Scale [Simply Explained]">
            <a:hlinkClick r:id="" action="ppaction://media"/>
            <a:extLst>
              <a:ext uri="{FF2B5EF4-FFF2-40B4-BE49-F238E27FC236}">
                <a16:creationId xmlns:a16="http://schemas.microsoft.com/office/drawing/2014/main" id="{C62CF7D9-238E-487B-A985-7AE20B50AC1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93851" y="442220"/>
            <a:ext cx="10023538" cy="56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7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D306-35E0-41B5-9315-0332D37F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Subjective vs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F2D3-0AFC-4706-B79C-58E903678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do we mean by subjective or objective?</a:t>
            </a:r>
          </a:p>
        </p:txBody>
      </p:sp>
    </p:spTree>
    <p:extLst>
      <p:ext uri="{BB962C8B-B14F-4D97-AF65-F5344CB8AC3E}">
        <p14:creationId xmlns:p14="http://schemas.microsoft.com/office/powerpoint/2010/main" val="316923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5940B-0F14-4B44-A449-4403F2AA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Data analysis – Memory and Chunking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50F2-02E8-4FF5-9147-4590FC8A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434339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253</Words>
  <Application>Microsoft Office PowerPoint</Application>
  <PresentationFormat>Widescreen</PresentationFormat>
  <Paragraphs>47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Meiryo</vt:lpstr>
      <vt:lpstr>Calibri</vt:lpstr>
      <vt:lpstr>Corbel</vt:lpstr>
      <vt:lpstr>Courier New</vt:lpstr>
      <vt:lpstr>Symbol</vt:lpstr>
      <vt:lpstr>SketchLinesVTI</vt:lpstr>
      <vt:lpstr>Methodology: Data Collection</vt:lpstr>
      <vt:lpstr>Learning Intentions</vt:lpstr>
      <vt:lpstr>Success Criteria</vt:lpstr>
      <vt:lpstr>Review: State the considerations for human research</vt:lpstr>
      <vt:lpstr>Review</vt:lpstr>
      <vt:lpstr>Types of data</vt:lpstr>
      <vt:lpstr>PowerPoint Presentation</vt:lpstr>
      <vt:lpstr>Subjective vs Objective</vt:lpstr>
      <vt:lpstr>Data analysis – Memory and Chunking 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12</cp:revision>
  <dcterms:created xsi:type="dcterms:W3CDTF">2023-02-01T11:31:06Z</dcterms:created>
  <dcterms:modified xsi:type="dcterms:W3CDTF">2023-03-07T08:44:41Z</dcterms:modified>
</cp:coreProperties>
</file>