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1" r:id="rId3"/>
    <p:sldId id="278" r:id="rId4"/>
    <p:sldId id="257" r:id="rId5"/>
    <p:sldId id="290" r:id="rId6"/>
    <p:sldId id="286" r:id="rId7"/>
    <p:sldId id="284" r:id="rId8"/>
    <p:sldId id="287" r:id="rId9"/>
    <p:sldId id="285" r:id="rId10"/>
    <p:sldId id="279" r:id="rId11"/>
    <p:sldId id="281" r:id="rId12"/>
    <p:sldId id="280" r:id="rId13"/>
    <p:sldId id="282" r:id="rId14"/>
    <p:sldId id="283" r:id="rId15"/>
    <p:sldId id="288" r:id="rId16"/>
    <p:sldId id="28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Methodology: Data Analysis and Presentation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Right And Left Brain with solid fill">
            <a:extLst>
              <a:ext uri="{FF2B5EF4-FFF2-40B4-BE49-F238E27FC236}">
                <a16:creationId xmlns:a16="http://schemas.microsoft.com/office/drawing/2014/main" id="{C8D0EEAC-FBD6-836D-1558-B552A327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F27A-E9C4-1871-22D2-1BA53E17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3122-4225-80BE-17B2-49C27C26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+mj-lt"/>
              </a:rPr>
              <a:t>A summary table uses groups and statistics to transform your raw data into a more accessible format. </a:t>
            </a:r>
          </a:p>
          <a:p>
            <a:r>
              <a:rPr lang="en-US" sz="2400" dirty="0">
                <a:solidFill>
                  <a:srgbClr val="444444"/>
                </a:solidFill>
                <a:latin typeface="+mj-lt"/>
              </a:rPr>
              <a:t>C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+mj-lt"/>
              </a:rPr>
              <a:t>alculate counts and statistics—including sum, average, minimum, maximum, median, and percentile.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415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86BA-711B-1584-350B-DE4C366C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962B9D-C390-607C-43A7-846F3D95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61" y="552450"/>
            <a:ext cx="9956763" cy="53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1ECC-F39D-EF75-351B-E6839A27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Table: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4B61-3D62-998A-0266-E1994497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+mj-lt"/>
              </a:rPr>
              <a:t>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+mj-lt"/>
              </a:rPr>
              <a:t>nalyze the way the data is distributed across different values. Frequency means the number of times a value appears in the data. 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4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87D3-F24D-AB2B-5779-BE6F9831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947B54-1066-E223-A057-E3060008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29" b="9260"/>
          <a:stretch/>
        </p:blipFill>
        <p:spPr>
          <a:xfrm>
            <a:off x="2476542" y="276224"/>
            <a:ext cx="7238915" cy="63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5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AA7D6-3B58-5C84-E9B6-E52E2B0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Central tendency: Mean and 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EE77-B1E7-FCDA-57C2-030B55E7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+mj-lt"/>
              </a:rPr>
              <a:t>Mean is the average of a certain number of items in a data set</a:t>
            </a:r>
            <a:endParaRPr lang="en-US">
              <a:latin typeface="+mj-lt"/>
            </a:endParaRPr>
          </a:p>
          <a:p>
            <a:r>
              <a:rPr lang="en-US" i="0">
                <a:effectLst/>
                <a:latin typeface="+mj-lt"/>
              </a:rPr>
              <a:t>Median is the middlemost value in a given data set. </a:t>
            </a:r>
            <a:endParaRPr lang="en-AU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DC952-9AF4-D7F4-C5A8-BDE888B49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361"/>
          <a:stretch/>
        </p:blipFill>
        <p:spPr>
          <a:xfrm>
            <a:off x="6176504" y="235745"/>
            <a:ext cx="5867864" cy="5728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384633-AD2F-2ADC-CB66-A0505C4E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4" y="4266306"/>
            <a:ext cx="3798170" cy="21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5632-E1A5-8480-17CD-75E27CD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Pearson’s correlation coefficient</a:t>
            </a:r>
          </a:p>
        </p:txBody>
      </p:sp>
      <p:pic>
        <p:nvPicPr>
          <p:cNvPr id="2050" name="Picture 2" descr="Pearson Correlation Coefficient: Calculation + Examples">
            <a:extLst>
              <a:ext uri="{FF2B5EF4-FFF2-40B4-BE49-F238E27FC236}">
                <a16:creationId xmlns:a16="http://schemas.microsoft.com/office/drawing/2014/main" id="{E9FE80F4-9848-7F62-9535-76CCCD7F23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3" b="7915"/>
          <a:stretch/>
        </p:blipFill>
        <p:spPr bwMode="auto">
          <a:xfrm>
            <a:off x="1920239" y="2277617"/>
            <a:ext cx="8770571" cy="401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6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D4CE-AE82-8874-DB94-8A43F3F8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Teaching chemistry, Teaching science, Science nerd">
            <a:extLst>
              <a:ext uri="{FF2B5EF4-FFF2-40B4-BE49-F238E27FC236}">
                <a16:creationId xmlns:a16="http://schemas.microsoft.com/office/drawing/2014/main" id="{CC93C633-D8BF-E8BE-5E2B-CAFDAA15E0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0" b="49067"/>
          <a:stretch/>
        </p:blipFill>
        <p:spPr bwMode="auto">
          <a:xfrm>
            <a:off x="106612" y="99390"/>
            <a:ext cx="8378750" cy="33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B1F546-09A9-8ED0-7747-E7C4E426C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67" r="23065"/>
          <a:stretch/>
        </p:blipFill>
        <p:spPr>
          <a:xfrm>
            <a:off x="5814391" y="3429000"/>
            <a:ext cx="6152323" cy="34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Select appropriate graph type for different data sets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Distinguish between summary and frequency tables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Calculate mean and median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Use Pearson’s correlation coefficient to describe relationships between IV and DV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50D-301F-C602-1AFA-3BDCAF7A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9009-3A94-3EA3-85C5-757D480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1" y="2312275"/>
            <a:ext cx="10142375" cy="434045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List the 8 ethical considerations for human research.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Explain the differences between longitudinal and cross sectional studies (include benefits and limitations)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Define Demand Characteristics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Give one example for each: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	a) qualitative data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	b) quantitative data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	c) objective physiological data</a:t>
            </a:r>
          </a:p>
          <a:p>
            <a:pPr lvl="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dirty="0">
                <a:ea typeface="Yu Mincho" panose="02020400000000000000" pitchFamily="18" charset="-128"/>
                <a:cs typeface="Calibri" panose="020F0502020204030204" pitchFamily="34" charset="0"/>
              </a:rPr>
              <a:t>5. Draw a diagram to represent snowball sampling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endParaRPr lang="en-AU" dirty="0"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endParaRPr lang="en-AU" dirty="0"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AutoNum type="arabicPeriod"/>
              <a:tabLst>
                <a:tab pos="228600" algn="l"/>
              </a:tabLst>
            </a:pP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246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D26B-982A-CDC0-5DF0-7689F96F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D73-924B-B431-E4FA-0BC6BB50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protection from harm – physical and psychological</a:t>
            </a:r>
          </a:p>
          <a:p>
            <a:r>
              <a:rPr lang="en-US" dirty="0"/>
              <a:t>informed consent</a:t>
            </a:r>
          </a:p>
          <a:p>
            <a:r>
              <a:rPr lang="en-US" dirty="0"/>
              <a:t>withdrawal rights</a:t>
            </a:r>
          </a:p>
          <a:p>
            <a:r>
              <a:rPr lang="en-US" dirty="0"/>
              <a:t>deception</a:t>
            </a:r>
          </a:p>
          <a:p>
            <a:r>
              <a:rPr lang="en-US" dirty="0"/>
              <a:t>confidentiality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voluntary participation</a:t>
            </a:r>
          </a:p>
          <a:p>
            <a:r>
              <a:rPr lang="en-US" dirty="0"/>
              <a:t>debriefing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501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87655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en-AU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AU" sz="1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analysing</a:t>
            </a:r>
            <a:r>
              <a:rPr lang="en-AU" sz="1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</a:p>
          <a:p>
            <a:pPr marL="287655" indent="-59055">
              <a:lnSpc>
                <a:spcPct val="115000"/>
              </a:lnSpc>
              <a:spcAft>
                <a:spcPts val="600"/>
              </a:spcAft>
            </a:pP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construct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interpret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displays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graphs – scatterplot, bar, column, line, histogram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tables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summary,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frequency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</a:pP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calculate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interpret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</a:t>
            </a:r>
            <a:r>
              <a:rPr lang="en-AU" sz="18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mean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median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measures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central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tendency</a:t>
            </a:r>
          </a:p>
          <a:p>
            <a:r>
              <a:rPr lang="en-AU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</a:t>
            </a:r>
            <a:r>
              <a:rPr lang="en-AU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Pearson’s</a:t>
            </a:r>
            <a:r>
              <a:rPr lang="en-AU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en-AU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</a:t>
            </a:r>
            <a:r>
              <a:rPr lang="en-AU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AU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AU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of</a:t>
            </a:r>
            <a:r>
              <a:rPr lang="en-AU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</a:t>
            </a:r>
            <a:r>
              <a:rPr lang="en-AU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AU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AU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AU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  <a:r>
              <a:rPr lang="en-AU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Select appropriate graph type for different data sets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Distinguish between summary and frequency tables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Calculate mean and median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Use Pearson’s correlation coefficient to describe relationships between IV and DV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9957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1E4A4-C8D3-8ECF-3478-74F49891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Graphs: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2D56-EA08-0CCB-A4E9-633148D0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>
                <a:latin typeface="+mj-lt"/>
              </a:rPr>
              <a:t>U</a:t>
            </a:r>
            <a:r>
              <a:rPr lang="en-US" b="0" i="0">
                <a:effectLst/>
                <a:latin typeface="+mj-lt"/>
              </a:rPr>
              <a:t>sed with correlations where the relationship of two variables is </a:t>
            </a:r>
            <a:r>
              <a:rPr lang="en-US" b="0" i="0" err="1">
                <a:effectLst/>
                <a:latin typeface="+mj-lt"/>
              </a:rPr>
              <a:t>summarised</a:t>
            </a:r>
            <a:r>
              <a:rPr lang="en-US" b="0" i="0">
                <a:effectLst/>
                <a:latin typeface="+mj-lt"/>
              </a:rPr>
              <a:t>. They illustrate the direction of the relationship (positive, negative or zero correlation) and can indicate the potential strength of the relationship.</a:t>
            </a:r>
            <a:endParaRPr lang="en-AU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25C9-66D9-7DAA-CA93-91BDE152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84" y="1401598"/>
            <a:ext cx="4838045" cy="26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73890-8D15-5A86-0D76-D6EC3AD2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Graphs: Bar or column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1569-0C61-1694-9011-EB562FC5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Represent the data from tally charts, mean scores or the totals. They are used with nominal or ordinal levels of measurement. The bars/columns must be separate from each other.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489BF-CC3F-B2BB-53C1-3681C6CA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16" y="1406514"/>
            <a:ext cx="4776571" cy="26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D9526-E7A5-1D48-FB51-2C20CC2E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Graphs: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3C33-5D9A-DCC2-ED68-4DBB88DB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589615" cy="4037430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+mj-lt"/>
              </a:rPr>
              <a:t>A</a:t>
            </a:r>
            <a:r>
              <a:rPr lang="en-US" sz="2400" i="0" dirty="0">
                <a:effectLst/>
                <a:latin typeface="+mj-lt"/>
              </a:rPr>
              <a:t>lso used with continuous/interval data; do not need to have equal sized intervals of data on the x axis. IV will be on the x axis and the DV on the y axis.</a:t>
            </a:r>
            <a:endParaRPr lang="en-AU" sz="2400" dirty="0">
              <a:latin typeface="+mj-lt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line graph ihuiggjhkj">
            <a:extLst>
              <a:ext uri="{FF2B5EF4-FFF2-40B4-BE49-F238E27FC236}">
                <a16:creationId xmlns:a16="http://schemas.microsoft.com/office/drawing/2014/main" id="{D2CF05C0-D5C4-6AC5-3598-549C5341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210" y="1149144"/>
            <a:ext cx="4552519" cy="278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2197B-6884-0DDD-A72B-B431FEAF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Graphs: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3415-C13F-7499-6373-63633E9D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709182" cy="3918368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latin typeface="+mj-lt"/>
              </a:rPr>
              <a:t>P</a:t>
            </a:r>
            <a:r>
              <a:rPr lang="en-US" sz="2400" i="0" dirty="0">
                <a:effectLst/>
                <a:latin typeface="+mj-lt"/>
              </a:rPr>
              <a:t>resent continuous/interval data such as weight, height and temperature</a:t>
            </a:r>
            <a:r>
              <a:rPr lang="en-US" sz="2400" dirty="0">
                <a:latin typeface="+mj-lt"/>
              </a:rPr>
              <a:t>;</a:t>
            </a:r>
            <a:r>
              <a:rPr lang="en-US" sz="2400" i="0" dirty="0">
                <a:effectLst/>
                <a:latin typeface="+mj-lt"/>
              </a:rPr>
              <a:t> have no gaps between the bars</a:t>
            </a:r>
            <a:r>
              <a:rPr lang="en-US" sz="2400" dirty="0">
                <a:latin typeface="+mj-lt"/>
              </a:rPr>
              <a:t>;</a:t>
            </a:r>
            <a:r>
              <a:rPr lang="en-US" sz="2400" i="0" dirty="0">
                <a:effectLst/>
                <a:latin typeface="+mj-lt"/>
              </a:rPr>
              <a:t> always have equal sized intervals of data on the x axis, and the y axis always represents the frequency within each interval.</a:t>
            </a:r>
            <a:endParaRPr lang="en-AU" sz="2400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7B0-298D-A1B5-3B24-01C8F0A6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247" y="721402"/>
            <a:ext cx="4816262" cy="48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64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471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Corbel</vt:lpstr>
      <vt:lpstr>Symbol</vt:lpstr>
      <vt:lpstr>SketchLinesVTI</vt:lpstr>
      <vt:lpstr>Methodology: Data Analysis and Presentation</vt:lpstr>
      <vt:lpstr>Review</vt:lpstr>
      <vt:lpstr>PowerPoint Presentation</vt:lpstr>
      <vt:lpstr>Learning Intentions</vt:lpstr>
      <vt:lpstr>Success Criteria</vt:lpstr>
      <vt:lpstr>Graphs: Scatterplot</vt:lpstr>
      <vt:lpstr>Graphs: Bar or column</vt:lpstr>
      <vt:lpstr>Graphs: Line</vt:lpstr>
      <vt:lpstr>Graphs: Histograms</vt:lpstr>
      <vt:lpstr>Tables: Summary</vt:lpstr>
      <vt:lpstr>PowerPoint Presentation</vt:lpstr>
      <vt:lpstr>Table: Frequency</vt:lpstr>
      <vt:lpstr>PowerPoint Presentation</vt:lpstr>
      <vt:lpstr>Central tendency: Mean and median</vt:lpstr>
      <vt:lpstr>Pearson’s correlation coefficient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13</cp:revision>
  <dcterms:created xsi:type="dcterms:W3CDTF">2023-02-01T11:31:06Z</dcterms:created>
  <dcterms:modified xsi:type="dcterms:W3CDTF">2023-03-08T12:02:19Z</dcterms:modified>
</cp:coreProperties>
</file>