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71" r:id="rId3"/>
    <p:sldId id="291" r:id="rId4"/>
    <p:sldId id="257" r:id="rId5"/>
    <p:sldId id="292" r:id="rId6"/>
    <p:sldId id="293" r:id="rId7"/>
    <p:sldId id="294" r:id="rId8"/>
    <p:sldId id="295" r:id="rId9"/>
    <p:sldId id="296" r:id="rId10"/>
    <p:sldId id="297" r:id="rId11"/>
    <p:sldId id="29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3/12/2023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3/12/2023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3/12/2023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3/12/2023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3/12/2023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3/12/2023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3/12/2023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3/12/2023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3/12/2023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3/12/2023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3/12/2023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3/12/2023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0045" y="1346200"/>
            <a:ext cx="5624118" cy="3284538"/>
          </a:xfrm>
        </p:spPr>
        <p:txBody>
          <a:bodyPr anchor="b">
            <a:normAutofit fontScale="90000"/>
          </a:bodyPr>
          <a:lstStyle/>
          <a:p>
            <a:r>
              <a:rPr lang="en-US" dirty="0"/>
              <a:t>Methodology:</a:t>
            </a:r>
            <a:br>
              <a:rPr lang="en-US" dirty="0"/>
            </a:br>
            <a:r>
              <a:rPr lang="en-US" dirty="0"/>
              <a:t>Evaluating and Concluding</a:t>
            </a:r>
            <a:endParaRPr lang="en-AU" dirty="0"/>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096369" y="4630738"/>
            <a:ext cx="5617794" cy="1150937"/>
          </a:xfrm>
        </p:spPr>
        <p:txBody>
          <a:bodyPr anchor="t">
            <a:normAutofit/>
          </a:bodyPr>
          <a:lstStyle/>
          <a:p>
            <a:r>
              <a:rPr lang="en-US" dirty="0"/>
              <a:t>AEPSY Year 11 ATAR Psychology</a:t>
            </a:r>
            <a:endParaRPr lang="en-AU" dirty="0"/>
          </a:p>
          <a:p>
            <a:endParaRPr lang="en-AU" dirty="0"/>
          </a:p>
        </p:txBody>
      </p:sp>
      <p:sp>
        <p:nvSpPr>
          <p:cNvPr id="22" name="Freeform: Shape 21">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Graphic 4" descr="Right And Left Brain with solid fill">
            <a:extLst>
              <a:ext uri="{FF2B5EF4-FFF2-40B4-BE49-F238E27FC236}">
                <a16:creationId xmlns:a16="http://schemas.microsoft.com/office/drawing/2014/main" id="{C8D0EEAC-FBD6-836D-1558-B552A3271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71" y="1794394"/>
            <a:ext cx="3217333" cy="3217333"/>
          </a:xfrm>
          <a:prstGeom prst="rect">
            <a:avLst/>
          </a:pr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6F62-7A67-049F-7981-0BCEE8706154}"/>
              </a:ext>
            </a:extLst>
          </p:cNvPr>
          <p:cNvSpPr>
            <a:spLocks noGrp="1"/>
          </p:cNvSpPr>
          <p:nvPr>
            <p:ph type="title"/>
          </p:nvPr>
        </p:nvSpPr>
        <p:spPr/>
        <p:txBody>
          <a:bodyPr/>
          <a:lstStyle/>
          <a:p>
            <a:r>
              <a:rPr lang="en-US" dirty="0"/>
              <a:t>Ethical considerations</a:t>
            </a:r>
            <a:endParaRPr lang="en-AU" dirty="0"/>
          </a:p>
        </p:txBody>
      </p:sp>
      <p:sp>
        <p:nvSpPr>
          <p:cNvPr id="3" name="Content Placeholder 2">
            <a:extLst>
              <a:ext uri="{FF2B5EF4-FFF2-40B4-BE49-F238E27FC236}">
                <a16:creationId xmlns:a16="http://schemas.microsoft.com/office/drawing/2014/main" id="{CED1089B-9D55-EC78-06A0-5A4AE9C5EEB4}"/>
              </a:ext>
            </a:extLst>
          </p:cNvPr>
          <p:cNvSpPr>
            <a:spLocks noGrp="1"/>
          </p:cNvSpPr>
          <p:nvPr>
            <p:ph idx="1"/>
          </p:nvPr>
        </p:nvSpPr>
        <p:spPr/>
        <p:txBody>
          <a:bodyPr>
            <a:normAutofit/>
          </a:bodyPr>
          <a:lstStyle/>
          <a:p>
            <a:r>
              <a:rPr lang="en-US" sz="2400" dirty="0"/>
              <a:t>Discussion must always address (8 ethical considerations for human research or 3 R’s for animal research).</a:t>
            </a:r>
          </a:p>
        </p:txBody>
      </p:sp>
    </p:spTree>
    <p:extLst>
      <p:ext uri="{BB962C8B-B14F-4D97-AF65-F5344CB8AC3E}">
        <p14:creationId xmlns:p14="http://schemas.microsoft.com/office/powerpoint/2010/main" val="337992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86A0-F625-97C6-37F1-4018C802694F}"/>
              </a:ext>
            </a:extLst>
          </p:cNvPr>
          <p:cNvSpPr>
            <a:spLocks noGrp="1"/>
          </p:cNvSpPr>
          <p:nvPr>
            <p:ph type="title"/>
          </p:nvPr>
        </p:nvSpPr>
        <p:spPr/>
        <p:txBody>
          <a:bodyPr/>
          <a:lstStyle/>
          <a:p>
            <a:r>
              <a:rPr lang="en-US" dirty="0"/>
              <a:t>Evaluate</a:t>
            </a:r>
            <a:r>
              <a:rPr lang="en-US"/>
              <a:t>: Vaping mice</a:t>
            </a:r>
            <a:endParaRPr lang="en-AU"/>
          </a:p>
        </p:txBody>
      </p:sp>
      <p:sp>
        <p:nvSpPr>
          <p:cNvPr id="3" name="Content Placeholder 2">
            <a:extLst>
              <a:ext uri="{FF2B5EF4-FFF2-40B4-BE49-F238E27FC236}">
                <a16:creationId xmlns:a16="http://schemas.microsoft.com/office/drawing/2014/main" id="{F2077DB0-E365-E009-C3E3-4419DE0459BE}"/>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66339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514F-B18A-F541-0DA1-62643EEE26F3}"/>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5E68BE60-8B19-581A-6FA3-C14AD5A57976}"/>
              </a:ext>
            </a:extLst>
          </p:cNvPr>
          <p:cNvSpPr>
            <a:spLocks noGrp="1"/>
          </p:cNvSpPr>
          <p:nvPr>
            <p:ph idx="1"/>
          </p:nvPr>
        </p:nvSpPr>
        <p:spPr/>
        <p:txBody>
          <a:bodyPr/>
          <a:lstStyle/>
          <a:p>
            <a:r>
              <a:rPr lang="en-US" dirty="0"/>
              <a:t>Define and compare validity, reliability and generalizability</a:t>
            </a:r>
          </a:p>
          <a:p>
            <a:r>
              <a:rPr lang="en-US" dirty="0"/>
              <a:t>Evaluate and write a conclusion for a scientific source</a:t>
            </a:r>
          </a:p>
          <a:p>
            <a:r>
              <a:rPr lang="en-US" dirty="0"/>
              <a:t>Prepare for Task 2 experiment</a:t>
            </a:r>
          </a:p>
          <a:p>
            <a:r>
              <a:rPr lang="en-US" dirty="0"/>
              <a:t> </a:t>
            </a:r>
          </a:p>
          <a:p>
            <a:endParaRPr lang="en-AU" dirty="0"/>
          </a:p>
        </p:txBody>
      </p:sp>
    </p:spTree>
    <p:extLst>
      <p:ext uri="{BB962C8B-B14F-4D97-AF65-F5344CB8AC3E}">
        <p14:creationId xmlns:p14="http://schemas.microsoft.com/office/powerpoint/2010/main" val="39654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550D-301F-C602-1AFA-3BDCAF7A3165}"/>
              </a:ext>
            </a:extLst>
          </p:cNvPr>
          <p:cNvSpPr>
            <a:spLocks noGrp="1"/>
          </p:cNvSpPr>
          <p:nvPr>
            <p:ph type="title"/>
          </p:nvPr>
        </p:nvSpPr>
        <p:spPr/>
        <p:txBody>
          <a:bodyPr>
            <a:normAutofit/>
          </a:bodyPr>
          <a:lstStyle/>
          <a:p>
            <a:r>
              <a:rPr lang="en-US" dirty="0"/>
              <a:t>Review</a:t>
            </a:r>
            <a:endParaRPr lang="en-AU" dirty="0"/>
          </a:p>
        </p:txBody>
      </p:sp>
      <p:sp>
        <p:nvSpPr>
          <p:cNvPr id="3" name="Content Placeholder 2">
            <a:extLst>
              <a:ext uri="{FF2B5EF4-FFF2-40B4-BE49-F238E27FC236}">
                <a16:creationId xmlns:a16="http://schemas.microsoft.com/office/drawing/2014/main" id="{83109009-3A94-3EA3-85C5-757D4805A2E5}"/>
              </a:ext>
            </a:extLst>
          </p:cNvPr>
          <p:cNvSpPr>
            <a:spLocks noGrp="1"/>
          </p:cNvSpPr>
          <p:nvPr>
            <p:ph idx="1"/>
          </p:nvPr>
        </p:nvSpPr>
        <p:spPr/>
        <p:txBody>
          <a:bodyPr>
            <a:normAutofit/>
          </a:bodyPr>
          <a:lstStyle/>
          <a:p>
            <a:pPr marL="342900" lvl="0" indent="-342900">
              <a:lnSpc>
                <a:spcPct val="110000"/>
              </a:lnSpc>
              <a:spcAft>
                <a:spcPts val="600"/>
              </a:spcAft>
              <a:buAutoNum type="arabicPeriod"/>
              <a:tabLst>
                <a:tab pos="228600" algn="l"/>
              </a:tabLst>
            </a:pPr>
            <a:r>
              <a:rPr lang="en-AU" dirty="0">
                <a:ea typeface="Yu Mincho" panose="02020400000000000000" pitchFamily="18" charset="-128"/>
                <a:cs typeface="Calibri" panose="020F0502020204030204" pitchFamily="34" charset="0"/>
              </a:rPr>
              <a:t>Explain the difference between a summary table and a frequency table.</a:t>
            </a:r>
          </a:p>
          <a:p>
            <a:pPr marL="342900" lvl="0" indent="-342900">
              <a:lnSpc>
                <a:spcPct val="110000"/>
              </a:lnSpc>
              <a:spcAft>
                <a:spcPts val="600"/>
              </a:spcAft>
              <a:buAutoNum type="arabicPeriod"/>
              <a:tabLst>
                <a:tab pos="228600" algn="l"/>
              </a:tabLst>
            </a:pPr>
            <a:r>
              <a:rPr lang="en-AU" dirty="0">
                <a:ea typeface="Yu Mincho" panose="02020400000000000000" pitchFamily="18" charset="-128"/>
                <a:cs typeface="Calibri" panose="020F0502020204030204" pitchFamily="34" charset="0"/>
              </a:rPr>
              <a:t>Which graph(s) are most suitable for frequency data.</a:t>
            </a:r>
          </a:p>
          <a:p>
            <a:pPr marL="342900" lvl="0" indent="-342900">
              <a:lnSpc>
                <a:spcPct val="110000"/>
              </a:lnSpc>
              <a:spcAft>
                <a:spcPts val="600"/>
              </a:spcAft>
              <a:buAutoNum type="arabicPeriod"/>
              <a:tabLst>
                <a:tab pos="228600" algn="l"/>
              </a:tabLst>
            </a:pPr>
            <a:r>
              <a:rPr lang="en-AU" dirty="0">
                <a:ea typeface="Yu Mincho" panose="02020400000000000000" pitchFamily="18" charset="-128"/>
                <a:cs typeface="Calibri" panose="020F0502020204030204" pitchFamily="34" charset="0"/>
              </a:rPr>
              <a:t>Give two examples of objective physiological data.</a:t>
            </a:r>
          </a:p>
          <a:p>
            <a:pPr marL="342900" lvl="0" indent="-342900">
              <a:lnSpc>
                <a:spcPct val="110000"/>
              </a:lnSpc>
              <a:spcAft>
                <a:spcPts val="600"/>
              </a:spcAft>
              <a:buAutoNum type="arabicPeriod"/>
              <a:tabLst>
                <a:tab pos="228600" algn="l"/>
              </a:tabLst>
            </a:pPr>
            <a:r>
              <a:rPr lang="en-AU" dirty="0">
                <a:ea typeface="Yu Mincho" panose="02020400000000000000" pitchFamily="18" charset="-128"/>
                <a:cs typeface="Calibri" panose="020F0502020204030204" pitchFamily="34" charset="0"/>
              </a:rPr>
              <a:t>Explain the purpose of a Likert scale.</a:t>
            </a:r>
          </a:p>
          <a:p>
            <a:pPr marL="342900" lvl="0" indent="-342900">
              <a:lnSpc>
                <a:spcPct val="110000"/>
              </a:lnSpc>
              <a:spcAft>
                <a:spcPts val="600"/>
              </a:spcAft>
              <a:buAutoNum type="arabicPeriod"/>
              <a:tabLst>
                <a:tab pos="228600" algn="l"/>
              </a:tabLst>
            </a:pPr>
            <a:r>
              <a:rPr lang="en-AU" dirty="0">
                <a:ea typeface="Yu Mincho" panose="02020400000000000000" pitchFamily="18" charset="-128"/>
                <a:cs typeface="Calibri" panose="020F0502020204030204" pitchFamily="34" charset="0"/>
              </a:rPr>
              <a:t>Calculate the mean and median for the following results:</a:t>
            </a:r>
          </a:p>
          <a:p>
            <a:pPr lvl="0">
              <a:lnSpc>
                <a:spcPct val="110000"/>
              </a:lnSpc>
              <a:spcAft>
                <a:spcPts val="600"/>
              </a:spcAft>
              <a:tabLst>
                <a:tab pos="228600" algn="l"/>
              </a:tabLst>
            </a:pPr>
            <a:r>
              <a:rPr lang="en-AU" dirty="0">
                <a:ea typeface="Yu Mincho" panose="02020400000000000000" pitchFamily="18" charset="-128"/>
                <a:cs typeface="Calibri" panose="020F0502020204030204" pitchFamily="34" charset="0"/>
              </a:rPr>
              <a:t>		4, 2, 2, 3, 4, 1, 7, 5</a:t>
            </a:r>
          </a:p>
          <a:p>
            <a:pPr marL="342900" lvl="0" indent="-342900">
              <a:lnSpc>
                <a:spcPct val="110000"/>
              </a:lnSpc>
              <a:spcAft>
                <a:spcPts val="600"/>
              </a:spcAft>
              <a:buAutoNum type="arabicPeriod"/>
              <a:tabLst>
                <a:tab pos="228600" algn="l"/>
              </a:tabLst>
            </a:pPr>
            <a:endParaRPr lang="en-AU" sz="1800" dirty="0">
              <a:effectLst/>
              <a:ea typeface="Yu Mincho" panose="02020400000000000000" pitchFamily="18" charset="-128"/>
              <a:cs typeface="Times New Roman" panose="02020603050405020304" pitchFamily="18" charset="0"/>
            </a:endParaRPr>
          </a:p>
          <a:p>
            <a:endParaRPr lang="en-AU" dirty="0"/>
          </a:p>
        </p:txBody>
      </p:sp>
    </p:spTree>
    <p:extLst>
      <p:ext uri="{BB962C8B-B14F-4D97-AF65-F5344CB8AC3E}">
        <p14:creationId xmlns:p14="http://schemas.microsoft.com/office/powerpoint/2010/main" val="260246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CD8D-8215-0DD8-373C-F817E85F6B53}"/>
              </a:ext>
            </a:extLst>
          </p:cNvPr>
          <p:cNvSpPr>
            <a:spLocks noGrp="1"/>
          </p:cNvSpPr>
          <p:nvPr>
            <p:ph type="title"/>
          </p:nvPr>
        </p:nvSpPr>
        <p:spPr/>
        <p:txBody>
          <a:bodyPr/>
          <a:lstStyle/>
          <a:p>
            <a:r>
              <a:rPr lang="en-US" dirty="0"/>
              <a:t>Review</a:t>
            </a:r>
            <a:endParaRPr lang="en-AU" dirty="0"/>
          </a:p>
        </p:txBody>
      </p:sp>
      <p:sp>
        <p:nvSpPr>
          <p:cNvPr id="3" name="Content Placeholder 2">
            <a:extLst>
              <a:ext uri="{FF2B5EF4-FFF2-40B4-BE49-F238E27FC236}">
                <a16:creationId xmlns:a16="http://schemas.microsoft.com/office/drawing/2014/main" id="{34D2BBAC-7509-F850-DAAF-797799AAFF8F}"/>
              </a:ext>
            </a:extLst>
          </p:cNvPr>
          <p:cNvSpPr>
            <a:spLocks noGrp="1"/>
          </p:cNvSpPr>
          <p:nvPr>
            <p:ph idx="1"/>
          </p:nvPr>
        </p:nvSpPr>
        <p:spPr/>
        <p:txBody>
          <a:bodyPr/>
          <a:lstStyle/>
          <a:p>
            <a:r>
              <a:rPr lang="en-US" dirty="0"/>
              <a:t>6. Describe the correlation in the following scatterplot</a:t>
            </a:r>
            <a:endParaRPr lang="en-AU" dirty="0"/>
          </a:p>
        </p:txBody>
      </p:sp>
      <p:pic>
        <p:nvPicPr>
          <p:cNvPr id="6" name="Picture 5">
            <a:extLst>
              <a:ext uri="{FF2B5EF4-FFF2-40B4-BE49-F238E27FC236}">
                <a16:creationId xmlns:a16="http://schemas.microsoft.com/office/drawing/2014/main" id="{30CDA2FC-EFAB-3A74-3B86-D6F7436A72A0}"/>
              </a:ext>
            </a:extLst>
          </p:cNvPr>
          <p:cNvPicPr>
            <a:picLocks noChangeAspect="1"/>
          </p:cNvPicPr>
          <p:nvPr/>
        </p:nvPicPr>
        <p:blipFill>
          <a:blip r:embed="rId2"/>
          <a:stretch>
            <a:fillRect/>
          </a:stretch>
        </p:blipFill>
        <p:spPr>
          <a:xfrm>
            <a:off x="3358514" y="2724149"/>
            <a:ext cx="3880485" cy="3880485"/>
          </a:xfrm>
          <a:prstGeom prst="rect">
            <a:avLst/>
          </a:prstGeom>
        </p:spPr>
      </p:pic>
    </p:spTree>
    <p:extLst>
      <p:ext uri="{BB962C8B-B14F-4D97-AF65-F5344CB8AC3E}">
        <p14:creationId xmlns:p14="http://schemas.microsoft.com/office/powerpoint/2010/main" val="358220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fontScale="92500" lnSpcReduction="10000"/>
          </a:bodyPr>
          <a:lstStyle/>
          <a:p>
            <a:pPr marL="228600">
              <a:lnSpc>
                <a:spcPct val="115000"/>
              </a:lnSpc>
              <a:spcBef>
                <a:spcPts val="600"/>
              </a:spcBef>
              <a:spcAft>
                <a:spcPts val="600"/>
              </a:spcAft>
              <a:tabLst>
                <a:tab pos="228600" algn="l"/>
              </a:tabLst>
            </a:pPr>
            <a:r>
              <a:rPr lang="en-AU" sz="1800" b="1" dirty="0">
                <a:effectLst/>
                <a:latin typeface="Calibri" panose="020F0502020204030204" pitchFamily="34" charset="0"/>
                <a:ea typeface="Calibri" panose="020F0502020204030204" pitchFamily="34" charset="0"/>
              </a:rPr>
              <a:t>Evaluation</a:t>
            </a:r>
            <a:r>
              <a:rPr lang="en-AU" sz="1800" b="1" spc="-15" dirty="0">
                <a:effectLst/>
                <a:latin typeface="Calibri" panose="020F0502020204030204" pitchFamily="34" charset="0"/>
                <a:ea typeface="Calibri" panose="020F0502020204030204" pitchFamily="34" charset="0"/>
              </a:rPr>
              <a:t> </a:t>
            </a:r>
            <a:r>
              <a:rPr lang="en-AU" sz="1800" b="1" dirty="0">
                <a:effectLst/>
                <a:latin typeface="Calibri" panose="020F0502020204030204" pitchFamily="34" charset="0"/>
                <a:ea typeface="Calibri" panose="020F0502020204030204" pitchFamily="34" charset="0"/>
              </a:rPr>
              <a:t>of</a:t>
            </a:r>
            <a:r>
              <a:rPr lang="en-AU" sz="1800" b="1" spc="-20" dirty="0">
                <a:effectLst/>
                <a:latin typeface="Calibri" panose="020F0502020204030204" pitchFamily="34" charset="0"/>
                <a:ea typeface="Calibri" panose="020F0502020204030204" pitchFamily="34" charset="0"/>
              </a:rPr>
              <a:t> </a:t>
            </a:r>
            <a:r>
              <a:rPr lang="en-AU" sz="1800" b="1" dirty="0">
                <a:effectLst/>
                <a:latin typeface="Calibri" panose="020F0502020204030204" pitchFamily="34" charset="0"/>
                <a:ea typeface="Calibri" panose="020F0502020204030204" pitchFamily="34" charset="0"/>
              </a:rPr>
              <a:t>research</a:t>
            </a:r>
          </a:p>
          <a:p>
            <a:pPr marL="228600">
              <a:lnSpc>
                <a:spcPct val="115000"/>
              </a:lnSpc>
              <a:spcAft>
                <a:spcPts val="600"/>
              </a:spcAft>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application and use of the concept of validity as a measure of evaluating research</a:t>
            </a:r>
          </a:p>
          <a:p>
            <a:pPr marL="228600">
              <a:lnSpc>
                <a:spcPct val="115000"/>
              </a:lnSpc>
              <a:spcAft>
                <a:spcPts val="600"/>
              </a:spcAft>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application and use of the concept of reliability as a measure of evaluating research</a:t>
            </a:r>
          </a:p>
          <a:p>
            <a:pPr marL="228600">
              <a:lnSpc>
                <a:spcPct val="115000"/>
              </a:lnSpc>
              <a:spcAft>
                <a:spcPts val="600"/>
              </a:spcAft>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generalisability of sample to the population </a:t>
            </a:r>
          </a:p>
          <a:p>
            <a:pPr marL="228600">
              <a:lnSpc>
                <a:spcPct val="115000"/>
              </a:lnSpc>
              <a:spcAft>
                <a:spcPts val="600"/>
              </a:spcAft>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suggest relevant improvements to address limitations of research</a:t>
            </a:r>
          </a:p>
          <a:p>
            <a:pPr marL="228600">
              <a:lnSpc>
                <a:spcPct val="115000"/>
              </a:lnSpc>
              <a:spcAft>
                <a:spcPts val="600"/>
              </a:spcAft>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ethical implications</a:t>
            </a:r>
          </a:p>
          <a:p>
            <a:pPr marL="228600">
              <a:lnSpc>
                <a:spcPct val="115000"/>
              </a:lnSpc>
              <a:spcAft>
                <a:spcPts val="600"/>
              </a:spcAft>
              <a:tabLst>
                <a:tab pos="228600" algn="l"/>
              </a:tabLst>
            </a:pPr>
            <a:r>
              <a:rPr lang="en-AU" sz="1800" dirty="0">
                <a:effectLst/>
                <a:latin typeface="Calibri" panose="020F0502020204030204" pitchFamily="34" charset="0"/>
                <a:ea typeface="Calibri" panose="020F0502020204030204" pitchFamily="34" charset="0"/>
                <a:cs typeface="Times New Roman" panose="02020603050405020304" pitchFamily="18" charset="0"/>
              </a:rPr>
              <a:t>critical</a:t>
            </a:r>
            <a:r>
              <a:rPr lang="en-AU"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evaluation</a:t>
            </a:r>
            <a:r>
              <a:rPr lang="en-AU"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of</a:t>
            </a:r>
            <a:r>
              <a:rPr lang="en-AU"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information</a:t>
            </a:r>
            <a:r>
              <a:rPr lang="en-AU"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from</a:t>
            </a:r>
            <a:r>
              <a:rPr lang="en-AU"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a</a:t>
            </a:r>
            <a:r>
              <a:rPr lang="en-AU"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range</a:t>
            </a:r>
            <a:r>
              <a:rPr lang="en-AU"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of</a:t>
            </a:r>
            <a:r>
              <a:rPr lang="en-AU"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scientific</a:t>
            </a:r>
            <a:r>
              <a:rPr lang="en-AU"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rPr>
              <a:t>sources</a:t>
            </a:r>
          </a:p>
          <a:p>
            <a:pPr marL="228600">
              <a:lnSpc>
                <a:spcPct val="115000"/>
              </a:lnSpc>
              <a:spcBef>
                <a:spcPts val="600"/>
              </a:spcBef>
              <a:spcAft>
                <a:spcPts val="600"/>
              </a:spcAft>
              <a:tabLst>
                <a:tab pos="228600" algn="l"/>
              </a:tabLst>
            </a:pPr>
            <a:r>
              <a:rPr lang="en-AU" sz="1800" b="1" dirty="0">
                <a:effectLst/>
                <a:latin typeface="Calibri" panose="020F0502020204030204" pitchFamily="34" charset="0"/>
                <a:ea typeface="Calibri" panose="020F0502020204030204" pitchFamily="34" charset="0"/>
              </a:rPr>
              <a:t>Drawing</a:t>
            </a:r>
            <a:r>
              <a:rPr lang="en-AU" sz="1800" b="1" spc="-20" dirty="0">
                <a:effectLst/>
                <a:latin typeface="Calibri" panose="020F0502020204030204" pitchFamily="34" charset="0"/>
                <a:ea typeface="Calibri" panose="020F0502020204030204" pitchFamily="34" charset="0"/>
              </a:rPr>
              <a:t> </a:t>
            </a:r>
            <a:r>
              <a:rPr lang="en-AU" sz="1800" b="1" dirty="0">
                <a:effectLst/>
                <a:latin typeface="Calibri" panose="020F0502020204030204" pitchFamily="34" charset="0"/>
                <a:ea typeface="Calibri" panose="020F0502020204030204" pitchFamily="34" charset="0"/>
              </a:rPr>
              <a:t>conclusions</a:t>
            </a:r>
          </a:p>
          <a:p>
            <a:pPr marL="228600">
              <a:lnSpc>
                <a:spcPct val="115000"/>
              </a:lnSpc>
              <a:spcBef>
                <a:spcPts val="600"/>
              </a:spcBef>
              <a:spcAft>
                <a:spcPts val="600"/>
              </a:spcAft>
              <a:tabLst>
                <a:tab pos="228600" algn="l"/>
              </a:tabLst>
            </a:pPr>
            <a:r>
              <a:rPr lang="en-AU" sz="1800" spc="-5" dirty="0">
                <a:effectLst/>
                <a:latin typeface="Calibri" panose="020F0502020204030204" pitchFamily="34" charset="0"/>
                <a:ea typeface="Calibri" panose="020F0502020204030204" pitchFamily="34" charset="0"/>
                <a:cs typeface="Times New Roman" panose="02020603050405020304" pitchFamily="18" charset="0"/>
              </a:rPr>
              <a:t>evidence</a:t>
            </a:r>
            <a:r>
              <a:rPr lang="en-AU" sz="1800" dirty="0">
                <a:effectLst/>
                <a:latin typeface="Calibri" panose="020F0502020204030204" pitchFamily="34" charset="0"/>
                <a:ea typeface="Calibri" panose="020F0502020204030204" pitchFamily="34" charset="0"/>
                <a:cs typeface="Times New Roman" panose="02020603050405020304" pitchFamily="18" charset="0"/>
              </a:rPr>
              <a:t>-based conclusions consistent with psychological evidence and relevant to the research</a:t>
            </a:r>
            <a:r>
              <a:rPr lang="en-AU" sz="1800" spc="-235"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question</a:t>
            </a:r>
            <a:endParaRPr lang="en-AU" sz="5400" dirty="0"/>
          </a:p>
        </p:txBody>
      </p:sp>
    </p:spTree>
    <p:extLst>
      <p:ext uri="{BB962C8B-B14F-4D97-AF65-F5344CB8AC3E}">
        <p14:creationId xmlns:p14="http://schemas.microsoft.com/office/powerpoint/2010/main" val="20416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514F-B18A-F541-0DA1-62643EEE26F3}"/>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5E68BE60-8B19-581A-6FA3-C14AD5A57976}"/>
              </a:ext>
            </a:extLst>
          </p:cNvPr>
          <p:cNvSpPr>
            <a:spLocks noGrp="1"/>
          </p:cNvSpPr>
          <p:nvPr>
            <p:ph idx="1"/>
          </p:nvPr>
        </p:nvSpPr>
        <p:spPr/>
        <p:txBody>
          <a:bodyPr/>
          <a:lstStyle/>
          <a:p>
            <a:r>
              <a:rPr lang="en-US" dirty="0"/>
              <a:t>Define and compare validity, reliability and generalizability</a:t>
            </a:r>
          </a:p>
          <a:p>
            <a:r>
              <a:rPr lang="en-US" dirty="0"/>
              <a:t>Evaluate and write a conclusion for a scientific source</a:t>
            </a:r>
          </a:p>
          <a:p>
            <a:r>
              <a:rPr lang="en-US" dirty="0"/>
              <a:t>Prepare for Task 2 experiment</a:t>
            </a:r>
          </a:p>
          <a:p>
            <a:r>
              <a:rPr lang="en-US" dirty="0"/>
              <a:t> </a:t>
            </a:r>
          </a:p>
          <a:p>
            <a:endParaRPr lang="en-AU" dirty="0"/>
          </a:p>
        </p:txBody>
      </p:sp>
    </p:spTree>
    <p:extLst>
      <p:ext uri="{BB962C8B-B14F-4D97-AF65-F5344CB8AC3E}">
        <p14:creationId xmlns:p14="http://schemas.microsoft.com/office/powerpoint/2010/main" val="334002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0532-D84F-0A2F-7592-126D64D84BA7}"/>
              </a:ext>
            </a:extLst>
          </p:cNvPr>
          <p:cNvSpPr>
            <a:spLocks noGrp="1"/>
          </p:cNvSpPr>
          <p:nvPr>
            <p:ph type="title"/>
          </p:nvPr>
        </p:nvSpPr>
        <p:spPr/>
        <p:txBody>
          <a:bodyPr/>
          <a:lstStyle/>
          <a:p>
            <a:r>
              <a:rPr lang="en-US" dirty="0"/>
              <a:t>Reliability and validity</a:t>
            </a:r>
            <a:endParaRPr lang="en-AU" dirty="0"/>
          </a:p>
        </p:txBody>
      </p:sp>
      <p:sp>
        <p:nvSpPr>
          <p:cNvPr id="3" name="Content Placeholder 2">
            <a:extLst>
              <a:ext uri="{FF2B5EF4-FFF2-40B4-BE49-F238E27FC236}">
                <a16:creationId xmlns:a16="http://schemas.microsoft.com/office/drawing/2014/main" id="{BAF5F747-3AD7-5065-DB9E-0B3D40BBD672}"/>
              </a:ext>
            </a:extLst>
          </p:cNvPr>
          <p:cNvSpPr>
            <a:spLocks noGrp="1"/>
          </p:cNvSpPr>
          <p:nvPr>
            <p:ph idx="1"/>
          </p:nvPr>
        </p:nvSpPr>
        <p:spPr/>
        <p:txBody>
          <a:bodyPr>
            <a:normAutofit lnSpcReduction="10000"/>
          </a:bodyPr>
          <a:lstStyle/>
          <a:p>
            <a:r>
              <a:rPr lang="en-US" sz="2400" b="1" i="0" dirty="0">
                <a:solidFill>
                  <a:srgbClr val="111111"/>
                </a:solidFill>
                <a:effectLst/>
                <a:latin typeface="+mj-lt"/>
              </a:rPr>
              <a:t>Reliability means that something is consistent time and time again</a:t>
            </a:r>
            <a:r>
              <a:rPr lang="en-US" sz="2400" b="0" i="0" dirty="0">
                <a:solidFill>
                  <a:srgbClr val="111111"/>
                </a:solidFill>
                <a:effectLst/>
                <a:latin typeface="+mj-lt"/>
              </a:rPr>
              <a:t>, whereas validity means that the test is a precise way of measuring what it is supposed to measure. </a:t>
            </a:r>
            <a:endParaRPr lang="en-US" sz="2400" dirty="0">
              <a:solidFill>
                <a:srgbClr val="111111"/>
              </a:solidFill>
              <a:latin typeface="+mj-lt"/>
            </a:endParaRPr>
          </a:p>
          <a:p>
            <a:r>
              <a:rPr lang="en-US" sz="2400" b="0" i="0" dirty="0">
                <a:solidFill>
                  <a:srgbClr val="111111"/>
                </a:solidFill>
                <a:effectLst/>
                <a:latin typeface="+mj-lt"/>
              </a:rPr>
              <a:t>Reliability is simple to measure, as it only depends on a consistent set of results. However, validity can be more difficult to measure.</a:t>
            </a:r>
            <a:endParaRPr lang="en-AU" sz="2400" dirty="0">
              <a:latin typeface="+mj-lt"/>
            </a:endParaRPr>
          </a:p>
        </p:txBody>
      </p:sp>
    </p:spTree>
    <p:extLst>
      <p:ext uri="{BB962C8B-B14F-4D97-AF65-F5344CB8AC3E}">
        <p14:creationId xmlns:p14="http://schemas.microsoft.com/office/powerpoint/2010/main" val="266459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atistical reliability determines if the experiment is reproducible">
            <a:extLst>
              <a:ext uri="{FF2B5EF4-FFF2-40B4-BE49-F238E27FC236}">
                <a16:creationId xmlns:a16="http://schemas.microsoft.com/office/drawing/2014/main" id="{22A28C00-4151-1703-428B-E28F8E4712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040586"/>
            <a:ext cx="10918464" cy="477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42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ECF7-564D-69EF-23E2-ED10CC7A62D8}"/>
              </a:ext>
            </a:extLst>
          </p:cNvPr>
          <p:cNvSpPr>
            <a:spLocks noGrp="1"/>
          </p:cNvSpPr>
          <p:nvPr>
            <p:ph type="title"/>
          </p:nvPr>
        </p:nvSpPr>
        <p:spPr/>
        <p:txBody>
          <a:bodyPr/>
          <a:lstStyle/>
          <a:p>
            <a:r>
              <a:rPr lang="en-US" dirty="0" err="1"/>
              <a:t>Generalisability</a:t>
            </a:r>
            <a:endParaRPr lang="en-AU" dirty="0"/>
          </a:p>
        </p:txBody>
      </p:sp>
      <p:sp>
        <p:nvSpPr>
          <p:cNvPr id="3" name="Content Placeholder 2">
            <a:extLst>
              <a:ext uri="{FF2B5EF4-FFF2-40B4-BE49-F238E27FC236}">
                <a16:creationId xmlns:a16="http://schemas.microsoft.com/office/drawing/2014/main" id="{6E502013-3622-1F92-2B53-D688E72CC532}"/>
              </a:ext>
            </a:extLst>
          </p:cNvPr>
          <p:cNvSpPr>
            <a:spLocks noGrp="1"/>
          </p:cNvSpPr>
          <p:nvPr>
            <p:ph idx="1"/>
          </p:nvPr>
        </p:nvSpPr>
        <p:spPr/>
        <p:txBody>
          <a:bodyPr>
            <a:normAutofit lnSpcReduction="10000"/>
          </a:bodyPr>
          <a:lstStyle/>
          <a:p>
            <a:r>
              <a:rPr lang="en-US" sz="2400" dirty="0"/>
              <a:t>If a study is reliable, extraneous variables are well controlled and the sample is representative of the population, the results should be able to be replicated by following the exact same procedure with other samples. This should indicate that the results are able to be </a:t>
            </a:r>
            <a:r>
              <a:rPr lang="en-US" sz="2400" dirty="0" err="1"/>
              <a:t>generalised</a:t>
            </a:r>
            <a:r>
              <a:rPr lang="en-US" sz="2400" dirty="0"/>
              <a:t> to the whole population.</a:t>
            </a:r>
            <a:endParaRPr lang="en-AU" sz="2400" dirty="0"/>
          </a:p>
        </p:txBody>
      </p:sp>
    </p:spTree>
    <p:extLst>
      <p:ext uri="{BB962C8B-B14F-4D97-AF65-F5344CB8AC3E}">
        <p14:creationId xmlns:p14="http://schemas.microsoft.com/office/powerpoint/2010/main" val="278186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5B64-6C44-6BF0-07B5-F8B83DAAF3D6}"/>
              </a:ext>
            </a:extLst>
          </p:cNvPr>
          <p:cNvSpPr>
            <a:spLocks noGrp="1"/>
          </p:cNvSpPr>
          <p:nvPr>
            <p:ph type="title"/>
          </p:nvPr>
        </p:nvSpPr>
        <p:spPr/>
        <p:txBody>
          <a:bodyPr/>
          <a:lstStyle/>
          <a:p>
            <a:r>
              <a:rPr lang="en-US" dirty="0"/>
              <a:t>Improvements</a:t>
            </a:r>
            <a:endParaRPr lang="en-AU" dirty="0"/>
          </a:p>
        </p:txBody>
      </p:sp>
      <p:sp>
        <p:nvSpPr>
          <p:cNvPr id="3" name="Content Placeholder 2">
            <a:extLst>
              <a:ext uri="{FF2B5EF4-FFF2-40B4-BE49-F238E27FC236}">
                <a16:creationId xmlns:a16="http://schemas.microsoft.com/office/drawing/2014/main" id="{A720D753-2BF5-4B40-829E-675DF9D462BD}"/>
              </a:ext>
            </a:extLst>
          </p:cNvPr>
          <p:cNvSpPr>
            <a:spLocks noGrp="1"/>
          </p:cNvSpPr>
          <p:nvPr>
            <p:ph idx="1"/>
          </p:nvPr>
        </p:nvSpPr>
        <p:spPr/>
        <p:txBody>
          <a:bodyPr/>
          <a:lstStyle/>
          <a:p>
            <a:r>
              <a:rPr lang="en-US" sz="2400" dirty="0"/>
              <a:t>Identify and suggest ways to eliminate or reduce extraneous variables, including bias.</a:t>
            </a:r>
          </a:p>
          <a:p>
            <a:r>
              <a:rPr lang="en-US" sz="2400" dirty="0"/>
              <a:t>Increase sample size or improve sampling technique.</a:t>
            </a:r>
          </a:p>
          <a:p>
            <a:r>
              <a:rPr lang="en-US" sz="2400" dirty="0"/>
              <a:t>Ensure specificity of procedures, measurements etc.</a:t>
            </a:r>
          </a:p>
          <a:p>
            <a:endParaRPr lang="en-AU" dirty="0"/>
          </a:p>
        </p:txBody>
      </p:sp>
    </p:spTree>
    <p:extLst>
      <p:ext uri="{BB962C8B-B14F-4D97-AF65-F5344CB8AC3E}">
        <p14:creationId xmlns:p14="http://schemas.microsoft.com/office/powerpoint/2010/main" val="3000929227"/>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369</TotalTime>
  <Words>382</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Meiryo</vt:lpstr>
      <vt:lpstr>Arial</vt:lpstr>
      <vt:lpstr>Calibri</vt:lpstr>
      <vt:lpstr>Corbel</vt:lpstr>
      <vt:lpstr>SketchLinesVTI</vt:lpstr>
      <vt:lpstr>Methodology: Evaluating and Concluding</vt:lpstr>
      <vt:lpstr>Review</vt:lpstr>
      <vt:lpstr>Review</vt:lpstr>
      <vt:lpstr>Learning Intentions</vt:lpstr>
      <vt:lpstr>Success criteria</vt:lpstr>
      <vt:lpstr>Reliability and validity</vt:lpstr>
      <vt:lpstr>PowerPoint Presentation</vt:lpstr>
      <vt:lpstr>Generalisability</vt:lpstr>
      <vt:lpstr>Improvements</vt:lpstr>
      <vt:lpstr>Ethical considerations</vt:lpstr>
      <vt:lpstr>Evaluate: Vaping mice</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cp:lastModifiedBy>
  <cp:revision>15</cp:revision>
  <dcterms:created xsi:type="dcterms:W3CDTF">2023-02-01T11:31:06Z</dcterms:created>
  <dcterms:modified xsi:type="dcterms:W3CDTF">2023-03-12T12:23:54Z</dcterms:modified>
</cp:coreProperties>
</file>