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71" r:id="rId3"/>
    <p:sldId id="257" r:id="rId4"/>
    <p:sldId id="296" r:id="rId5"/>
    <p:sldId id="293" r:id="rId6"/>
    <p:sldId id="313" r:id="rId7"/>
    <p:sldId id="294" r:id="rId8"/>
    <p:sldId id="297" r:id="rId9"/>
    <p:sldId id="298" r:id="rId10"/>
    <p:sldId id="314" r:id="rId11"/>
    <p:sldId id="307" r:id="rId12"/>
    <p:sldId id="299" r:id="rId13"/>
    <p:sldId id="300" r:id="rId14"/>
    <p:sldId id="308" r:id="rId15"/>
    <p:sldId id="295" r:id="rId16"/>
    <p:sldId id="301" r:id="rId17"/>
    <p:sldId id="302" r:id="rId18"/>
    <p:sldId id="309" r:id="rId19"/>
    <p:sldId id="303" r:id="rId20"/>
    <p:sldId id="304" r:id="rId21"/>
    <p:sldId id="312" r:id="rId22"/>
    <p:sldId id="305" r:id="rId23"/>
    <p:sldId id="310" r:id="rId24"/>
    <p:sldId id="306" r:id="rId25"/>
    <p:sldId id="31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3/22/2023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3/22/2023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3/22/2023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3/22/2023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3/22/2023</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3/22/2023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3/22/2023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3/22/2023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3/22/2023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3/22/2023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3/22/2023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3/22/2023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0vrdkzOnGgo?feature=oembe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YDEUPCX0ikI?feature=oembe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02296" y="1287887"/>
            <a:ext cx="4523890" cy="418719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51182" y="1382922"/>
            <a:ext cx="4174735" cy="394195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6733248" y="1097468"/>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7430501" y="1847596"/>
            <a:ext cx="3459760" cy="2186393"/>
          </a:xfrm>
        </p:spPr>
        <p:txBody>
          <a:bodyPr anchor="b">
            <a:normAutofit/>
          </a:bodyPr>
          <a:lstStyle/>
          <a:p>
            <a:pPr algn="ctr"/>
            <a:r>
              <a:rPr lang="en-US" sz="3100" dirty="0">
                <a:solidFill>
                  <a:schemeClr val="tx1">
                    <a:lumMod val="75000"/>
                    <a:lumOff val="25000"/>
                  </a:schemeClr>
                </a:solidFill>
              </a:rPr>
              <a:t>Lifespan Psychology:</a:t>
            </a:r>
            <a:br>
              <a:rPr lang="en-US" sz="3100" dirty="0">
                <a:solidFill>
                  <a:schemeClr val="tx1">
                    <a:lumMod val="75000"/>
                    <a:lumOff val="25000"/>
                  </a:schemeClr>
                </a:solidFill>
              </a:rPr>
            </a:br>
            <a:r>
              <a:rPr lang="en-US" sz="3100" dirty="0">
                <a:solidFill>
                  <a:schemeClr val="tx1">
                    <a:lumMod val="75000"/>
                    <a:lumOff val="25000"/>
                  </a:schemeClr>
                </a:solidFill>
              </a:rPr>
              <a:t>Infancy</a:t>
            </a:r>
            <a:endParaRPr lang="en-AU" sz="3100" dirty="0">
              <a:solidFill>
                <a:schemeClr val="tx1">
                  <a:lumMod val="75000"/>
                  <a:lumOff val="25000"/>
                </a:schemeClr>
              </a:solidFill>
            </a:endParaRP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7695676" y="4033989"/>
            <a:ext cx="2929408" cy="678633"/>
          </a:xfrm>
        </p:spPr>
        <p:txBody>
          <a:bodyPr anchor="t">
            <a:normAutofit/>
          </a:bodyPr>
          <a:lstStyle/>
          <a:p>
            <a:pPr algn="ctr">
              <a:lnSpc>
                <a:spcPct val="120000"/>
              </a:lnSpc>
            </a:pPr>
            <a:r>
              <a:rPr lang="en-US" sz="1300">
                <a:solidFill>
                  <a:schemeClr val="tx1">
                    <a:lumMod val="75000"/>
                    <a:lumOff val="25000"/>
                  </a:schemeClr>
                </a:solidFill>
              </a:rPr>
              <a:t>AEPSY Year 11 ATAR Psychology</a:t>
            </a:r>
            <a:endParaRPr lang="en-AU" sz="1300">
              <a:solidFill>
                <a:schemeClr val="tx1">
                  <a:lumMod val="75000"/>
                  <a:lumOff val="25000"/>
                </a:schemeClr>
              </a:solidFill>
            </a:endParaRPr>
          </a:p>
          <a:p>
            <a:pPr algn="ctr">
              <a:lnSpc>
                <a:spcPct val="120000"/>
              </a:lnSpc>
            </a:pPr>
            <a:endParaRPr lang="en-AU" sz="1300">
              <a:solidFill>
                <a:schemeClr val="tx1">
                  <a:lumMod val="75000"/>
                  <a:lumOff val="25000"/>
                </a:schemeClr>
              </a:solidFill>
            </a:endParaRPr>
          </a:p>
        </p:txBody>
      </p:sp>
      <p:pic>
        <p:nvPicPr>
          <p:cNvPr id="4" name="Picture 3">
            <a:extLst>
              <a:ext uri="{FF2B5EF4-FFF2-40B4-BE49-F238E27FC236}">
                <a16:creationId xmlns:a16="http://schemas.microsoft.com/office/drawing/2014/main" id="{2890EBD7-9C0F-4BC7-BB15-D3AF779B33A7}"/>
              </a:ext>
            </a:extLst>
          </p:cNvPr>
          <p:cNvPicPr>
            <a:picLocks noChangeAspect="1"/>
          </p:cNvPicPr>
          <p:nvPr/>
        </p:nvPicPr>
        <p:blipFill>
          <a:blip r:embed="rId2"/>
          <a:stretch>
            <a:fillRect/>
          </a:stretch>
        </p:blipFill>
        <p:spPr>
          <a:xfrm>
            <a:off x="979684" y="1779682"/>
            <a:ext cx="4943233" cy="3299607"/>
          </a:xfrm>
          <a:prstGeom prst="rect">
            <a:avLst/>
          </a:prstGeom>
        </p:spPr>
      </p:pic>
    </p:spTree>
    <p:extLst>
      <p:ext uri="{BB962C8B-B14F-4D97-AF65-F5344CB8AC3E}">
        <p14:creationId xmlns:p14="http://schemas.microsoft.com/office/powerpoint/2010/main" val="617962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0C9A119-9148-4763-FD88-2DB66974D327}"/>
              </a:ext>
            </a:extLst>
          </p:cNvPr>
          <p:cNvPicPr>
            <a:picLocks noGrp="1" noChangeAspect="1"/>
          </p:cNvPicPr>
          <p:nvPr>
            <p:ph idx="1"/>
          </p:nvPr>
        </p:nvPicPr>
        <p:blipFill rotWithShape="1">
          <a:blip r:embed="rId2"/>
          <a:srcRect t="1619" r="-1" b="-1"/>
          <a:stretch/>
        </p:blipFill>
        <p:spPr>
          <a:xfrm>
            <a:off x="-1" y="10"/>
            <a:ext cx="12192000" cy="6857990"/>
          </a:xfrm>
          <a:prstGeom prst="rect">
            <a:avLst/>
          </a:prstGeom>
        </p:spPr>
      </p:pic>
    </p:spTree>
    <p:extLst>
      <p:ext uri="{BB962C8B-B14F-4D97-AF65-F5344CB8AC3E}">
        <p14:creationId xmlns:p14="http://schemas.microsoft.com/office/powerpoint/2010/main" val="462347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7A59-DD89-7808-EB71-3A61A75CB5EA}"/>
              </a:ext>
            </a:extLst>
          </p:cNvPr>
          <p:cNvSpPr>
            <a:spLocks noGrp="1"/>
          </p:cNvSpPr>
          <p:nvPr>
            <p:ph type="title"/>
          </p:nvPr>
        </p:nvSpPr>
        <p:spPr/>
        <p:txBody>
          <a:bodyPr/>
          <a:lstStyle/>
          <a:p>
            <a:r>
              <a:rPr lang="en-AU" dirty="0"/>
              <a:t>Question</a:t>
            </a:r>
          </a:p>
        </p:txBody>
      </p:sp>
      <p:sp>
        <p:nvSpPr>
          <p:cNvPr id="3" name="Content Placeholder 2">
            <a:extLst>
              <a:ext uri="{FF2B5EF4-FFF2-40B4-BE49-F238E27FC236}">
                <a16:creationId xmlns:a16="http://schemas.microsoft.com/office/drawing/2014/main" id="{4B26A211-CE7C-1AC7-0E42-2EE3577E3FB5}"/>
              </a:ext>
            </a:extLst>
          </p:cNvPr>
          <p:cNvSpPr>
            <a:spLocks noGrp="1"/>
          </p:cNvSpPr>
          <p:nvPr>
            <p:ph idx="1"/>
          </p:nvPr>
        </p:nvSpPr>
        <p:spPr/>
        <p:txBody>
          <a:bodyPr>
            <a:normAutofit/>
          </a:bodyPr>
          <a:lstStyle/>
          <a:p>
            <a:r>
              <a:rPr lang="en-AU" sz="2400" i="1" dirty="0"/>
              <a:t>1. At what stage of prenatal development does the CNS start to form?</a:t>
            </a:r>
          </a:p>
          <a:p>
            <a:r>
              <a:rPr lang="en-AU" sz="2400" i="1" dirty="0"/>
              <a:t>2. When is the CNS growing fastest?</a:t>
            </a:r>
          </a:p>
        </p:txBody>
      </p:sp>
    </p:spTree>
    <p:extLst>
      <p:ext uri="{BB962C8B-B14F-4D97-AF65-F5344CB8AC3E}">
        <p14:creationId xmlns:p14="http://schemas.microsoft.com/office/powerpoint/2010/main" val="358607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EA78-C602-29AF-776F-BD4DC92E9FDE}"/>
              </a:ext>
            </a:extLst>
          </p:cNvPr>
          <p:cNvSpPr>
            <a:spLocks noGrp="1"/>
          </p:cNvSpPr>
          <p:nvPr>
            <p:ph type="title"/>
          </p:nvPr>
        </p:nvSpPr>
        <p:spPr/>
        <p:txBody>
          <a:bodyPr/>
          <a:lstStyle/>
          <a:p>
            <a:r>
              <a:rPr lang="en-AU" dirty="0"/>
              <a:t>Infancy</a:t>
            </a:r>
          </a:p>
        </p:txBody>
      </p:sp>
      <p:sp>
        <p:nvSpPr>
          <p:cNvPr id="3" name="Content Placeholder 2">
            <a:extLst>
              <a:ext uri="{FF2B5EF4-FFF2-40B4-BE49-F238E27FC236}">
                <a16:creationId xmlns:a16="http://schemas.microsoft.com/office/drawing/2014/main" id="{59CF5C75-2E09-A2A6-7036-EC39F14FC20B}"/>
              </a:ext>
            </a:extLst>
          </p:cNvPr>
          <p:cNvSpPr>
            <a:spLocks noGrp="1"/>
          </p:cNvSpPr>
          <p:nvPr>
            <p:ph idx="1"/>
          </p:nvPr>
        </p:nvSpPr>
        <p:spPr/>
        <p:txBody>
          <a:bodyPr>
            <a:normAutofit lnSpcReduction="10000"/>
          </a:bodyPr>
          <a:lstStyle/>
          <a:p>
            <a:r>
              <a:rPr lang="en-AU" sz="2400" dirty="0"/>
              <a:t>A human is born with all the brain cells it will ever have, and throughout childhood neural connections will develop.</a:t>
            </a:r>
          </a:p>
          <a:p>
            <a:r>
              <a:rPr lang="en-AU" sz="2400" dirty="0"/>
              <a:t>Healthy babies are born with newborn reflexes, which help it to survive until it is capable of more complex behaviours. Reflexes disappear in the first few months (up to a year).</a:t>
            </a:r>
          </a:p>
          <a:p>
            <a:endParaRPr lang="en-AU" sz="2400" dirty="0"/>
          </a:p>
        </p:txBody>
      </p:sp>
    </p:spTree>
    <p:extLst>
      <p:ext uri="{BB962C8B-B14F-4D97-AF65-F5344CB8AC3E}">
        <p14:creationId xmlns:p14="http://schemas.microsoft.com/office/powerpoint/2010/main" val="133284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694D-BB43-C953-C37C-8F69FC0C7FF6}"/>
              </a:ext>
            </a:extLst>
          </p:cNvPr>
          <p:cNvSpPr>
            <a:spLocks noGrp="1"/>
          </p:cNvSpPr>
          <p:nvPr>
            <p:ph type="title"/>
          </p:nvPr>
        </p:nvSpPr>
        <p:spPr/>
        <p:txBody>
          <a:bodyPr/>
          <a:lstStyle/>
          <a:p>
            <a:endParaRPr lang="en-AU"/>
          </a:p>
        </p:txBody>
      </p:sp>
      <p:pic>
        <p:nvPicPr>
          <p:cNvPr id="4" name="Online Media 3" title="Newborn Reflexes:  The Power of Your Newborn">
            <a:hlinkClick r:id="" action="ppaction://media"/>
            <a:extLst>
              <a:ext uri="{FF2B5EF4-FFF2-40B4-BE49-F238E27FC236}">
                <a16:creationId xmlns:a16="http://schemas.microsoft.com/office/drawing/2014/main" id="{C2155418-1E40-7A49-3226-665C9A50FE46}"/>
              </a:ext>
            </a:extLst>
          </p:cNvPr>
          <p:cNvPicPr>
            <a:picLocks noGrp="1" noRot="1" noChangeAspect="1"/>
          </p:cNvPicPr>
          <p:nvPr>
            <p:ph idx="1"/>
            <a:videoFile r:link="rId1"/>
          </p:nvPr>
        </p:nvPicPr>
        <p:blipFill>
          <a:blip r:embed="rId3"/>
          <a:stretch>
            <a:fillRect/>
          </a:stretch>
        </p:blipFill>
        <p:spPr>
          <a:xfrm>
            <a:off x="193279" y="94129"/>
            <a:ext cx="11805441" cy="6669741"/>
          </a:xfrm>
          <a:prstGeom prst="rect">
            <a:avLst/>
          </a:prstGeom>
        </p:spPr>
      </p:pic>
    </p:spTree>
    <p:extLst>
      <p:ext uri="{BB962C8B-B14F-4D97-AF65-F5344CB8AC3E}">
        <p14:creationId xmlns:p14="http://schemas.microsoft.com/office/powerpoint/2010/main" val="227742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0B71-6276-9CF4-FBD5-77F1E46C6426}"/>
              </a:ext>
            </a:extLst>
          </p:cNvPr>
          <p:cNvSpPr>
            <a:spLocks noGrp="1"/>
          </p:cNvSpPr>
          <p:nvPr>
            <p:ph type="title"/>
          </p:nvPr>
        </p:nvSpPr>
        <p:spPr/>
        <p:txBody>
          <a:bodyPr/>
          <a:lstStyle/>
          <a:p>
            <a:r>
              <a:rPr lang="en-AU" dirty="0"/>
              <a:t>Questions</a:t>
            </a:r>
          </a:p>
        </p:txBody>
      </p:sp>
      <p:sp>
        <p:nvSpPr>
          <p:cNvPr id="3" name="Content Placeholder 2">
            <a:extLst>
              <a:ext uri="{FF2B5EF4-FFF2-40B4-BE49-F238E27FC236}">
                <a16:creationId xmlns:a16="http://schemas.microsoft.com/office/drawing/2014/main" id="{259D241B-57AD-EE4D-44B7-F321F6CE8A71}"/>
              </a:ext>
            </a:extLst>
          </p:cNvPr>
          <p:cNvSpPr>
            <a:spLocks noGrp="1"/>
          </p:cNvSpPr>
          <p:nvPr>
            <p:ph idx="1"/>
          </p:nvPr>
        </p:nvSpPr>
        <p:spPr/>
        <p:txBody>
          <a:bodyPr>
            <a:normAutofit/>
          </a:bodyPr>
          <a:lstStyle/>
          <a:p>
            <a:r>
              <a:rPr lang="en-AU" sz="2400" i="1" dirty="0"/>
              <a:t>3. List four newborn reflexes.</a:t>
            </a:r>
          </a:p>
          <a:p>
            <a:r>
              <a:rPr lang="en-AU" sz="2400" i="1" dirty="0"/>
              <a:t>4. Choose one newborn reflex and describe how it helps the newborn to survive.</a:t>
            </a:r>
          </a:p>
          <a:p>
            <a:r>
              <a:rPr lang="en-AU" sz="2400" i="1" dirty="0"/>
              <a:t>5. Why are these reflexes necessary?</a:t>
            </a:r>
          </a:p>
        </p:txBody>
      </p:sp>
    </p:spTree>
    <p:extLst>
      <p:ext uri="{BB962C8B-B14F-4D97-AF65-F5344CB8AC3E}">
        <p14:creationId xmlns:p14="http://schemas.microsoft.com/office/powerpoint/2010/main" val="3294918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5F21-7F1D-43D4-8395-5D1C3DC46983}"/>
              </a:ext>
            </a:extLst>
          </p:cNvPr>
          <p:cNvSpPr>
            <a:spLocks noGrp="1"/>
          </p:cNvSpPr>
          <p:nvPr>
            <p:ph type="title"/>
          </p:nvPr>
        </p:nvSpPr>
        <p:spPr/>
        <p:txBody>
          <a:bodyPr/>
          <a:lstStyle/>
          <a:p>
            <a:r>
              <a:rPr lang="en-AU" dirty="0"/>
              <a:t>Infancy</a:t>
            </a:r>
          </a:p>
        </p:txBody>
      </p:sp>
      <p:sp>
        <p:nvSpPr>
          <p:cNvPr id="3" name="Content Placeholder 2">
            <a:extLst>
              <a:ext uri="{FF2B5EF4-FFF2-40B4-BE49-F238E27FC236}">
                <a16:creationId xmlns:a16="http://schemas.microsoft.com/office/drawing/2014/main" id="{3AE70CF4-05DF-4223-A3B5-0AA58266E949}"/>
              </a:ext>
            </a:extLst>
          </p:cNvPr>
          <p:cNvSpPr>
            <a:spLocks noGrp="1"/>
          </p:cNvSpPr>
          <p:nvPr>
            <p:ph idx="1"/>
          </p:nvPr>
        </p:nvSpPr>
        <p:spPr/>
        <p:txBody>
          <a:bodyPr>
            <a:normAutofit/>
          </a:bodyPr>
          <a:lstStyle/>
          <a:p>
            <a:r>
              <a:rPr lang="en-AU" sz="2400" dirty="0"/>
              <a:t>Although their senses are not fully developed, newborns are primed to recognise faces, human voices and their mother’s scent.</a:t>
            </a:r>
          </a:p>
        </p:txBody>
      </p:sp>
    </p:spTree>
    <p:extLst>
      <p:ext uri="{BB962C8B-B14F-4D97-AF65-F5344CB8AC3E}">
        <p14:creationId xmlns:p14="http://schemas.microsoft.com/office/powerpoint/2010/main" val="2678829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0C45-496D-4E3C-E6C3-C0EA746789D2}"/>
              </a:ext>
            </a:extLst>
          </p:cNvPr>
          <p:cNvSpPr>
            <a:spLocks noGrp="1"/>
          </p:cNvSpPr>
          <p:nvPr>
            <p:ph type="title"/>
          </p:nvPr>
        </p:nvSpPr>
        <p:spPr/>
        <p:txBody>
          <a:bodyPr/>
          <a:lstStyle/>
          <a:p>
            <a:r>
              <a:rPr lang="en-AU" dirty="0"/>
              <a:t>Motor development</a:t>
            </a:r>
          </a:p>
        </p:txBody>
      </p:sp>
      <p:sp>
        <p:nvSpPr>
          <p:cNvPr id="3" name="Content Placeholder 2">
            <a:extLst>
              <a:ext uri="{FF2B5EF4-FFF2-40B4-BE49-F238E27FC236}">
                <a16:creationId xmlns:a16="http://schemas.microsoft.com/office/drawing/2014/main" id="{A89F556B-C217-C936-AE58-08A205CC4449}"/>
              </a:ext>
            </a:extLst>
          </p:cNvPr>
          <p:cNvSpPr>
            <a:spLocks noGrp="1"/>
          </p:cNvSpPr>
          <p:nvPr>
            <p:ph idx="1"/>
          </p:nvPr>
        </p:nvSpPr>
        <p:spPr/>
        <p:txBody>
          <a:bodyPr>
            <a:normAutofit/>
          </a:bodyPr>
          <a:lstStyle/>
          <a:p>
            <a:pPr algn="l" fontAlgn="base"/>
            <a:r>
              <a:rPr lang="en-US" sz="2400" b="0" i="0" dirty="0">
                <a:solidFill>
                  <a:srgbClr val="373D3F"/>
                </a:solidFill>
                <a:effectLst/>
                <a:latin typeface="+mj-lt"/>
              </a:rPr>
              <a:t>Motor development occurs in an orderly sequence from reflex to more advanced, </a:t>
            </a:r>
            <a:r>
              <a:rPr lang="en-US" sz="2400" b="0" i="0" dirty="0" err="1">
                <a:solidFill>
                  <a:srgbClr val="373D3F"/>
                </a:solidFill>
                <a:effectLst/>
                <a:latin typeface="+mj-lt"/>
              </a:rPr>
              <a:t>eg</a:t>
            </a:r>
            <a:r>
              <a:rPr lang="en-US" sz="2400" b="0" i="0" dirty="0">
                <a:solidFill>
                  <a:srgbClr val="373D3F"/>
                </a:solidFill>
                <a:effectLst/>
                <a:latin typeface="+mj-lt"/>
              </a:rPr>
              <a:t> babies first learn to hold their heads up, then to sit with assistance, and then to sit unassisted, followed later by crawling and then walking.</a:t>
            </a:r>
          </a:p>
          <a:p>
            <a:endParaRPr lang="en-AU" dirty="0"/>
          </a:p>
        </p:txBody>
      </p:sp>
    </p:spTree>
    <p:extLst>
      <p:ext uri="{BB962C8B-B14F-4D97-AF65-F5344CB8AC3E}">
        <p14:creationId xmlns:p14="http://schemas.microsoft.com/office/powerpoint/2010/main" val="833083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AB71-EB6F-DEDD-54C3-A96500026EDF}"/>
              </a:ext>
            </a:extLst>
          </p:cNvPr>
          <p:cNvSpPr>
            <a:spLocks noGrp="1"/>
          </p:cNvSpPr>
          <p:nvPr>
            <p:ph type="title"/>
          </p:nvPr>
        </p:nvSpPr>
        <p:spPr/>
        <p:txBody>
          <a:bodyPr/>
          <a:lstStyle/>
          <a:p>
            <a:r>
              <a:rPr lang="en-AU" dirty="0"/>
              <a:t>Fine and gross motor skills</a:t>
            </a:r>
          </a:p>
        </p:txBody>
      </p:sp>
      <p:sp>
        <p:nvSpPr>
          <p:cNvPr id="3" name="Content Placeholder 2">
            <a:extLst>
              <a:ext uri="{FF2B5EF4-FFF2-40B4-BE49-F238E27FC236}">
                <a16:creationId xmlns:a16="http://schemas.microsoft.com/office/drawing/2014/main" id="{A52771D2-0939-5D1B-A12C-407A92C6E75A}"/>
              </a:ext>
            </a:extLst>
          </p:cNvPr>
          <p:cNvSpPr>
            <a:spLocks noGrp="1"/>
          </p:cNvSpPr>
          <p:nvPr>
            <p:ph idx="1"/>
          </p:nvPr>
        </p:nvSpPr>
        <p:spPr/>
        <p:txBody>
          <a:bodyPr>
            <a:normAutofit lnSpcReduction="10000"/>
          </a:bodyPr>
          <a:lstStyle/>
          <a:p>
            <a:r>
              <a:rPr lang="en-US" sz="2400" b="0" i="0" dirty="0">
                <a:solidFill>
                  <a:srgbClr val="373D3F"/>
                </a:solidFill>
                <a:effectLst/>
                <a:latin typeface="+mj-lt"/>
              </a:rPr>
              <a:t>Fine motor skills focus on the muscles in our fingers, toes, and eyes, and enable coordination of small actions (e.g., grasping a toy, writing with a pencil, and using a spoon). Gross motor skills focus on large muscle groups that control our arms and legs and involve larger movements (e.g., balancing, running, and jumping).</a:t>
            </a:r>
          </a:p>
          <a:p>
            <a:endParaRPr lang="en-AU" dirty="0"/>
          </a:p>
        </p:txBody>
      </p:sp>
    </p:spTree>
    <p:extLst>
      <p:ext uri="{BB962C8B-B14F-4D97-AF65-F5344CB8AC3E}">
        <p14:creationId xmlns:p14="http://schemas.microsoft.com/office/powerpoint/2010/main" val="396110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F4A9-2439-B99D-4077-78A477F71551}"/>
              </a:ext>
            </a:extLst>
          </p:cNvPr>
          <p:cNvSpPr>
            <a:spLocks noGrp="1"/>
          </p:cNvSpPr>
          <p:nvPr>
            <p:ph type="title"/>
          </p:nvPr>
        </p:nvSpPr>
        <p:spPr/>
        <p:txBody>
          <a:bodyPr/>
          <a:lstStyle/>
          <a:p>
            <a:r>
              <a:rPr lang="en-AU" dirty="0"/>
              <a:t>Questions</a:t>
            </a:r>
          </a:p>
        </p:txBody>
      </p:sp>
      <p:sp>
        <p:nvSpPr>
          <p:cNvPr id="3" name="Content Placeholder 2">
            <a:extLst>
              <a:ext uri="{FF2B5EF4-FFF2-40B4-BE49-F238E27FC236}">
                <a16:creationId xmlns:a16="http://schemas.microsoft.com/office/drawing/2014/main" id="{564F3F72-98FD-093E-754E-AF843ACC5118}"/>
              </a:ext>
            </a:extLst>
          </p:cNvPr>
          <p:cNvSpPr>
            <a:spLocks noGrp="1"/>
          </p:cNvSpPr>
          <p:nvPr>
            <p:ph idx="1"/>
          </p:nvPr>
        </p:nvSpPr>
        <p:spPr/>
        <p:txBody>
          <a:bodyPr>
            <a:normAutofit/>
          </a:bodyPr>
          <a:lstStyle/>
          <a:p>
            <a:r>
              <a:rPr lang="en-AU" sz="2400" i="1" dirty="0"/>
              <a:t>6. Give one example of a fine motor skill and one example of a gross motor skill that an infant would be able to perform.</a:t>
            </a:r>
          </a:p>
        </p:txBody>
      </p:sp>
    </p:spTree>
    <p:extLst>
      <p:ext uri="{BB962C8B-B14F-4D97-AF65-F5344CB8AC3E}">
        <p14:creationId xmlns:p14="http://schemas.microsoft.com/office/powerpoint/2010/main" val="390591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0CEA1-A47F-4F3C-55CC-E83139B861E1}"/>
              </a:ext>
            </a:extLst>
          </p:cNvPr>
          <p:cNvSpPr>
            <a:spLocks noGrp="1"/>
          </p:cNvSpPr>
          <p:nvPr>
            <p:ph type="title"/>
          </p:nvPr>
        </p:nvSpPr>
        <p:spPr/>
        <p:txBody>
          <a:bodyPr/>
          <a:lstStyle/>
          <a:p>
            <a:r>
              <a:rPr lang="en-AU" dirty="0"/>
              <a:t>Cognitive development</a:t>
            </a:r>
          </a:p>
        </p:txBody>
      </p:sp>
      <p:sp>
        <p:nvSpPr>
          <p:cNvPr id="3" name="Content Placeholder 2">
            <a:extLst>
              <a:ext uri="{FF2B5EF4-FFF2-40B4-BE49-F238E27FC236}">
                <a16:creationId xmlns:a16="http://schemas.microsoft.com/office/drawing/2014/main" id="{C195217B-9F6E-85A0-7D0C-D212252B2694}"/>
              </a:ext>
            </a:extLst>
          </p:cNvPr>
          <p:cNvSpPr>
            <a:spLocks noGrp="1"/>
          </p:cNvSpPr>
          <p:nvPr>
            <p:ph idx="1"/>
          </p:nvPr>
        </p:nvSpPr>
        <p:spPr/>
        <p:txBody>
          <a:bodyPr>
            <a:noAutofit/>
          </a:bodyPr>
          <a:lstStyle/>
          <a:p>
            <a:r>
              <a:rPr lang="en-US" sz="2400" b="0" i="0" dirty="0">
                <a:solidFill>
                  <a:srgbClr val="373D3F"/>
                </a:solidFill>
                <a:effectLst/>
                <a:latin typeface="+mj-lt"/>
              </a:rPr>
              <a:t>Infants gain new abilities to think, problem solve, and communicate, </a:t>
            </a:r>
            <a:r>
              <a:rPr lang="en-US" sz="2400" b="0" i="0" dirty="0" err="1">
                <a:solidFill>
                  <a:srgbClr val="373D3F"/>
                </a:solidFill>
                <a:effectLst/>
                <a:latin typeface="+mj-lt"/>
              </a:rPr>
              <a:t>eg</a:t>
            </a:r>
            <a:r>
              <a:rPr lang="en-US" sz="2400" b="0" i="0" dirty="0">
                <a:solidFill>
                  <a:srgbClr val="373D3F"/>
                </a:solidFill>
                <a:effectLst/>
                <a:latin typeface="+mj-lt"/>
              </a:rPr>
              <a:t> infants shake their head “no” around 6–9 months, and they respond to verbal requests to do things like “wave bye-bye” or “blow a kiss” around 9–12 months. We can expect children to grasp the concept that objects continue to exist even when they are not in sight by around 8 months old.</a:t>
            </a:r>
            <a:endParaRPr lang="en-AU" sz="2400" dirty="0">
              <a:latin typeface="+mj-lt"/>
            </a:endParaRPr>
          </a:p>
        </p:txBody>
      </p:sp>
    </p:spTree>
    <p:extLst>
      <p:ext uri="{BB962C8B-B14F-4D97-AF65-F5344CB8AC3E}">
        <p14:creationId xmlns:p14="http://schemas.microsoft.com/office/powerpoint/2010/main" val="381191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550D-301F-C602-1AFA-3BDCAF7A3165}"/>
              </a:ext>
            </a:extLst>
          </p:cNvPr>
          <p:cNvSpPr>
            <a:spLocks noGrp="1"/>
          </p:cNvSpPr>
          <p:nvPr>
            <p:ph type="title"/>
          </p:nvPr>
        </p:nvSpPr>
        <p:spPr/>
        <p:txBody>
          <a:bodyPr>
            <a:normAutofit/>
          </a:bodyPr>
          <a:lstStyle/>
          <a:p>
            <a:r>
              <a:rPr lang="en-US" dirty="0"/>
              <a:t>Review</a:t>
            </a:r>
            <a:endParaRPr lang="en-AU" dirty="0"/>
          </a:p>
        </p:txBody>
      </p:sp>
      <p:sp>
        <p:nvSpPr>
          <p:cNvPr id="3" name="Content Placeholder 2">
            <a:extLst>
              <a:ext uri="{FF2B5EF4-FFF2-40B4-BE49-F238E27FC236}">
                <a16:creationId xmlns:a16="http://schemas.microsoft.com/office/drawing/2014/main" id="{83109009-3A94-3EA3-85C5-757D4805A2E5}"/>
              </a:ext>
            </a:extLst>
          </p:cNvPr>
          <p:cNvSpPr>
            <a:spLocks noGrp="1"/>
          </p:cNvSpPr>
          <p:nvPr>
            <p:ph idx="1"/>
          </p:nvPr>
        </p:nvSpPr>
        <p:spPr>
          <a:xfrm>
            <a:off x="1920240" y="2312276"/>
            <a:ext cx="9290685" cy="4103504"/>
          </a:xfrm>
        </p:spPr>
        <p:txBody>
          <a:bodyPr>
            <a:normAutofit lnSpcReduction="10000"/>
          </a:bodyPr>
          <a:lstStyle/>
          <a:p>
            <a:pPr marL="342900" lvl="0" indent="-342900">
              <a:lnSpc>
                <a:spcPct val="110000"/>
              </a:lnSpc>
              <a:spcAft>
                <a:spcPts val="600"/>
              </a:spcAft>
              <a:buAutoNum type="arabicPeriod"/>
              <a:tabLst>
                <a:tab pos="228600" algn="l"/>
              </a:tabLst>
            </a:pPr>
            <a:r>
              <a:rPr lang="en-AU" sz="2400" dirty="0">
                <a:ea typeface="Yu Mincho" panose="02020400000000000000" pitchFamily="18" charset="-128"/>
                <a:cs typeface="Times New Roman" panose="02020603050405020304" pitchFamily="18" charset="0"/>
              </a:rPr>
              <a:t>Name the two components of the nervous system and state the function of each.</a:t>
            </a:r>
          </a:p>
          <a:p>
            <a:pPr marL="342900" lvl="0" indent="-342900">
              <a:lnSpc>
                <a:spcPct val="110000"/>
              </a:lnSpc>
              <a:spcAft>
                <a:spcPts val="600"/>
              </a:spcAft>
              <a:buAutoNum type="arabicPeriod"/>
              <a:tabLst>
                <a:tab pos="228600" algn="l"/>
              </a:tabLst>
            </a:pPr>
            <a:r>
              <a:rPr lang="en-AU" sz="2400" dirty="0">
                <a:effectLst/>
                <a:ea typeface="Yu Mincho" panose="02020400000000000000" pitchFamily="18" charset="-128"/>
                <a:cs typeface="Times New Roman" panose="02020603050405020304" pitchFamily="18" charset="0"/>
              </a:rPr>
              <a:t>Which structures </a:t>
            </a:r>
            <a:r>
              <a:rPr lang="en-AU" sz="2400" dirty="0">
                <a:ea typeface="Yu Mincho" panose="02020400000000000000" pitchFamily="18" charset="-128"/>
                <a:cs typeface="Times New Roman" panose="02020603050405020304" pitchFamily="18" charset="0"/>
              </a:rPr>
              <a:t>form the CNS?</a:t>
            </a:r>
          </a:p>
          <a:p>
            <a:pPr marL="342900" lvl="0" indent="-342900">
              <a:lnSpc>
                <a:spcPct val="110000"/>
              </a:lnSpc>
              <a:spcAft>
                <a:spcPts val="600"/>
              </a:spcAft>
              <a:buAutoNum type="arabicPeriod"/>
              <a:tabLst>
                <a:tab pos="228600" algn="l"/>
              </a:tabLst>
            </a:pPr>
            <a:r>
              <a:rPr lang="en-AU" sz="2400" dirty="0">
                <a:effectLst/>
                <a:ea typeface="Yu Mincho" panose="02020400000000000000" pitchFamily="18" charset="-128"/>
                <a:cs typeface="Times New Roman" panose="02020603050405020304" pitchFamily="18" charset="0"/>
              </a:rPr>
              <a:t>Name two components of the PNS and then divide each into two further components.</a:t>
            </a:r>
          </a:p>
          <a:p>
            <a:pPr marL="342900" lvl="0" indent="-342900">
              <a:lnSpc>
                <a:spcPct val="110000"/>
              </a:lnSpc>
              <a:spcAft>
                <a:spcPts val="600"/>
              </a:spcAft>
              <a:buAutoNum type="arabicPeriod"/>
              <a:tabLst>
                <a:tab pos="228600" algn="l"/>
              </a:tabLst>
            </a:pPr>
            <a:r>
              <a:rPr lang="en-AU" sz="2400" dirty="0">
                <a:ea typeface="Yu Mincho" panose="02020400000000000000" pitchFamily="18" charset="-128"/>
                <a:cs typeface="Times New Roman" panose="02020603050405020304" pitchFamily="18" charset="0"/>
              </a:rPr>
              <a:t>Give two examples of sympathetic and two examples of parasympathetic responses.</a:t>
            </a:r>
          </a:p>
          <a:p>
            <a:pPr marL="342900" lvl="0" indent="-342900">
              <a:lnSpc>
                <a:spcPct val="110000"/>
              </a:lnSpc>
              <a:spcAft>
                <a:spcPts val="600"/>
              </a:spcAft>
              <a:buAutoNum type="arabicPeriod"/>
              <a:tabLst>
                <a:tab pos="228600" algn="l"/>
              </a:tabLst>
            </a:pPr>
            <a:r>
              <a:rPr lang="en-AU" sz="2400" dirty="0">
                <a:effectLst/>
                <a:ea typeface="Yu Mincho" panose="02020400000000000000" pitchFamily="18" charset="-128"/>
                <a:cs typeface="Times New Roman" panose="02020603050405020304" pitchFamily="18" charset="0"/>
              </a:rPr>
              <a:t>Draw a motor neuron (labelled of course ;)</a:t>
            </a:r>
          </a:p>
          <a:p>
            <a:endParaRPr lang="en-AU" dirty="0"/>
          </a:p>
        </p:txBody>
      </p:sp>
    </p:spTree>
    <p:extLst>
      <p:ext uri="{BB962C8B-B14F-4D97-AF65-F5344CB8AC3E}">
        <p14:creationId xmlns:p14="http://schemas.microsoft.com/office/powerpoint/2010/main" val="2602461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034B-7BA6-1075-6F72-7F5E29CF9456}"/>
              </a:ext>
            </a:extLst>
          </p:cNvPr>
          <p:cNvSpPr>
            <a:spLocks noGrp="1"/>
          </p:cNvSpPr>
          <p:nvPr>
            <p:ph type="title"/>
          </p:nvPr>
        </p:nvSpPr>
        <p:spPr/>
        <p:txBody>
          <a:bodyPr/>
          <a:lstStyle/>
          <a:p>
            <a:r>
              <a:rPr lang="en-AU" dirty="0"/>
              <a:t>Language development</a:t>
            </a:r>
          </a:p>
        </p:txBody>
      </p:sp>
      <p:sp>
        <p:nvSpPr>
          <p:cNvPr id="3" name="Content Placeholder 2">
            <a:extLst>
              <a:ext uri="{FF2B5EF4-FFF2-40B4-BE49-F238E27FC236}">
                <a16:creationId xmlns:a16="http://schemas.microsoft.com/office/drawing/2014/main" id="{404E23E1-2EEF-D33E-57E8-B0C1CF3343E8}"/>
              </a:ext>
            </a:extLst>
          </p:cNvPr>
          <p:cNvSpPr>
            <a:spLocks noGrp="1"/>
          </p:cNvSpPr>
          <p:nvPr>
            <p:ph idx="1"/>
          </p:nvPr>
        </p:nvSpPr>
        <p:spPr/>
        <p:txBody>
          <a:bodyPr>
            <a:normAutofit/>
          </a:bodyPr>
          <a:lstStyle/>
          <a:p>
            <a:r>
              <a:rPr lang="en-US" sz="2400" b="0" i="0" dirty="0">
                <a:solidFill>
                  <a:srgbClr val="373D3F"/>
                </a:solidFill>
                <a:effectLst/>
                <a:latin typeface="+mj-lt"/>
              </a:rPr>
              <a:t>Human babies are primed to learn language. At birth, babies </a:t>
            </a:r>
            <a:r>
              <a:rPr lang="en-US" sz="2400" b="0" i="0" dirty="0" err="1">
                <a:solidFill>
                  <a:srgbClr val="373D3F"/>
                </a:solidFill>
                <a:effectLst/>
                <a:latin typeface="+mj-lt"/>
              </a:rPr>
              <a:t>recognise</a:t>
            </a:r>
            <a:r>
              <a:rPr lang="en-US" sz="2400" b="0" i="0" dirty="0">
                <a:solidFill>
                  <a:srgbClr val="373D3F"/>
                </a:solidFill>
                <a:effectLst/>
                <a:latin typeface="+mj-lt"/>
              </a:rPr>
              <a:t> their mother’s voice and can discriminate between languages. Babies coo with accents!</a:t>
            </a:r>
            <a:endParaRPr lang="en-AU" sz="2400" dirty="0">
              <a:latin typeface="+mj-lt"/>
            </a:endParaRPr>
          </a:p>
        </p:txBody>
      </p:sp>
    </p:spTree>
    <p:extLst>
      <p:ext uri="{BB962C8B-B14F-4D97-AF65-F5344CB8AC3E}">
        <p14:creationId xmlns:p14="http://schemas.microsoft.com/office/powerpoint/2010/main" val="3144541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0C91-C4E3-F1BE-5DAA-8698D16C3ADE}"/>
              </a:ext>
            </a:extLst>
          </p:cNvPr>
          <p:cNvSpPr>
            <a:spLocks noGrp="1"/>
          </p:cNvSpPr>
          <p:nvPr>
            <p:ph type="title"/>
          </p:nvPr>
        </p:nvSpPr>
        <p:spPr/>
        <p:txBody>
          <a:bodyPr/>
          <a:lstStyle/>
          <a:p>
            <a:endParaRPr lang="en-AU"/>
          </a:p>
        </p:txBody>
      </p:sp>
      <p:pic>
        <p:nvPicPr>
          <p:cNvPr id="4" name="Online Media 3" title="Dunstan Babytaal">
            <a:hlinkClick r:id="" action="ppaction://media"/>
            <a:extLst>
              <a:ext uri="{FF2B5EF4-FFF2-40B4-BE49-F238E27FC236}">
                <a16:creationId xmlns:a16="http://schemas.microsoft.com/office/drawing/2014/main" id="{50092443-5A49-11A7-DC2F-FDE22A7749F5}"/>
              </a:ext>
            </a:extLst>
          </p:cNvPr>
          <p:cNvPicPr>
            <a:picLocks noGrp="1" noRot="1" noChangeAspect="1"/>
          </p:cNvPicPr>
          <p:nvPr>
            <p:ph idx="1"/>
            <a:videoFile r:link="rId1"/>
          </p:nvPr>
        </p:nvPicPr>
        <p:blipFill>
          <a:blip r:embed="rId3"/>
          <a:stretch>
            <a:fillRect/>
          </a:stretch>
        </p:blipFill>
        <p:spPr>
          <a:xfrm>
            <a:off x="219820" y="148286"/>
            <a:ext cx="11781680" cy="6656317"/>
          </a:xfrm>
          <a:prstGeom prst="rect">
            <a:avLst/>
          </a:prstGeom>
        </p:spPr>
      </p:pic>
    </p:spTree>
    <p:extLst>
      <p:ext uri="{BB962C8B-B14F-4D97-AF65-F5344CB8AC3E}">
        <p14:creationId xmlns:p14="http://schemas.microsoft.com/office/powerpoint/2010/main" val="164627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E665-1AC7-18CE-39AC-BB459EAE8026}"/>
              </a:ext>
            </a:extLst>
          </p:cNvPr>
          <p:cNvSpPr>
            <a:spLocks noGrp="1"/>
          </p:cNvSpPr>
          <p:nvPr>
            <p:ph type="title"/>
          </p:nvPr>
        </p:nvSpPr>
        <p:spPr/>
        <p:txBody>
          <a:bodyPr/>
          <a:lstStyle/>
          <a:p>
            <a:r>
              <a:rPr lang="en-AU" dirty="0"/>
              <a:t>Language development</a:t>
            </a:r>
          </a:p>
        </p:txBody>
      </p:sp>
      <p:sp>
        <p:nvSpPr>
          <p:cNvPr id="3" name="Content Placeholder 2">
            <a:extLst>
              <a:ext uri="{FF2B5EF4-FFF2-40B4-BE49-F238E27FC236}">
                <a16:creationId xmlns:a16="http://schemas.microsoft.com/office/drawing/2014/main" id="{BC44DDA7-4B34-F60C-0B3A-476341979FE5}"/>
              </a:ext>
            </a:extLst>
          </p:cNvPr>
          <p:cNvSpPr>
            <a:spLocks noGrp="1"/>
          </p:cNvSpPr>
          <p:nvPr>
            <p:ph idx="1"/>
          </p:nvPr>
        </p:nvSpPr>
        <p:spPr/>
        <p:txBody>
          <a:bodyPr>
            <a:normAutofit fontScale="77500" lnSpcReduction="20000"/>
          </a:bodyPr>
          <a:lstStyle/>
          <a:p>
            <a:pPr algn="l" fontAlgn="base"/>
            <a:r>
              <a:rPr lang="en-US" sz="3400" b="0" i="0" dirty="0">
                <a:solidFill>
                  <a:srgbClr val="373D3F"/>
                </a:solidFill>
                <a:effectLst/>
                <a:latin typeface="+mj-lt"/>
              </a:rPr>
              <a:t>Cooing is a one-syllable combination of a consonant and a vowel sound (e.g., coo or </a:t>
            </a:r>
            <a:r>
              <a:rPr lang="en-US" sz="3400" b="0" i="0" dirty="0" err="1">
                <a:solidFill>
                  <a:srgbClr val="373D3F"/>
                </a:solidFill>
                <a:effectLst/>
                <a:latin typeface="+mj-lt"/>
              </a:rPr>
              <a:t>ba</a:t>
            </a:r>
            <a:r>
              <a:rPr lang="en-US" sz="3400" b="0" i="0" dirty="0">
                <a:solidFill>
                  <a:srgbClr val="373D3F"/>
                </a:solidFill>
                <a:effectLst/>
                <a:latin typeface="+mj-lt"/>
              </a:rPr>
              <a:t>). After cooing, the baby starts to babble. Babbling begins with repeating a syllable, such as ma-ma, da-da, or </a:t>
            </a:r>
            <a:r>
              <a:rPr lang="en-US" sz="3400" b="0" i="0" dirty="0" err="1">
                <a:solidFill>
                  <a:srgbClr val="373D3F"/>
                </a:solidFill>
                <a:effectLst/>
                <a:latin typeface="+mj-lt"/>
              </a:rPr>
              <a:t>ba-ba</a:t>
            </a:r>
            <a:r>
              <a:rPr lang="en-US" sz="3400" b="0" i="0" dirty="0">
                <a:solidFill>
                  <a:srgbClr val="373D3F"/>
                </a:solidFill>
                <a:effectLst/>
                <a:latin typeface="+mj-lt"/>
              </a:rPr>
              <a:t>. When a baby is about 12 months old, we expect them to say their first word for meaning.</a:t>
            </a:r>
            <a:endParaRPr lang="en-AU" dirty="0"/>
          </a:p>
        </p:txBody>
      </p:sp>
    </p:spTree>
    <p:extLst>
      <p:ext uri="{BB962C8B-B14F-4D97-AF65-F5344CB8AC3E}">
        <p14:creationId xmlns:p14="http://schemas.microsoft.com/office/powerpoint/2010/main" val="3454693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10F5-87EA-A57B-D22D-41FC1AC0559C}"/>
              </a:ext>
            </a:extLst>
          </p:cNvPr>
          <p:cNvSpPr>
            <a:spLocks noGrp="1"/>
          </p:cNvSpPr>
          <p:nvPr>
            <p:ph type="title"/>
          </p:nvPr>
        </p:nvSpPr>
        <p:spPr/>
        <p:txBody>
          <a:bodyPr/>
          <a:lstStyle/>
          <a:p>
            <a:r>
              <a:rPr lang="en-AU" dirty="0"/>
              <a:t>Questions</a:t>
            </a:r>
          </a:p>
        </p:txBody>
      </p:sp>
      <p:sp>
        <p:nvSpPr>
          <p:cNvPr id="3" name="Content Placeholder 2">
            <a:extLst>
              <a:ext uri="{FF2B5EF4-FFF2-40B4-BE49-F238E27FC236}">
                <a16:creationId xmlns:a16="http://schemas.microsoft.com/office/drawing/2014/main" id="{1784B588-7A5D-2410-6914-3F6676211BFF}"/>
              </a:ext>
            </a:extLst>
          </p:cNvPr>
          <p:cNvSpPr>
            <a:spLocks noGrp="1"/>
          </p:cNvSpPr>
          <p:nvPr>
            <p:ph idx="1"/>
          </p:nvPr>
        </p:nvSpPr>
        <p:spPr/>
        <p:txBody>
          <a:bodyPr>
            <a:normAutofit/>
          </a:bodyPr>
          <a:lstStyle/>
          <a:p>
            <a:r>
              <a:rPr lang="en-AU" sz="2400" i="1" dirty="0"/>
              <a:t>7. Which do you think would develop first? The ability to understand words, or the ability to say words? </a:t>
            </a:r>
          </a:p>
          <a:p>
            <a:r>
              <a:rPr lang="en-AU" sz="2400" i="1" dirty="0"/>
              <a:t>8. How many parts of the brain are involved in hearing, vs understanding words, vs speaking?</a:t>
            </a:r>
          </a:p>
        </p:txBody>
      </p:sp>
    </p:spTree>
    <p:extLst>
      <p:ext uri="{BB962C8B-B14F-4D97-AF65-F5344CB8AC3E}">
        <p14:creationId xmlns:p14="http://schemas.microsoft.com/office/powerpoint/2010/main" val="2200713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E4A4-3D54-1FF6-D48B-3555A009B290}"/>
              </a:ext>
            </a:extLst>
          </p:cNvPr>
          <p:cNvSpPr>
            <a:spLocks noGrp="1"/>
          </p:cNvSpPr>
          <p:nvPr>
            <p:ph type="title"/>
          </p:nvPr>
        </p:nvSpPr>
        <p:spPr/>
        <p:txBody>
          <a:bodyPr/>
          <a:lstStyle/>
          <a:p>
            <a:r>
              <a:rPr lang="en-AU" dirty="0"/>
              <a:t>Social emotional development</a:t>
            </a:r>
          </a:p>
        </p:txBody>
      </p:sp>
      <p:sp>
        <p:nvSpPr>
          <p:cNvPr id="3" name="Content Placeholder 2">
            <a:extLst>
              <a:ext uri="{FF2B5EF4-FFF2-40B4-BE49-F238E27FC236}">
                <a16:creationId xmlns:a16="http://schemas.microsoft.com/office/drawing/2014/main" id="{DA5BA614-22FE-3868-F265-637E74A2CE8D}"/>
              </a:ext>
            </a:extLst>
          </p:cNvPr>
          <p:cNvSpPr>
            <a:spLocks noGrp="1"/>
          </p:cNvSpPr>
          <p:nvPr>
            <p:ph idx="1"/>
          </p:nvPr>
        </p:nvSpPr>
        <p:spPr/>
        <p:txBody>
          <a:bodyPr>
            <a:normAutofit/>
          </a:bodyPr>
          <a:lstStyle/>
          <a:p>
            <a:r>
              <a:rPr lang="en-US" sz="2400" b="0" i="0" dirty="0">
                <a:solidFill>
                  <a:srgbClr val="373D3F"/>
                </a:solidFill>
                <a:effectLst/>
                <a:latin typeface="+mj-lt"/>
              </a:rPr>
              <a:t>Babies form relationships, interact with others, and understand and manage their feelings. In social and emotional development, forming healthy attachments is very important and is the major social milestone of infancy. </a:t>
            </a:r>
            <a:endParaRPr lang="en-AU" sz="2400" dirty="0">
              <a:latin typeface="+mj-lt"/>
            </a:endParaRPr>
          </a:p>
        </p:txBody>
      </p:sp>
    </p:spTree>
    <p:extLst>
      <p:ext uri="{BB962C8B-B14F-4D97-AF65-F5344CB8AC3E}">
        <p14:creationId xmlns:p14="http://schemas.microsoft.com/office/powerpoint/2010/main" val="4053327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184B-2C10-9D9F-7B3D-973CB1288F0D}"/>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8DFB3EF5-66FA-F8D3-2877-A0B91D5B5D22}"/>
              </a:ext>
            </a:extLst>
          </p:cNvPr>
          <p:cNvSpPr>
            <a:spLocks noGrp="1"/>
          </p:cNvSpPr>
          <p:nvPr>
            <p:ph idx="1"/>
          </p:nvPr>
        </p:nvSpPr>
        <p:spPr>
          <a:xfrm>
            <a:off x="1920240" y="2312276"/>
            <a:ext cx="9252585" cy="4103504"/>
          </a:xfrm>
        </p:spPr>
        <p:txBody>
          <a:bodyPr>
            <a:normAutofit/>
          </a:bodyPr>
          <a:lstStyle/>
          <a:p>
            <a:r>
              <a:rPr lang="en-AU" sz="2400" dirty="0"/>
              <a:t>State that development is organised and sequential.</a:t>
            </a:r>
          </a:p>
          <a:p>
            <a:r>
              <a:rPr lang="en-AU" sz="2400" dirty="0"/>
              <a:t>Explain the difference between physical, cognitive and social-emotional development.</a:t>
            </a:r>
          </a:p>
          <a:p>
            <a:r>
              <a:rPr lang="en-AU" sz="2400" dirty="0"/>
              <a:t>Explain the difference between gross and fine motor skills (give examples).</a:t>
            </a:r>
          </a:p>
          <a:p>
            <a:r>
              <a:rPr lang="en-AU" sz="2400" dirty="0"/>
              <a:t>List four newborn reflexes.</a:t>
            </a:r>
          </a:p>
          <a:p>
            <a:r>
              <a:rPr lang="en-AU" dirty="0"/>
              <a:t>  </a:t>
            </a:r>
          </a:p>
        </p:txBody>
      </p:sp>
    </p:spTree>
    <p:extLst>
      <p:ext uri="{BB962C8B-B14F-4D97-AF65-F5344CB8AC3E}">
        <p14:creationId xmlns:p14="http://schemas.microsoft.com/office/powerpoint/2010/main" val="747352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a:xfrm>
            <a:off x="1920240" y="2312275"/>
            <a:ext cx="9966960" cy="4424427"/>
          </a:xfrm>
        </p:spPr>
        <p:txBody>
          <a:bodyPr>
            <a:normAutofit/>
          </a:bodyPr>
          <a:lstStyle/>
          <a:p>
            <a:pPr marL="228600">
              <a:lnSpc>
                <a:spcPct val="115000"/>
              </a:lnSpc>
              <a:spcBef>
                <a:spcPts val="600"/>
              </a:spcBef>
              <a:spcAft>
                <a:spcPts val="600"/>
              </a:spcAft>
              <a:tabLst>
                <a:tab pos="228600" algn="l"/>
              </a:tabLst>
            </a:pPr>
            <a:r>
              <a:rPr lang="en-AU" sz="2400" b="1" dirty="0">
                <a:effectLst/>
                <a:latin typeface="Calibri" panose="020F0502020204030204" pitchFamily="34" charset="0"/>
                <a:ea typeface="Calibri" panose="020F0502020204030204" pitchFamily="34" charset="0"/>
              </a:rPr>
              <a:t>Lifespan</a:t>
            </a:r>
            <a:r>
              <a:rPr lang="en-AU" sz="2400" b="1" spc="-20" dirty="0">
                <a:effectLst/>
                <a:latin typeface="Calibri" panose="020F0502020204030204" pitchFamily="34" charset="0"/>
                <a:ea typeface="Calibri" panose="020F0502020204030204" pitchFamily="34" charset="0"/>
              </a:rPr>
              <a:t> </a:t>
            </a:r>
            <a:r>
              <a:rPr lang="en-AU" sz="2400" b="1" dirty="0">
                <a:effectLst/>
                <a:latin typeface="Calibri" panose="020F0502020204030204" pitchFamily="34" charset="0"/>
                <a:ea typeface="Calibri" panose="020F0502020204030204" pitchFamily="34" charset="0"/>
              </a:rPr>
              <a:t>psychology</a:t>
            </a:r>
          </a:p>
          <a:p>
            <a:pPr marL="228600">
              <a:lnSpc>
                <a:spcPct val="115000"/>
              </a:lnSpc>
              <a:spcAft>
                <a:spcPts val="600"/>
              </a:spcAft>
              <a:tabLst>
                <a:tab pos="228600" algn="l"/>
              </a:tabLst>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developmental stages across the lifespan – prenatal, infancy</a:t>
            </a:r>
          </a:p>
          <a:p>
            <a:pPr marL="342900" lvl="0" indent="-342900">
              <a:lnSpc>
                <a:spcPct val="115000"/>
              </a:lnSpc>
              <a:spcAft>
                <a:spcPts val="600"/>
              </a:spcAft>
              <a:buFont typeface="Symbol" panose="05050102010706020507" pitchFamily="18" charset="2"/>
              <a:buChar char=""/>
              <a:tabLst>
                <a:tab pos="228600" algn="l"/>
              </a:tabLst>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changes across developmental stages</a:t>
            </a:r>
          </a:p>
          <a:p>
            <a:pPr marL="342900" lvl="1" indent="-342900">
              <a:lnSpc>
                <a:spcPct val="115000"/>
              </a:lnSpc>
              <a:spcAft>
                <a:spcPts val="600"/>
              </a:spcAft>
              <a:buFont typeface="Courier New" panose="02070309020205020404" pitchFamily="49" charset="0"/>
              <a:buChar char="o"/>
              <a:tabLst>
                <a:tab pos="228600" algn="l"/>
              </a:tabLst>
            </a:pPr>
            <a:r>
              <a:rPr lang="en-AU" sz="2000" dirty="0">
                <a:effectLst/>
                <a:latin typeface="Calibri" panose="020F0502020204030204" pitchFamily="34" charset="0"/>
                <a:ea typeface="Yu Mincho" panose="02020400000000000000" pitchFamily="18" charset="-128"/>
                <a:cs typeface="Times New Roman" panose="02020603050405020304" pitchFamily="18" charset="0"/>
              </a:rPr>
              <a:t>physical (gross and fine motor skills)</a:t>
            </a:r>
          </a:p>
          <a:p>
            <a:pPr marL="342900" lvl="1" indent="-342900">
              <a:lnSpc>
                <a:spcPct val="115000"/>
              </a:lnSpc>
              <a:spcAft>
                <a:spcPts val="600"/>
              </a:spcAft>
              <a:buFont typeface="Courier New" panose="02070309020205020404" pitchFamily="49" charset="0"/>
              <a:buChar char="o"/>
              <a:tabLst>
                <a:tab pos="228600" algn="l"/>
              </a:tabLst>
            </a:pPr>
            <a:r>
              <a:rPr lang="en-AU" sz="2000" dirty="0">
                <a:effectLst/>
                <a:latin typeface="Calibri" panose="020F0502020204030204" pitchFamily="34" charset="0"/>
                <a:ea typeface="Yu Mincho" panose="02020400000000000000" pitchFamily="18" charset="-128"/>
                <a:cs typeface="Times New Roman" panose="02020603050405020304" pitchFamily="18" charset="0"/>
              </a:rPr>
              <a:t>cognitive (language)</a:t>
            </a:r>
          </a:p>
          <a:p>
            <a:pPr marL="342900" lvl="1" indent="-342900">
              <a:lnSpc>
                <a:spcPct val="115000"/>
              </a:lnSpc>
              <a:spcAft>
                <a:spcPts val="600"/>
              </a:spcAft>
              <a:buFont typeface="Courier New" panose="02070309020205020404" pitchFamily="49" charset="0"/>
              <a:buChar char="o"/>
              <a:tabLst>
                <a:tab pos="228600" algn="l"/>
              </a:tabLst>
            </a:pPr>
            <a:r>
              <a:rPr lang="en-AU" sz="2000" dirty="0">
                <a:effectLst/>
                <a:latin typeface="Calibri" panose="020F0502020204030204" pitchFamily="34" charset="0"/>
                <a:ea typeface="Calibri" panose="020F0502020204030204" pitchFamily="34" charset="0"/>
                <a:cs typeface="Times New Roman" panose="02020603050405020304" pitchFamily="18" charset="0"/>
              </a:rPr>
              <a:t>social and emotional development</a:t>
            </a:r>
            <a:endParaRPr lang="en-AU" sz="6000" dirty="0"/>
          </a:p>
        </p:txBody>
      </p:sp>
    </p:spTree>
    <p:extLst>
      <p:ext uri="{BB962C8B-B14F-4D97-AF65-F5344CB8AC3E}">
        <p14:creationId xmlns:p14="http://schemas.microsoft.com/office/powerpoint/2010/main" val="204169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184B-2C10-9D9F-7B3D-973CB1288F0D}"/>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8DFB3EF5-66FA-F8D3-2877-A0B91D5B5D22}"/>
              </a:ext>
            </a:extLst>
          </p:cNvPr>
          <p:cNvSpPr>
            <a:spLocks noGrp="1"/>
          </p:cNvSpPr>
          <p:nvPr>
            <p:ph idx="1"/>
          </p:nvPr>
        </p:nvSpPr>
        <p:spPr>
          <a:xfrm>
            <a:off x="1920240" y="2312276"/>
            <a:ext cx="9414510" cy="4298074"/>
          </a:xfrm>
        </p:spPr>
        <p:txBody>
          <a:bodyPr>
            <a:normAutofit fontScale="92500"/>
          </a:bodyPr>
          <a:lstStyle/>
          <a:p>
            <a:r>
              <a:rPr lang="en-AU" sz="2600" dirty="0"/>
              <a:t>State that development is organised and sequential.</a:t>
            </a:r>
          </a:p>
          <a:p>
            <a:r>
              <a:rPr lang="en-AU" sz="2600" dirty="0"/>
              <a:t>Explain the difference between physical, cognitive and social-emotional development.</a:t>
            </a:r>
          </a:p>
          <a:p>
            <a:r>
              <a:rPr lang="en-AU" sz="2600" dirty="0"/>
              <a:t>Explain the difference between gross and fine motor skills (give examples).</a:t>
            </a:r>
          </a:p>
          <a:p>
            <a:r>
              <a:rPr lang="en-AU" sz="2600" dirty="0"/>
              <a:t>List four newborn reflexes.</a:t>
            </a:r>
          </a:p>
          <a:p>
            <a:r>
              <a:rPr lang="en-AU" dirty="0"/>
              <a:t>  </a:t>
            </a:r>
          </a:p>
        </p:txBody>
      </p:sp>
    </p:spTree>
    <p:extLst>
      <p:ext uri="{BB962C8B-B14F-4D97-AF65-F5344CB8AC3E}">
        <p14:creationId xmlns:p14="http://schemas.microsoft.com/office/powerpoint/2010/main" val="1429687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A2D4-0AD4-488C-B568-EDDE3FFDF299}"/>
              </a:ext>
            </a:extLst>
          </p:cNvPr>
          <p:cNvSpPr>
            <a:spLocks noGrp="1"/>
          </p:cNvSpPr>
          <p:nvPr>
            <p:ph type="title"/>
          </p:nvPr>
        </p:nvSpPr>
        <p:spPr/>
        <p:txBody>
          <a:bodyPr/>
          <a:lstStyle/>
          <a:p>
            <a:r>
              <a:rPr lang="en-AU" dirty="0"/>
              <a:t>Developmental stages</a:t>
            </a:r>
          </a:p>
        </p:txBody>
      </p:sp>
      <p:sp>
        <p:nvSpPr>
          <p:cNvPr id="3" name="Content Placeholder 2">
            <a:extLst>
              <a:ext uri="{FF2B5EF4-FFF2-40B4-BE49-F238E27FC236}">
                <a16:creationId xmlns:a16="http://schemas.microsoft.com/office/drawing/2014/main" id="{331CD57E-FDCA-46EA-9551-41CA82C2D94B}"/>
              </a:ext>
            </a:extLst>
          </p:cNvPr>
          <p:cNvSpPr>
            <a:spLocks noGrp="1"/>
          </p:cNvSpPr>
          <p:nvPr>
            <p:ph idx="1"/>
          </p:nvPr>
        </p:nvSpPr>
        <p:spPr/>
        <p:txBody>
          <a:bodyPr/>
          <a:lstStyle/>
          <a:p>
            <a:r>
              <a:rPr lang="en-AU" sz="2400" dirty="0"/>
              <a:t>From (and before) birth until death, humans continue to develop. Changes can be classified as</a:t>
            </a:r>
          </a:p>
          <a:p>
            <a:pPr marL="285750" indent="-285750">
              <a:buFont typeface="Arial" panose="020B0604020202020204" pitchFamily="34" charset="0"/>
              <a:buChar char="•"/>
            </a:pPr>
            <a:r>
              <a:rPr lang="en-AU" sz="2400" dirty="0"/>
              <a:t>Physical (including gross and fine motor skills)</a:t>
            </a:r>
          </a:p>
          <a:p>
            <a:pPr marL="285750" indent="-285750">
              <a:buFont typeface="Arial" panose="020B0604020202020204" pitchFamily="34" charset="0"/>
              <a:buChar char="•"/>
            </a:pPr>
            <a:r>
              <a:rPr lang="en-AU" sz="2400" dirty="0"/>
              <a:t>Cognitive (including language)</a:t>
            </a:r>
          </a:p>
          <a:p>
            <a:pPr marL="285750" indent="-285750">
              <a:buFont typeface="Arial" panose="020B0604020202020204" pitchFamily="34" charset="0"/>
              <a:buChar char="•"/>
            </a:pPr>
            <a:r>
              <a:rPr lang="en-AU" sz="2400" dirty="0"/>
              <a:t>Social and emotional</a:t>
            </a:r>
          </a:p>
          <a:p>
            <a:endParaRPr lang="en-AU" dirty="0"/>
          </a:p>
          <a:p>
            <a:endParaRPr lang="en-AU" dirty="0"/>
          </a:p>
        </p:txBody>
      </p:sp>
    </p:spTree>
    <p:extLst>
      <p:ext uri="{BB962C8B-B14F-4D97-AF65-F5344CB8AC3E}">
        <p14:creationId xmlns:p14="http://schemas.microsoft.com/office/powerpoint/2010/main" val="59739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5BA7-C3F7-4652-C149-040AC676FDDC}"/>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84ADA4E4-9D97-3FB6-2DED-7E1B10FEA4C5}"/>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B73FB6C4-E131-EB3B-6069-41706E7C4447}"/>
              </a:ext>
            </a:extLst>
          </p:cNvPr>
          <p:cNvPicPr>
            <a:picLocks noChangeAspect="1"/>
          </p:cNvPicPr>
          <p:nvPr/>
        </p:nvPicPr>
        <p:blipFill rotWithShape="1">
          <a:blip r:embed="rId2"/>
          <a:srcRect b="6762"/>
          <a:stretch/>
        </p:blipFill>
        <p:spPr>
          <a:xfrm>
            <a:off x="1710714" y="894220"/>
            <a:ext cx="8770571" cy="5465937"/>
          </a:xfrm>
          <a:prstGeom prst="rect">
            <a:avLst/>
          </a:prstGeom>
        </p:spPr>
      </p:pic>
    </p:spTree>
    <p:extLst>
      <p:ext uri="{BB962C8B-B14F-4D97-AF65-F5344CB8AC3E}">
        <p14:creationId xmlns:p14="http://schemas.microsoft.com/office/powerpoint/2010/main" val="3637686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424F0CA-5D8C-4B24-8698-E922A301F981}"/>
              </a:ext>
            </a:extLst>
          </p:cNvPr>
          <p:cNvSpPr>
            <a:spLocks noGrp="1"/>
          </p:cNvSpPr>
          <p:nvPr>
            <p:ph type="title"/>
          </p:nvPr>
        </p:nvSpPr>
        <p:spPr>
          <a:xfrm>
            <a:off x="914400" y="442912"/>
            <a:ext cx="5295569" cy="1822123"/>
          </a:xfrm>
        </p:spPr>
        <p:txBody>
          <a:bodyPr anchor="b">
            <a:normAutofit/>
          </a:bodyPr>
          <a:lstStyle/>
          <a:p>
            <a:r>
              <a:rPr lang="en-AU" dirty="0"/>
              <a:t>Prenatal development</a:t>
            </a:r>
          </a:p>
        </p:txBody>
      </p:sp>
      <p:sp>
        <p:nvSpPr>
          <p:cNvPr id="3" name="Content Placeholder 2">
            <a:extLst>
              <a:ext uri="{FF2B5EF4-FFF2-40B4-BE49-F238E27FC236}">
                <a16:creationId xmlns:a16="http://schemas.microsoft.com/office/drawing/2014/main" id="{E406A0AB-7457-468F-8BC8-BDE9F7D2BF0B}"/>
              </a:ext>
            </a:extLst>
          </p:cNvPr>
          <p:cNvSpPr>
            <a:spLocks noGrp="1"/>
          </p:cNvSpPr>
          <p:nvPr>
            <p:ph idx="1"/>
          </p:nvPr>
        </p:nvSpPr>
        <p:spPr>
          <a:xfrm>
            <a:off x="914400" y="2496720"/>
            <a:ext cx="5866550" cy="4056480"/>
          </a:xfrm>
        </p:spPr>
        <p:txBody>
          <a:bodyPr anchor="t">
            <a:normAutofit fontScale="92500" lnSpcReduction="10000"/>
          </a:bodyPr>
          <a:lstStyle/>
          <a:p>
            <a:r>
              <a:rPr lang="en-AU" sz="2400" dirty="0"/>
              <a:t>From fertilisation, there is an ordered sequence of growth and changes.</a:t>
            </a:r>
          </a:p>
          <a:p>
            <a:r>
              <a:rPr lang="en-AU" sz="2400" b="1" dirty="0"/>
              <a:t>Week 1-2 Germinal stage</a:t>
            </a:r>
          </a:p>
          <a:p>
            <a:r>
              <a:rPr lang="en-AU" sz="2400" dirty="0"/>
              <a:t>From a single cell to hundreds of cells, the more a cell divides, the more it becomes specialised to form different tissues and organs.</a:t>
            </a:r>
          </a:p>
        </p:txBody>
      </p:sp>
      <p:sp>
        <p:nvSpPr>
          <p:cNvPr id="11" name="Freeform: Shape 10">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F885CD80-FB8E-095C-8B5D-91ADB23B46C9}"/>
              </a:ext>
            </a:extLst>
          </p:cNvPr>
          <p:cNvPicPr>
            <a:picLocks noChangeAspect="1"/>
          </p:cNvPicPr>
          <p:nvPr/>
        </p:nvPicPr>
        <p:blipFill rotWithShape="1">
          <a:blip r:embed="rId2"/>
          <a:srcRect l="25104" t="14166" r="27188"/>
          <a:stretch/>
        </p:blipFill>
        <p:spPr>
          <a:xfrm>
            <a:off x="7695197" y="541393"/>
            <a:ext cx="3822600" cy="4465955"/>
          </a:xfrm>
          <a:prstGeom prst="rect">
            <a:avLst/>
          </a:prstGeom>
        </p:spPr>
      </p:pic>
    </p:spTree>
    <p:extLst>
      <p:ext uri="{BB962C8B-B14F-4D97-AF65-F5344CB8AC3E}">
        <p14:creationId xmlns:p14="http://schemas.microsoft.com/office/powerpoint/2010/main" val="43856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8B4862A-245D-90B0-4D99-468C4D12DD14}"/>
              </a:ext>
            </a:extLst>
          </p:cNvPr>
          <p:cNvSpPr>
            <a:spLocks noGrp="1"/>
          </p:cNvSpPr>
          <p:nvPr>
            <p:ph type="title"/>
          </p:nvPr>
        </p:nvSpPr>
        <p:spPr>
          <a:xfrm>
            <a:off x="914400" y="442912"/>
            <a:ext cx="5411050" cy="1822123"/>
          </a:xfrm>
        </p:spPr>
        <p:txBody>
          <a:bodyPr anchor="b">
            <a:normAutofit/>
          </a:bodyPr>
          <a:lstStyle/>
          <a:p>
            <a:r>
              <a:rPr lang="en-AU" dirty="0"/>
              <a:t>Prenatal development</a:t>
            </a:r>
          </a:p>
        </p:txBody>
      </p:sp>
      <p:sp>
        <p:nvSpPr>
          <p:cNvPr id="3" name="Content Placeholder 2">
            <a:extLst>
              <a:ext uri="{FF2B5EF4-FFF2-40B4-BE49-F238E27FC236}">
                <a16:creationId xmlns:a16="http://schemas.microsoft.com/office/drawing/2014/main" id="{5D3325A8-ED9C-0724-0733-6D4B773A0B96}"/>
              </a:ext>
            </a:extLst>
          </p:cNvPr>
          <p:cNvSpPr>
            <a:spLocks noGrp="1"/>
          </p:cNvSpPr>
          <p:nvPr>
            <p:ph idx="1"/>
          </p:nvPr>
        </p:nvSpPr>
        <p:spPr>
          <a:xfrm>
            <a:off x="914400" y="2496719"/>
            <a:ext cx="5866550" cy="4218405"/>
          </a:xfrm>
        </p:spPr>
        <p:txBody>
          <a:bodyPr anchor="t">
            <a:normAutofit/>
          </a:bodyPr>
          <a:lstStyle/>
          <a:p>
            <a:r>
              <a:rPr lang="en-AU" sz="2400" b="1" dirty="0"/>
              <a:t>Week 3-8 Embryonic Stage</a:t>
            </a:r>
          </a:p>
          <a:p>
            <a:r>
              <a:rPr lang="en-AU" sz="2400" dirty="0"/>
              <a:t>Basic structures of the embryo start to develop, organs form and begin to function. The neural tube forms along the back of the embryo, developing into the spinal cord and brain.</a:t>
            </a:r>
          </a:p>
        </p:txBody>
      </p:sp>
      <p:sp>
        <p:nvSpPr>
          <p:cNvPr id="15" name="Freeform: Shape 14">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4494AE38-5E71-A045-7EF7-04C34543BF57}"/>
              </a:ext>
            </a:extLst>
          </p:cNvPr>
          <p:cNvPicPr>
            <a:picLocks noChangeAspect="1"/>
          </p:cNvPicPr>
          <p:nvPr/>
        </p:nvPicPr>
        <p:blipFill rotWithShape="1">
          <a:blip r:embed="rId2"/>
          <a:srcRect l="20185" r="-3" b="-3"/>
          <a:stretch/>
        </p:blipFill>
        <p:spPr>
          <a:xfrm>
            <a:off x="6877878" y="294199"/>
            <a:ext cx="5150794" cy="5001370"/>
          </a:xfrm>
          <a:custGeom>
            <a:avLst/>
            <a:gdLst/>
            <a:ahLst/>
            <a:cxnLst/>
            <a:rect l="l" t="t" r="r" b="b"/>
            <a:pathLst>
              <a:path w="5044104" h="4896924">
                <a:moveTo>
                  <a:pt x="2886613" y="0"/>
                </a:moveTo>
                <a:cubicBezTo>
                  <a:pt x="3218269" y="0"/>
                  <a:pt x="3523512" y="65865"/>
                  <a:pt x="3794011" y="195584"/>
                </a:cubicBezTo>
                <a:cubicBezTo>
                  <a:pt x="4047516" y="317247"/>
                  <a:pt x="4270172" y="494825"/>
                  <a:pt x="4455804" y="723284"/>
                </a:cubicBezTo>
                <a:cubicBezTo>
                  <a:pt x="4835198" y="1190375"/>
                  <a:pt x="5044104" y="1854168"/>
                  <a:pt x="5044104" y="2592438"/>
                </a:cubicBezTo>
                <a:cubicBezTo>
                  <a:pt x="5044104" y="2886985"/>
                  <a:pt x="4963247" y="3123382"/>
                  <a:pt x="4782050" y="3358996"/>
                </a:cubicBezTo>
                <a:cubicBezTo>
                  <a:pt x="4592516" y="3605460"/>
                  <a:pt x="4307730" y="3832465"/>
                  <a:pt x="4006167" y="4072775"/>
                </a:cubicBezTo>
                <a:cubicBezTo>
                  <a:pt x="3950530" y="4117058"/>
                  <a:pt x="3893052" y="4162907"/>
                  <a:pt x="3835576" y="4209314"/>
                </a:cubicBezTo>
                <a:cubicBezTo>
                  <a:pt x="3321099" y="4624632"/>
                  <a:pt x="2945605" y="4896924"/>
                  <a:pt x="2433835" y="4896924"/>
                </a:cubicBezTo>
                <a:cubicBezTo>
                  <a:pt x="1654054" y="4896924"/>
                  <a:pt x="1101803" y="4562680"/>
                  <a:pt x="587325" y="3779234"/>
                </a:cubicBezTo>
                <a:cubicBezTo>
                  <a:pt x="519999" y="3676690"/>
                  <a:pt x="454187" y="3583430"/>
                  <a:pt x="390540" y="3493298"/>
                </a:cubicBezTo>
                <a:cubicBezTo>
                  <a:pt x="126752" y="3119579"/>
                  <a:pt x="0" y="2925228"/>
                  <a:pt x="0" y="2592438"/>
                </a:cubicBezTo>
                <a:cubicBezTo>
                  <a:pt x="0" y="2261996"/>
                  <a:pt x="79450" y="1935577"/>
                  <a:pt x="235969" y="1622244"/>
                </a:cubicBezTo>
                <a:cubicBezTo>
                  <a:pt x="389133" y="1315731"/>
                  <a:pt x="608107" y="1035165"/>
                  <a:pt x="886724" y="788590"/>
                </a:cubicBezTo>
                <a:cubicBezTo>
                  <a:pt x="1160578" y="546153"/>
                  <a:pt x="1485846" y="346211"/>
                  <a:pt x="1827568" y="210454"/>
                </a:cubicBezTo>
                <a:cubicBezTo>
                  <a:pt x="2178491" y="70787"/>
                  <a:pt x="2534934" y="0"/>
                  <a:pt x="2886613" y="0"/>
                </a:cubicBezTo>
                <a:close/>
              </a:path>
            </a:pathLst>
          </a:custGeom>
        </p:spPr>
      </p:pic>
    </p:spTree>
    <p:extLst>
      <p:ext uri="{BB962C8B-B14F-4D97-AF65-F5344CB8AC3E}">
        <p14:creationId xmlns:p14="http://schemas.microsoft.com/office/powerpoint/2010/main" val="188149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51832EE-BF6F-F7D1-4DB6-69E4E5F85289}"/>
              </a:ext>
            </a:extLst>
          </p:cNvPr>
          <p:cNvSpPr>
            <a:spLocks noGrp="1"/>
          </p:cNvSpPr>
          <p:nvPr>
            <p:ph type="title"/>
          </p:nvPr>
        </p:nvSpPr>
        <p:spPr>
          <a:xfrm>
            <a:off x="992518" y="442913"/>
            <a:ext cx="5271804" cy="1639888"/>
          </a:xfrm>
        </p:spPr>
        <p:txBody>
          <a:bodyPr anchor="b">
            <a:normAutofit/>
          </a:bodyPr>
          <a:lstStyle/>
          <a:p>
            <a:r>
              <a:rPr lang="en-AU" dirty="0"/>
              <a:t>Prenatal development</a:t>
            </a:r>
          </a:p>
        </p:txBody>
      </p:sp>
      <p:sp>
        <p:nvSpPr>
          <p:cNvPr id="3" name="Content Placeholder 2">
            <a:extLst>
              <a:ext uri="{FF2B5EF4-FFF2-40B4-BE49-F238E27FC236}">
                <a16:creationId xmlns:a16="http://schemas.microsoft.com/office/drawing/2014/main" id="{7596AEB8-FD87-C7E9-DA42-2BA684D2DE72}"/>
              </a:ext>
            </a:extLst>
          </p:cNvPr>
          <p:cNvSpPr>
            <a:spLocks noGrp="1"/>
          </p:cNvSpPr>
          <p:nvPr>
            <p:ph idx="1"/>
          </p:nvPr>
        </p:nvSpPr>
        <p:spPr>
          <a:xfrm>
            <a:off x="992519" y="2312988"/>
            <a:ext cx="5271804" cy="3651250"/>
          </a:xfrm>
        </p:spPr>
        <p:txBody>
          <a:bodyPr>
            <a:normAutofit/>
          </a:bodyPr>
          <a:lstStyle/>
          <a:p>
            <a:r>
              <a:rPr lang="en-AU" sz="2400" b="1" dirty="0"/>
              <a:t>Week 9-40 Foetal Stage</a:t>
            </a:r>
          </a:p>
          <a:p>
            <a:r>
              <a:rPr lang="en-AU" sz="2400" dirty="0"/>
              <a:t>The brain and other organs continues to grow and develop. By 24 weeks the foetus can hear and respond to sounds.</a:t>
            </a: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F31F5732-D6BA-446E-5234-7FC15A40AD11}"/>
              </a:ext>
            </a:extLst>
          </p:cNvPr>
          <p:cNvPicPr>
            <a:picLocks noChangeAspect="1"/>
          </p:cNvPicPr>
          <p:nvPr/>
        </p:nvPicPr>
        <p:blipFill rotWithShape="1">
          <a:blip r:embed="rId2"/>
          <a:srcRect l="5512" r="19360"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55681555"/>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487</TotalTime>
  <Words>879</Words>
  <Application>Microsoft Office PowerPoint</Application>
  <PresentationFormat>Widescreen</PresentationFormat>
  <Paragraphs>71</Paragraphs>
  <Slides>25</Slides>
  <Notes>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Meiryo</vt:lpstr>
      <vt:lpstr>Arial</vt:lpstr>
      <vt:lpstr>Calibri</vt:lpstr>
      <vt:lpstr>Corbel</vt:lpstr>
      <vt:lpstr>Courier New</vt:lpstr>
      <vt:lpstr>Symbol</vt:lpstr>
      <vt:lpstr>SketchLinesVTI</vt:lpstr>
      <vt:lpstr>Lifespan Psychology: Infancy</vt:lpstr>
      <vt:lpstr>Review</vt:lpstr>
      <vt:lpstr>Learning Intentions</vt:lpstr>
      <vt:lpstr>Success criteria</vt:lpstr>
      <vt:lpstr>Developmental stages</vt:lpstr>
      <vt:lpstr>PowerPoint Presentation</vt:lpstr>
      <vt:lpstr>Prenatal development</vt:lpstr>
      <vt:lpstr>Prenatal development</vt:lpstr>
      <vt:lpstr>Prenatal development</vt:lpstr>
      <vt:lpstr>PowerPoint Presentation</vt:lpstr>
      <vt:lpstr>Question</vt:lpstr>
      <vt:lpstr>Infancy</vt:lpstr>
      <vt:lpstr>PowerPoint Presentation</vt:lpstr>
      <vt:lpstr>Questions</vt:lpstr>
      <vt:lpstr>Infancy</vt:lpstr>
      <vt:lpstr>Motor development</vt:lpstr>
      <vt:lpstr>Fine and gross motor skills</vt:lpstr>
      <vt:lpstr>Questions</vt:lpstr>
      <vt:lpstr>Cognitive development</vt:lpstr>
      <vt:lpstr>Language development</vt:lpstr>
      <vt:lpstr>PowerPoint Presentation</vt:lpstr>
      <vt:lpstr>Language development</vt:lpstr>
      <vt:lpstr>Questions</vt:lpstr>
      <vt:lpstr>Social emotional development</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Kristy</cp:lastModifiedBy>
  <cp:revision>18</cp:revision>
  <dcterms:created xsi:type="dcterms:W3CDTF">2023-02-01T11:31:06Z</dcterms:created>
  <dcterms:modified xsi:type="dcterms:W3CDTF">2023-03-22T12:23:03Z</dcterms:modified>
</cp:coreProperties>
</file>