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83" r:id="rId3"/>
    <p:sldId id="293" r:id="rId4"/>
    <p:sldId id="257" r:id="rId5"/>
    <p:sldId id="284" r:id="rId6"/>
    <p:sldId id="285" r:id="rId7"/>
    <p:sldId id="286" r:id="rId8"/>
    <p:sldId id="287" r:id="rId9"/>
    <p:sldId id="288" r:id="rId10"/>
    <p:sldId id="291" r:id="rId11"/>
    <p:sldId id="289" r:id="rId12"/>
    <p:sldId id="290" r:id="rId13"/>
    <p:sldId id="295" r:id="rId14"/>
    <p:sldId id="296"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3/26/2023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3/26/2023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3/26/2023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3/26/2023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3/26/2023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3/26/2023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3/26/2023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3/26/2023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3/26/2023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3/26/2023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3/26/2023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bslearningmedia.org/resource/tdc02.sci.life.reg.teenbrain/the-teenage-brain/#.XlwfjKhKh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FC3y9llDXuM?feature=oemb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7430501" y="1847596"/>
            <a:ext cx="3459760" cy="2186393"/>
          </a:xfrm>
        </p:spPr>
        <p:txBody>
          <a:bodyPr anchor="b">
            <a:normAutofit/>
          </a:bodyPr>
          <a:lstStyle/>
          <a:p>
            <a:pPr algn="ctr"/>
            <a:r>
              <a:rPr lang="en-US" sz="3100" dirty="0">
                <a:solidFill>
                  <a:schemeClr val="tx1">
                    <a:lumMod val="75000"/>
                    <a:lumOff val="25000"/>
                  </a:schemeClr>
                </a:solidFill>
              </a:rPr>
              <a:t>Lifespan Psychology:</a:t>
            </a:r>
            <a:br>
              <a:rPr lang="en-US" sz="3100" dirty="0">
                <a:solidFill>
                  <a:schemeClr val="tx1">
                    <a:lumMod val="75000"/>
                    <a:lumOff val="25000"/>
                  </a:schemeClr>
                </a:solidFill>
              </a:rPr>
            </a:br>
            <a:r>
              <a:rPr lang="en-US" sz="3100" dirty="0">
                <a:solidFill>
                  <a:schemeClr val="tx1">
                    <a:lumMod val="75000"/>
                    <a:lumOff val="25000"/>
                  </a:schemeClr>
                </a:solidFill>
              </a:rPr>
              <a:t>Adolescence</a:t>
            </a:r>
            <a:endParaRPr lang="en-AU" sz="3100" dirty="0">
              <a:solidFill>
                <a:schemeClr val="tx1">
                  <a:lumMod val="75000"/>
                  <a:lumOff val="25000"/>
                </a:schemeClr>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7695676" y="4033989"/>
            <a:ext cx="2929408" cy="678633"/>
          </a:xfrm>
        </p:spPr>
        <p:txBody>
          <a:bodyPr anchor="t">
            <a:normAutofit/>
          </a:bodyPr>
          <a:lstStyle/>
          <a:p>
            <a:pPr algn="ctr">
              <a:lnSpc>
                <a:spcPct val="120000"/>
              </a:lnSpc>
            </a:pPr>
            <a:r>
              <a:rPr lang="en-US" sz="1300">
                <a:solidFill>
                  <a:schemeClr val="tx1">
                    <a:lumMod val="75000"/>
                    <a:lumOff val="25000"/>
                  </a:schemeClr>
                </a:solidFill>
              </a:rPr>
              <a:t>AEPSY Year 11 ATAR Psychology</a:t>
            </a:r>
            <a:endParaRPr lang="en-AU" sz="1300">
              <a:solidFill>
                <a:schemeClr val="tx1">
                  <a:lumMod val="75000"/>
                  <a:lumOff val="25000"/>
                </a:schemeClr>
              </a:solidFill>
            </a:endParaRPr>
          </a:p>
          <a:p>
            <a:pPr algn="ctr">
              <a:lnSpc>
                <a:spcPct val="120000"/>
              </a:lnSpc>
            </a:pPr>
            <a:endParaRPr lang="en-AU" sz="1300">
              <a:solidFill>
                <a:schemeClr val="tx1">
                  <a:lumMod val="75000"/>
                  <a:lumOff val="25000"/>
                </a:schemeClr>
              </a:solidFill>
            </a:endParaRPr>
          </a:p>
        </p:txBody>
      </p:sp>
      <p:pic>
        <p:nvPicPr>
          <p:cNvPr id="4" name="Picture 3">
            <a:extLst>
              <a:ext uri="{FF2B5EF4-FFF2-40B4-BE49-F238E27FC236}">
                <a16:creationId xmlns:a16="http://schemas.microsoft.com/office/drawing/2014/main" id="{2890EBD7-9C0F-4BC7-BB15-D3AF779B33A7}"/>
              </a:ext>
            </a:extLst>
          </p:cNvPr>
          <p:cNvPicPr>
            <a:picLocks noChangeAspect="1"/>
          </p:cNvPicPr>
          <p:nvPr/>
        </p:nvPicPr>
        <p:blipFill>
          <a:blip r:embed="rId2"/>
          <a:stretch>
            <a:fillRect/>
          </a:stretch>
        </p:blipFill>
        <p:spPr>
          <a:xfrm>
            <a:off x="979684" y="1779682"/>
            <a:ext cx="4943233" cy="3299607"/>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3856-DCEE-0293-2591-F787EF95B75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D95141-B2A1-F6D3-DA2D-A81E5868BCAD}"/>
              </a:ext>
            </a:extLst>
          </p:cNvPr>
          <p:cNvSpPr>
            <a:spLocks noGrp="1"/>
          </p:cNvSpPr>
          <p:nvPr>
            <p:ph idx="1"/>
          </p:nvPr>
        </p:nvSpPr>
        <p:spPr/>
        <p:txBody>
          <a:bodyPr/>
          <a:lstStyle/>
          <a:p>
            <a:r>
              <a:rPr lang="en-US" dirty="0">
                <a:hlinkClick r:id="rId2"/>
              </a:rPr>
              <a:t>The Teenage Brain | PBS </a:t>
            </a:r>
            <a:r>
              <a:rPr lang="en-US" dirty="0" err="1">
                <a:hlinkClick r:id="rId2"/>
              </a:rPr>
              <a:t>LearningMedia</a:t>
            </a:r>
            <a:endParaRPr lang="en-AU" dirty="0"/>
          </a:p>
        </p:txBody>
      </p:sp>
    </p:spTree>
    <p:extLst>
      <p:ext uri="{BB962C8B-B14F-4D97-AF65-F5344CB8AC3E}">
        <p14:creationId xmlns:p14="http://schemas.microsoft.com/office/powerpoint/2010/main" val="20455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7A45-5A66-4A51-7552-2228FD44055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628A95C-002E-D176-4D71-DC3721FA10AE}"/>
              </a:ext>
            </a:extLst>
          </p:cNvPr>
          <p:cNvSpPr>
            <a:spLocks noGrp="1"/>
          </p:cNvSpPr>
          <p:nvPr>
            <p:ph idx="1"/>
          </p:nvPr>
        </p:nvSpPr>
        <p:spPr/>
        <p:txBody>
          <a:bodyPr>
            <a:normAutofit/>
          </a:bodyPr>
          <a:lstStyle/>
          <a:p>
            <a:r>
              <a:rPr lang="en-US" sz="2400" b="0" i="0" dirty="0">
                <a:solidFill>
                  <a:srgbClr val="373D3F"/>
                </a:solidFill>
                <a:effectLst/>
                <a:latin typeface="+mj-lt"/>
              </a:rPr>
              <a:t>Cognitive empathy begins to increase in adolescence and is an important component of social problem solving and conflict avoidance.</a:t>
            </a:r>
            <a:endParaRPr lang="en-AU" sz="2400" dirty="0">
              <a:latin typeface="+mj-lt"/>
            </a:endParaRPr>
          </a:p>
        </p:txBody>
      </p:sp>
    </p:spTree>
    <p:extLst>
      <p:ext uri="{BB962C8B-B14F-4D97-AF65-F5344CB8AC3E}">
        <p14:creationId xmlns:p14="http://schemas.microsoft.com/office/powerpoint/2010/main" val="1913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2D0E-319E-8F54-9CA0-EF6CD992AA5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0841E09-8911-3803-BD50-373F0DC9AD08}"/>
              </a:ext>
            </a:extLst>
          </p:cNvPr>
          <p:cNvSpPr>
            <a:spLocks noGrp="1"/>
          </p:cNvSpPr>
          <p:nvPr>
            <p:ph idx="1"/>
          </p:nvPr>
        </p:nvSpPr>
        <p:spPr/>
        <p:txBody>
          <a:bodyPr>
            <a:normAutofit fontScale="92500" lnSpcReduction="20000"/>
          </a:bodyPr>
          <a:lstStyle/>
          <a:p>
            <a:pPr algn="l" fontAlgn="base"/>
            <a:r>
              <a:rPr lang="en-US" sz="2400" b="0" i="0" dirty="0">
                <a:solidFill>
                  <a:srgbClr val="373D3F"/>
                </a:solidFill>
                <a:effectLst/>
                <a:latin typeface="+mj-lt"/>
              </a:rPr>
              <a:t>Adolescents continue to refine their sense of self as they relate to others. As adolescents work to form their identities, they pull away from their parents, and the peer group becomes very important. Despite spending less time with their parents, most teens report positive feelings toward them.</a:t>
            </a:r>
          </a:p>
          <a:p>
            <a:pPr algn="l" fontAlgn="base"/>
            <a:r>
              <a:rPr lang="en-US" sz="2400" b="0" i="0" dirty="0">
                <a:solidFill>
                  <a:srgbClr val="373D3F"/>
                </a:solidFill>
                <a:effectLst/>
                <a:latin typeface="+mj-lt"/>
              </a:rPr>
              <a:t>Only small numbers of teens have major conflicts with their parents, and most disagreements are minor. </a:t>
            </a:r>
            <a:endParaRPr lang="en-AU" sz="2400" dirty="0">
              <a:latin typeface="+mj-lt"/>
            </a:endParaRPr>
          </a:p>
        </p:txBody>
      </p:sp>
    </p:spTree>
    <p:extLst>
      <p:ext uri="{BB962C8B-B14F-4D97-AF65-F5344CB8AC3E}">
        <p14:creationId xmlns:p14="http://schemas.microsoft.com/office/powerpoint/2010/main" val="421791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B241-4048-74DE-E278-23F78E0B932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8B6D6BF-38DA-A1DF-D2FF-BA4C9A8698B5}"/>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E28C5BF-2AA0-4177-20A4-2DD4CBE15B94}"/>
              </a:ext>
            </a:extLst>
          </p:cNvPr>
          <p:cNvPicPr>
            <a:picLocks noChangeAspect="1"/>
          </p:cNvPicPr>
          <p:nvPr/>
        </p:nvPicPr>
        <p:blipFill rotWithShape="1">
          <a:blip r:embed="rId2"/>
          <a:srcRect l="5568" t="8195" r="17803" b="7917"/>
          <a:stretch/>
        </p:blipFill>
        <p:spPr>
          <a:xfrm>
            <a:off x="2043112" y="0"/>
            <a:ext cx="8105776" cy="6856987"/>
          </a:xfrm>
          <a:prstGeom prst="rect">
            <a:avLst/>
          </a:prstGeom>
        </p:spPr>
      </p:pic>
    </p:spTree>
    <p:extLst>
      <p:ext uri="{BB962C8B-B14F-4D97-AF65-F5344CB8AC3E}">
        <p14:creationId xmlns:p14="http://schemas.microsoft.com/office/powerpoint/2010/main" val="267274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AB3B-77C5-68DA-C069-57E2ABBCB28E}"/>
              </a:ext>
            </a:extLst>
          </p:cNvPr>
          <p:cNvSpPr>
            <a:spLocks noGrp="1"/>
          </p:cNvSpPr>
          <p:nvPr>
            <p:ph type="title"/>
          </p:nvPr>
        </p:nvSpPr>
        <p:spPr/>
        <p:txBody>
          <a:bodyPr/>
          <a:lstStyle/>
          <a:p>
            <a:endParaRPr lang="en-AU"/>
          </a:p>
        </p:txBody>
      </p:sp>
      <p:pic>
        <p:nvPicPr>
          <p:cNvPr id="4" name="Online Media 3" title="Wheatus - Teenage Dirtbag (Official Video)">
            <a:hlinkClick r:id="" action="ppaction://media"/>
            <a:extLst>
              <a:ext uri="{FF2B5EF4-FFF2-40B4-BE49-F238E27FC236}">
                <a16:creationId xmlns:a16="http://schemas.microsoft.com/office/drawing/2014/main" id="{F623EE3C-36BF-EB43-0590-BEB39E0CA27E}"/>
              </a:ext>
            </a:extLst>
          </p:cNvPr>
          <p:cNvPicPr>
            <a:picLocks noGrp="1" noRot="1" noChangeAspect="1"/>
          </p:cNvPicPr>
          <p:nvPr>
            <p:ph idx="1"/>
            <a:videoFile r:link="rId1"/>
          </p:nvPr>
        </p:nvPicPr>
        <p:blipFill>
          <a:blip r:embed="rId3"/>
          <a:stretch>
            <a:fillRect/>
          </a:stretch>
        </p:blipFill>
        <p:spPr>
          <a:xfrm>
            <a:off x="252866" y="127794"/>
            <a:ext cx="11686268" cy="6602412"/>
          </a:xfrm>
          <a:prstGeom prst="rect">
            <a:avLst/>
          </a:prstGeom>
        </p:spPr>
      </p:pic>
    </p:spTree>
    <p:extLst>
      <p:ext uri="{BB962C8B-B14F-4D97-AF65-F5344CB8AC3E}">
        <p14:creationId xmlns:p14="http://schemas.microsoft.com/office/powerpoint/2010/main" val="129978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728D-EDE5-D341-DB64-97293E336AD1}"/>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3109672A-FC66-1C9C-F8B7-09EF1ADE0D1A}"/>
              </a:ext>
            </a:extLst>
          </p:cNvPr>
          <p:cNvSpPr>
            <a:spLocks noGrp="1"/>
          </p:cNvSpPr>
          <p:nvPr>
            <p:ph idx="1"/>
          </p:nvPr>
        </p:nvSpPr>
        <p:spPr/>
        <p:txBody>
          <a:bodyPr/>
          <a:lstStyle/>
          <a:p>
            <a:r>
              <a:rPr lang="en-AU" dirty="0"/>
              <a:t>Define neural pruning and give examples.</a:t>
            </a:r>
          </a:p>
          <a:p>
            <a:r>
              <a:rPr lang="en-AU" dirty="0"/>
              <a:t>Describe key changes to the adolescent brain.</a:t>
            </a:r>
          </a:p>
          <a:p>
            <a:r>
              <a:rPr lang="en-AU" dirty="0"/>
              <a:t>List cognitive and social-emotional changes that are associated with adolescence.</a:t>
            </a:r>
          </a:p>
          <a:p>
            <a:endParaRPr lang="en-AU" dirty="0"/>
          </a:p>
        </p:txBody>
      </p:sp>
    </p:spTree>
    <p:extLst>
      <p:ext uri="{BB962C8B-B14F-4D97-AF65-F5344CB8AC3E}">
        <p14:creationId xmlns:p14="http://schemas.microsoft.com/office/powerpoint/2010/main" val="95454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0370-EDF1-F3F5-B553-6594C0E6AB21}"/>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D948C2EE-E6B5-2F34-894D-C1E8A7F78973}"/>
              </a:ext>
            </a:extLst>
          </p:cNvPr>
          <p:cNvSpPr>
            <a:spLocks noGrp="1"/>
          </p:cNvSpPr>
          <p:nvPr>
            <p:ph idx="1"/>
          </p:nvPr>
        </p:nvSpPr>
        <p:spPr>
          <a:xfrm>
            <a:off x="858416" y="2312276"/>
            <a:ext cx="10832841" cy="4103504"/>
          </a:xfrm>
        </p:spPr>
        <p:txBody>
          <a:bodyPr>
            <a:normAutofit lnSpcReduction="10000"/>
          </a:bodyPr>
          <a:lstStyle/>
          <a:p>
            <a:pPr marL="342900" indent="-342900">
              <a:buAutoNum type="arabicPeriod"/>
            </a:pPr>
            <a:r>
              <a:rPr lang="en-AU" sz="2400" dirty="0"/>
              <a:t>Define neural blooming and neural pruning.</a:t>
            </a:r>
          </a:p>
          <a:p>
            <a:pPr marL="342900" indent="-342900">
              <a:buAutoNum type="arabicPeriod"/>
            </a:pPr>
            <a:r>
              <a:rPr lang="en-AU" sz="2400" dirty="0"/>
              <a:t>What are the functions of the frontal lobe of the cerebrum?</a:t>
            </a:r>
          </a:p>
          <a:p>
            <a:pPr marL="342900" indent="-342900">
              <a:buAutoNum type="arabicPeriod"/>
            </a:pPr>
            <a:r>
              <a:rPr lang="en-AU" sz="2400" dirty="0"/>
              <a:t>Explain why child development is described as organised and sequential.</a:t>
            </a:r>
          </a:p>
          <a:p>
            <a:pPr marL="342900" indent="-342900">
              <a:buAutoNum type="arabicPeriod"/>
            </a:pPr>
            <a:r>
              <a:rPr lang="en-AU" sz="2400" dirty="0"/>
              <a:t>What are the “four pillars” of child development milestones?</a:t>
            </a:r>
          </a:p>
          <a:p>
            <a:pPr marL="342900" indent="-342900">
              <a:buAutoNum type="arabicPeriod"/>
            </a:pPr>
            <a:r>
              <a:rPr lang="en-AU" sz="2400" dirty="0"/>
              <a:t>Give an example of each that an infant and child might demonstrate.</a:t>
            </a:r>
          </a:p>
        </p:txBody>
      </p:sp>
    </p:spTree>
    <p:extLst>
      <p:ext uri="{BB962C8B-B14F-4D97-AF65-F5344CB8AC3E}">
        <p14:creationId xmlns:p14="http://schemas.microsoft.com/office/powerpoint/2010/main" val="88101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8C61-76BE-0DD5-C7A1-4ACA6DABF028}"/>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217513DA-45D1-B2E3-D185-5BE5C6E98462}"/>
              </a:ext>
            </a:extLst>
          </p:cNvPr>
          <p:cNvSpPr>
            <a:spLocks noGrp="1"/>
          </p:cNvSpPr>
          <p:nvPr>
            <p:ph idx="1"/>
          </p:nvPr>
        </p:nvSpPr>
        <p:spPr/>
        <p:txBody>
          <a:bodyPr>
            <a:normAutofit/>
          </a:bodyPr>
          <a:lstStyle/>
          <a:p>
            <a:r>
              <a:rPr lang="en-AU" sz="2400" dirty="0"/>
              <a:t>6. Draw an interneuron.</a:t>
            </a:r>
          </a:p>
          <a:p>
            <a:r>
              <a:rPr lang="en-AU" sz="2400" dirty="0"/>
              <a:t>7. Where in the nervous system would these be located and what is their function?</a:t>
            </a:r>
          </a:p>
        </p:txBody>
      </p:sp>
    </p:spTree>
    <p:extLst>
      <p:ext uri="{BB962C8B-B14F-4D97-AF65-F5344CB8AC3E}">
        <p14:creationId xmlns:p14="http://schemas.microsoft.com/office/powerpoint/2010/main" val="352852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228600">
              <a:lnSpc>
                <a:spcPct val="115000"/>
              </a:lnSpc>
              <a:spcBef>
                <a:spcPts val="600"/>
              </a:spcBef>
              <a:spcAft>
                <a:spcPts val="600"/>
              </a:spcAft>
              <a:tabLst>
                <a:tab pos="228600" algn="l"/>
              </a:tabLst>
            </a:pPr>
            <a:r>
              <a:rPr lang="en-AU" sz="2400" b="1" dirty="0">
                <a:effectLst/>
                <a:latin typeface="Calibri" panose="020F0502020204030204" pitchFamily="34" charset="0"/>
                <a:ea typeface="Calibri" panose="020F0502020204030204" pitchFamily="34" charset="0"/>
              </a:rPr>
              <a:t>Lifespan</a:t>
            </a:r>
            <a:r>
              <a:rPr lang="en-AU" sz="2400" b="1" spc="-20" dirty="0">
                <a:effectLst/>
                <a:latin typeface="Calibri" panose="020F0502020204030204" pitchFamily="34" charset="0"/>
                <a:ea typeface="Calibri" panose="020F0502020204030204" pitchFamily="34" charset="0"/>
              </a:rPr>
              <a:t> </a:t>
            </a:r>
            <a:r>
              <a:rPr lang="en-AU" sz="2400" b="1" dirty="0">
                <a:effectLst/>
                <a:latin typeface="Calibri" panose="020F0502020204030204" pitchFamily="34" charset="0"/>
                <a:ea typeface="Calibri" panose="020F0502020204030204" pitchFamily="34" charset="0"/>
              </a:rPr>
              <a:t>psychology</a:t>
            </a:r>
          </a:p>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developmental stages across the lifespan – adolescence</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changes across developmental stages</a:t>
            </a:r>
          </a:p>
          <a:p>
            <a:pPr marL="342900" lvl="1" indent="-342900">
              <a:lnSpc>
                <a:spcPct val="115000"/>
              </a:lnSpc>
              <a:spcAft>
                <a:spcPts val="600"/>
              </a:spcAft>
              <a:buFont typeface="Courier New" panose="02070309020205020404" pitchFamily="49" charset="0"/>
              <a:buChar char="o"/>
              <a:tabLst>
                <a:tab pos="228600" algn="l"/>
              </a:tabLst>
            </a:pPr>
            <a:r>
              <a:rPr lang="en-AU" sz="2000" dirty="0">
                <a:effectLst/>
                <a:latin typeface="Calibri" panose="020F0502020204030204" pitchFamily="34" charset="0"/>
                <a:ea typeface="Yu Mincho" panose="02020400000000000000" pitchFamily="18" charset="-128"/>
                <a:cs typeface="Times New Roman" panose="02020603050405020304" pitchFamily="18" charset="0"/>
              </a:rPr>
              <a:t>physical (gross and fine motor skills)</a:t>
            </a:r>
          </a:p>
          <a:p>
            <a:pPr marL="342900" lvl="1" indent="-342900">
              <a:lnSpc>
                <a:spcPct val="115000"/>
              </a:lnSpc>
              <a:spcAft>
                <a:spcPts val="600"/>
              </a:spcAft>
              <a:buFont typeface="Courier New" panose="02070309020205020404" pitchFamily="49" charset="0"/>
              <a:buChar char="o"/>
              <a:tabLst>
                <a:tab pos="228600" algn="l"/>
              </a:tabLst>
            </a:pPr>
            <a:r>
              <a:rPr lang="en-AU" sz="2000" dirty="0">
                <a:effectLst/>
                <a:latin typeface="Calibri" panose="020F0502020204030204" pitchFamily="34" charset="0"/>
                <a:ea typeface="Yu Mincho" panose="02020400000000000000" pitchFamily="18" charset="-128"/>
                <a:cs typeface="Times New Roman" panose="02020603050405020304" pitchFamily="18" charset="0"/>
              </a:rPr>
              <a:t>cognitive (language)</a:t>
            </a:r>
          </a:p>
          <a:p>
            <a:pPr marL="342900" lvl="1" indent="-342900">
              <a:lnSpc>
                <a:spcPct val="115000"/>
              </a:lnSpc>
              <a:spcAft>
                <a:spcPts val="600"/>
              </a:spcAft>
              <a:buFont typeface="Courier New" panose="02070309020205020404" pitchFamily="49" charset="0"/>
              <a:buChar char="o"/>
              <a:tabLst>
                <a:tab pos="228600" algn="l"/>
              </a:tabLst>
            </a:pPr>
            <a:r>
              <a:rPr lang="en-AU" sz="2000" dirty="0">
                <a:effectLst/>
                <a:latin typeface="Calibri" panose="020F0502020204030204" pitchFamily="34" charset="0"/>
                <a:ea typeface="Calibri" panose="020F0502020204030204" pitchFamily="34" charset="0"/>
                <a:cs typeface="Times New Roman" panose="02020603050405020304" pitchFamily="18" charset="0"/>
              </a:rPr>
              <a:t>social and emotional development</a:t>
            </a:r>
            <a:endParaRPr lang="en-AU" sz="6000" dirty="0"/>
          </a:p>
        </p:txBody>
      </p:sp>
    </p:spTree>
    <p:extLst>
      <p:ext uri="{BB962C8B-B14F-4D97-AF65-F5344CB8AC3E}">
        <p14:creationId xmlns:p14="http://schemas.microsoft.com/office/powerpoint/2010/main" val="20416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728D-EDE5-D341-DB64-97293E336AD1}"/>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3109672A-FC66-1C9C-F8B7-09EF1ADE0D1A}"/>
              </a:ext>
            </a:extLst>
          </p:cNvPr>
          <p:cNvSpPr>
            <a:spLocks noGrp="1"/>
          </p:cNvSpPr>
          <p:nvPr>
            <p:ph idx="1"/>
          </p:nvPr>
        </p:nvSpPr>
        <p:spPr/>
        <p:txBody>
          <a:bodyPr/>
          <a:lstStyle/>
          <a:p>
            <a:r>
              <a:rPr lang="en-AU" sz="2400" dirty="0"/>
              <a:t>Define neural pruning and give examples.</a:t>
            </a:r>
          </a:p>
          <a:p>
            <a:r>
              <a:rPr lang="en-AU" sz="2400" dirty="0"/>
              <a:t>Describe key changes to the adolescent brain.</a:t>
            </a:r>
          </a:p>
          <a:p>
            <a:r>
              <a:rPr lang="en-AU" sz="2400" dirty="0"/>
              <a:t>List cognitive and social-emotional changes that are associated with adolescence.</a:t>
            </a:r>
          </a:p>
          <a:p>
            <a:endParaRPr lang="en-AU" dirty="0"/>
          </a:p>
        </p:txBody>
      </p:sp>
    </p:spTree>
    <p:extLst>
      <p:ext uri="{BB962C8B-B14F-4D97-AF65-F5344CB8AC3E}">
        <p14:creationId xmlns:p14="http://schemas.microsoft.com/office/powerpoint/2010/main" val="27658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9ED8-CC2A-2509-849E-EABA9C48498E}"/>
              </a:ext>
            </a:extLst>
          </p:cNvPr>
          <p:cNvSpPr>
            <a:spLocks noGrp="1"/>
          </p:cNvSpPr>
          <p:nvPr>
            <p:ph type="title"/>
          </p:nvPr>
        </p:nvSpPr>
        <p:spPr/>
        <p:txBody>
          <a:bodyPr/>
          <a:lstStyle/>
          <a:p>
            <a:r>
              <a:rPr lang="en-AU" dirty="0"/>
              <a:t>Adolescence</a:t>
            </a:r>
          </a:p>
        </p:txBody>
      </p:sp>
      <p:sp>
        <p:nvSpPr>
          <p:cNvPr id="3" name="Content Placeholder 2">
            <a:extLst>
              <a:ext uri="{FF2B5EF4-FFF2-40B4-BE49-F238E27FC236}">
                <a16:creationId xmlns:a16="http://schemas.microsoft.com/office/drawing/2014/main" id="{FA8A1205-B259-5306-DA98-ED50B52910AD}"/>
              </a:ext>
            </a:extLst>
          </p:cNvPr>
          <p:cNvSpPr>
            <a:spLocks noGrp="1"/>
          </p:cNvSpPr>
          <p:nvPr>
            <p:ph idx="1"/>
          </p:nvPr>
        </p:nvSpPr>
        <p:spPr/>
        <p:txBody>
          <a:bodyPr>
            <a:normAutofit/>
          </a:bodyPr>
          <a:lstStyle/>
          <a:p>
            <a:r>
              <a:rPr lang="en-US" sz="2400" b="0" i="0" dirty="0">
                <a:solidFill>
                  <a:srgbClr val="373D3F"/>
                </a:solidFill>
                <a:effectLst/>
                <a:latin typeface="+mj-lt"/>
              </a:rPr>
              <a:t>In pre-industrial society, children were considered adults when they reached physical maturity, but we now acknowledge the period of development between childhood and adulthood.</a:t>
            </a:r>
            <a:endParaRPr lang="en-AU" sz="2400" dirty="0">
              <a:latin typeface="+mj-lt"/>
            </a:endParaRPr>
          </a:p>
        </p:txBody>
      </p:sp>
    </p:spTree>
    <p:extLst>
      <p:ext uri="{BB962C8B-B14F-4D97-AF65-F5344CB8AC3E}">
        <p14:creationId xmlns:p14="http://schemas.microsoft.com/office/powerpoint/2010/main" val="351345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B17D3-8612-F1AA-2CB8-C07EF7BFF719}"/>
              </a:ext>
            </a:extLst>
          </p:cNvPr>
          <p:cNvPicPr>
            <a:picLocks noChangeAspect="1"/>
          </p:cNvPicPr>
          <p:nvPr/>
        </p:nvPicPr>
        <p:blipFill>
          <a:blip r:embed="rId2"/>
          <a:stretch>
            <a:fillRect/>
          </a:stretch>
        </p:blipFill>
        <p:spPr>
          <a:xfrm>
            <a:off x="7387609" y="185899"/>
            <a:ext cx="4638675" cy="3448050"/>
          </a:xfrm>
          <a:prstGeom prst="rect">
            <a:avLst/>
          </a:prstGeom>
        </p:spPr>
      </p:pic>
      <p:sp>
        <p:nvSpPr>
          <p:cNvPr id="2" name="Title 1">
            <a:extLst>
              <a:ext uri="{FF2B5EF4-FFF2-40B4-BE49-F238E27FC236}">
                <a16:creationId xmlns:a16="http://schemas.microsoft.com/office/drawing/2014/main" id="{C4CA968B-6DC4-F456-FB81-6F7346287DDC}"/>
              </a:ext>
            </a:extLst>
          </p:cNvPr>
          <p:cNvSpPr>
            <a:spLocks noGrp="1"/>
          </p:cNvSpPr>
          <p:nvPr>
            <p:ph type="title"/>
          </p:nvPr>
        </p:nvSpPr>
        <p:spPr/>
        <p:txBody>
          <a:bodyPr/>
          <a:lstStyle/>
          <a:p>
            <a:r>
              <a:rPr lang="en-AU" dirty="0"/>
              <a:t>The adolescent brain</a:t>
            </a:r>
          </a:p>
        </p:txBody>
      </p:sp>
      <p:sp>
        <p:nvSpPr>
          <p:cNvPr id="3" name="Content Placeholder 2">
            <a:extLst>
              <a:ext uri="{FF2B5EF4-FFF2-40B4-BE49-F238E27FC236}">
                <a16:creationId xmlns:a16="http://schemas.microsoft.com/office/drawing/2014/main" id="{11F4110E-1CFC-8586-183A-AF20A0F95B08}"/>
              </a:ext>
            </a:extLst>
          </p:cNvPr>
          <p:cNvSpPr>
            <a:spLocks noGrp="1"/>
          </p:cNvSpPr>
          <p:nvPr>
            <p:ph idx="1"/>
          </p:nvPr>
        </p:nvSpPr>
        <p:spPr/>
        <p:txBody>
          <a:bodyPr>
            <a:normAutofit/>
          </a:bodyPr>
          <a:lstStyle/>
          <a:p>
            <a:r>
              <a:rPr lang="en-US" sz="2400" b="0" i="0" dirty="0">
                <a:solidFill>
                  <a:srgbClr val="373D3F"/>
                </a:solidFill>
                <a:effectLst/>
                <a:latin typeface="+mj-lt"/>
              </a:rPr>
              <a:t>Up until puberty, brain cells continue to bloom in the frontal region. Adolescents engage in increased risk-taking behaviors and emotional outbursts because the frontal </a:t>
            </a:r>
            <a:r>
              <a:rPr lang="en-US" sz="2400" dirty="0">
                <a:solidFill>
                  <a:srgbClr val="373D3F"/>
                </a:solidFill>
                <a:latin typeface="+mj-lt"/>
              </a:rPr>
              <a:t>lobes (responsible for judgment, impulse control, and planning) </a:t>
            </a:r>
            <a:r>
              <a:rPr lang="en-US" sz="2400" b="0" i="0" dirty="0">
                <a:solidFill>
                  <a:srgbClr val="373D3F"/>
                </a:solidFill>
                <a:effectLst/>
                <a:latin typeface="+mj-lt"/>
              </a:rPr>
              <a:t>of their brains are still developing.</a:t>
            </a:r>
          </a:p>
        </p:txBody>
      </p:sp>
    </p:spTree>
    <p:extLst>
      <p:ext uri="{BB962C8B-B14F-4D97-AF65-F5344CB8AC3E}">
        <p14:creationId xmlns:p14="http://schemas.microsoft.com/office/powerpoint/2010/main" val="114997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B2C5-1006-22AC-A62B-D6DA96DA9637}"/>
              </a:ext>
            </a:extLst>
          </p:cNvPr>
          <p:cNvSpPr>
            <a:spLocks noGrp="1"/>
          </p:cNvSpPr>
          <p:nvPr>
            <p:ph type="title"/>
          </p:nvPr>
        </p:nvSpPr>
        <p:spPr/>
        <p:txBody>
          <a:bodyPr/>
          <a:lstStyle/>
          <a:p>
            <a:r>
              <a:rPr lang="en-AU" dirty="0"/>
              <a:t>Cognitive</a:t>
            </a:r>
          </a:p>
        </p:txBody>
      </p:sp>
      <p:sp>
        <p:nvSpPr>
          <p:cNvPr id="3" name="Content Placeholder 2">
            <a:extLst>
              <a:ext uri="{FF2B5EF4-FFF2-40B4-BE49-F238E27FC236}">
                <a16:creationId xmlns:a16="http://schemas.microsoft.com/office/drawing/2014/main" id="{8BD111C2-020A-873A-BE47-8C6914609307}"/>
              </a:ext>
            </a:extLst>
          </p:cNvPr>
          <p:cNvSpPr>
            <a:spLocks noGrp="1"/>
          </p:cNvSpPr>
          <p:nvPr>
            <p:ph idx="1"/>
          </p:nvPr>
        </p:nvSpPr>
        <p:spPr/>
        <p:txBody>
          <a:bodyPr>
            <a:normAutofit/>
          </a:bodyPr>
          <a:lstStyle/>
          <a:p>
            <a:r>
              <a:rPr lang="en-US" sz="2400" b="0" i="0" dirty="0">
                <a:solidFill>
                  <a:srgbClr val="373D3F"/>
                </a:solidFill>
                <a:effectLst/>
                <a:latin typeface="+mj-lt"/>
              </a:rPr>
              <a:t>More complex thinking abilities emerge during adolescence, due to increases in processing speed and efficiency —in other words, due to improvements in existing skills rather than development of new ones.</a:t>
            </a:r>
            <a:endParaRPr lang="en-AU" sz="2400" dirty="0">
              <a:latin typeface="+mj-lt"/>
            </a:endParaRPr>
          </a:p>
        </p:txBody>
      </p:sp>
    </p:spTree>
    <p:extLst>
      <p:ext uri="{BB962C8B-B14F-4D97-AF65-F5344CB8AC3E}">
        <p14:creationId xmlns:p14="http://schemas.microsoft.com/office/powerpoint/2010/main" val="220154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5C79-1F2A-99E7-29D5-A69109AB564E}"/>
              </a:ext>
            </a:extLst>
          </p:cNvPr>
          <p:cNvSpPr>
            <a:spLocks noGrp="1"/>
          </p:cNvSpPr>
          <p:nvPr>
            <p:ph type="title"/>
          </p:nvPr>
        </p:nvSpPr>
        <p:spPr/>
        <p:txBody>
          <a:bodyPr/>
          <a:lstStyle/>
          <a:p>
            <a:r>
              <a:rPr lang="en-AU" dirty="0"/>
              <a:t>Social - emotional</a:t>
            </a:r>
          </a:p>
        </p:txBody>
      </p:sp>
      <p:sp>
        <p:nvSpPr>
          <p:cNvPr id="3" name="Content Placeholder 2">
            <a:extLst>
              <a:ext uri="{FF2B5EF4-FFF2-40B4-BE49-F238E27FC236}">
                <a16:creationId xmlns:a16="http://schemas.microsoft.com/office/drawing/2014/main" id="{D440F335-73D7-58DC-4B4D-BB7514FADFE1}"/>
              </a:ext>
            </a:extLst>
          </p:cNvPr>
          <p:cNvSpPr>
            <a:spLocks noGrp="1"/>
          </p:cNvSpPr>
          <p:nvPr>
            <p:ph idx="1"/>
          </p:nvPr>
        </p:nvSpPr>
        <p:spPr/>
        <p:txBody>
          <a:bodyPr>
            <a:normAutofit lnSpcReduction="10000"/>
          </a:bodyPr>
          <a:lstStyle/>
          <a:p>
            <a:r>
              <a:rPr lang="en-US" sz="2400" b="0" i="0" dirty="0">
                <a:solidFill>
                  <a:srgbClr val="373D3F"/>
                </a:solidFill>
                <a:effectLst/>
                <a:latin typeface="+mj-lt"/>
              </a:rPr>
              <a:t>Teen thinking is characterized by the ability to consider multiple points of view, imagine hypothetical situations, debate ideas and opinions (e.g., politics, religion, and justice), and form new ideas. In addition, it’s not uncommon for adolescents to question authority or challenge established societal norms.</a:t>
            </a:r>
            <a:endParaRPr lang="en-AU" sz="2400" dirty="0">
              <a:latin typeface="+mj-lt"/>
            </a:endParaRPr>
          </a:p>
        </p:txBody>
      </p:sp>
    </p:spTree>
    <p:extLst>
      <p:ext uri="{BB962C8B-B14F-4D97-AF65-F5344CB8AC3E}">
        <p14:creationId xmlns:p14="http://schemas.microsoft.com/office/powerpoint/2010/main" val="286303306"/>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1720</TotalTime>
  <Words>444</Words>
  <Application>Microsoft Office PowerPoint</Application>
  <PresentationFormat>Widescreen</PresentationFormat>
  <Paragraphs>38</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Calibri</vt:lpstr>
      <vt:lpstr>Corbel</vt:lpstr>
      <vt:lpstr>Courier New</vt:lpstr>
      <vt:lpstr>Symbol</vt:lpstr>
      <vt:lpstr>SketchLinesVTI</vt:lpstr>
      <vt:lpstr>Lifespan Psychology: Adolescence</vt:lpstr>
      <vt:lpstr>Review</vt:lpstr>
      <vt:lpstr>Review</vt:lpstr>
      <vt:lpstr>Learning Intentions</vt:lpstr>
      <vt:lpstr>Success Criteria</vt:lpstr>
      <vt:lpstr>Adolescence</vt:lpstr>
      <vt:lpstr>The adolescent brain</vt:lpstr>
      <vt:lpstr>Cognitive</vt:lpstr>
      <vt:lpstr>Social - emotional</vt:lpstr>
      <vt:lpstr>PowerPoint Presentation</vt:lpstr>
      <vt:lpstr>PowerPoint Presentation</vt:lpstr>
      <vt:lpstr>PowerPoint Presentation</vt:lpstr>
      <vt:lpstr>PowerPoint Presentation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cp:lastModifiedBy>
  <cp:revision>22</cp:revision>
  <dcterms:created xsi:type="dcterms:W3CDTF">2023-02-01T11:31:06Z</dcterms:created>
  <dcterms:modified xsi:type="dcterms:W3CDTF">2023-03-26T10:44:03Z</dcterms:modified>
</cp:coreProperties>
</file>