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83" r:id="rId3"/>
    <p:sldId id="295" r:id="rId4"/>
    <p:sldId id="257" r:id="rId5"/>
    <p:sldId id="284" r:id="rId6"/>
    <p:sldId id="296" r:id="rId7"/>
    <p:sldId id="297" r:id="rId8"/>
    <p:sldId id="298" r:id="rId9"/>
    <p:sldId id="299" r:id="rId10"/>
    <p:sldId id="300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3/29/2023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36I8Coiz64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is4Ziz0TPk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XoI5jF1qoA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/>
              <a:t>Lifespan Psychology:</a:t>
            </a:r>
            <a:br>
              <a:rPr lang="en-US"/>
            </a:br>
            <a:r>
              <a:rPr lang="en-US"/>
              <a:t>Adulthood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/>
              <a:t>AEPSY Year 11 ATAR Psychology</a:t>
            </a:r>
            <a:endParaRPr lang="en-AU"/>
          </a:p>
          <a:p>
            <a:endParaRPr lang="en-AU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People Different Ages Gender Icons Nautical Stock Vector (Royalty Free)  472279963 | Shutterstock">
            <a:extLst>
              <a:ext uri="{FF2B5EF4-FFF2-40B4-BE49-F238E27FC236}">
                <a16:creationId xmlns:a16="http://schemas.microsoft.com/office/drawing/2014/main" id="{15732733-DDEB-4710-8591-611594DC65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7" b="12804"/>
          <a:stretch/>
        </p:blipFill>
        <p:spPr bwMode="auto">
          <a:xfrm>
            <a:off x="-481708" y="2004940"/>
            <a:ext cx="5282412" cy="284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8A6E-11D0-4B4D-82BE-603184A3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Older age (65+)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3786-1309-49C5-AE9B-283E52391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Fine and gross motor skills decline, movements are slower and complex tasks require more brain activity than they used to.</a:t>
            </a:r>
          </a:p>
          <a:p>
            <a:r>
              <a:rPr lang="en-AU" dirty="0"/>
              <a:t>Speed of language and verbal fluency declines</a:t>
            </a:r>
          </a:p>
          <a:p>
            <a:r>
              <a:rPr lang="en-AU" dirty="0"/>
              <a:t>Smaller and tighter social networks, greater regulation of emotions, maintaining social life increases feelings of self-worth, self-esteem and decreases feelings of shame, depression and guilt due to being more dependent on others.</a:t>
            </a:r>
          </a:p>
        </p:txBody>
      </p:sp>
    </p:spTree>
    <p:extLst>
      <p:ext uri="{BB962C8B-B14F-4D97-AF65-F5344CB8AC3E}">
        <p14:creationId xmlns:p14="http://schemas.microsoft.com/office/powerpoint/2010/main" val="198362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728D-EDE5-D341-DB64-97293E33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672A-FC66-1C9C-F8B7-09EF1ADE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Give example of a physical, cognitive and social-emotional feature of early, middle and older adult.</a:t>
            </a:r>
          </a:p>
          <a:p>
            <a:r>
              <a:rPr lang="en-AU" sz="2400" dirty="0"/>
              <a:t>Explain mid-life crisis, menopause and tip-of-the tongue phenomenon.</a:t>
            </a:r>
          </a:p>
        </p:txBody>
      </p:sp>
    </p:spTree>
    <p:extLst>
      <p:ext uri="{BB962C8B-B14F-4D97-AF65-F5344CB8AC3E}">
        <p14:creationId xmlns:p14="http://schemas.microsoft.com/office/powerpoint/2010/main" val="40908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0370-EDF1-F3F5-B553-6594C0E6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8C2EE-E6B5-2F34-894D-C1E8A7F7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416" y="2312276"/>
            <a:ext cx="10832841" cy="410350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AU" sz="2400" dirty="0"/>
              <a:t>Give an example of a fine motor skill in young children.</a:t>
            </a:r>
          </a:p>
          <a:p>
            <a:pPr marL="342900" indent="-342900">
              <a:buAutoNum type="arabicPeriod"/>
            </a:pPr>
            <a:r>
              <a:rPr lang="en-AU" sz="2400" dirty="0"/>
              <a:t>Give an example of a gross motor skill in older children.</a:t>
            </a:r>
          </a:p>
          <a:p>
            <a:pPr marL="342900" indent="-342900">
              <a:buAutoNum type="arabicPeriod"/>
            </a:pPr>
            <a:r>
              <a:rPr lang="en-AU" sz="2400" dirty="0"/>
              <a:t>Give an example of a prenatal cognitive (language) skill.</a:t>
            </a:r>
          </a:p>
          <a:p>
            <a:pPr marL="342900" indent="-342900">
              <a:buAutoNum type="arabicPeriod"/>
            </a:pPr>
            <a:r>
              <a:rPr lang="en-AU" sz="2400" dirty="0"/>
              <a:t>Give an example of an adolescent social-emotional skill.</a:t>
            </a:r>
          </a:p>
          <a:p>
            <a:pPr marL="342900" indent="-342900">
              <a:buAutoNum type="arabicPeriod"/>
            </a:pPr>
            <a:r>
              <a:rPr lang="en-AU" sz="2400" dirty="0"/>
              <a:t>Explain why teenagers are risk-takers and may have poor judgement. </a:t>
            </a:r>
          </a:p>
        </p:txBody>
      </p:sp>
    </p:spTree>
    <p:extLst>
      <p:ext uri="{BB962C8B-B14F-4D97-AF65-F5344CB8AC3E}">
        <p14:creationId xmlns:p14="http://schemas.microsoft.com/office/powerpoint/2010/main" val="88101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8165-A59E-42A7-A21F-6380F12E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F44D-DD09-45F5-B8DC-42F98D43F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869" y="2312276"/>
            <a:ext cx="10313377" cy="3651504"/>
          </a:xfrm>
        </p:spPr>
        <p:txBody>
          <a:bodyPr/>
          <a:lstStyle/>
          <a:p>
            <a:r>
              <a:rPr lang="en-AU" dirty="0"/>
              <a:t>6. </a:t>
            </a:r>
            <a:r>
              <a:rPr lang="en-AU" sz="2400" dirty="0"/>
              <a:t>Draw a brain, showing the frontal, mid and hind brain.</a:t>
            </a:r>
          </a:p>
          <a:p>
            <a:r>
              <a:rPr lang="en-AU" sz="2400" dirty="0"/>
              <a:t>7. Explain the function of the corpus callosum.</a:t>
            </a:r>
          </a:p>
          <a:p>
            <a:r>
              <a:rPr lang="en-AU" sz="2400" dirty="0"/>
              <a:t>8. What is the difference between a cross-sectional and a longitudinal study?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595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Lifespan</a:t>
            </a:r>
            <a:r>
              <a:rPr lang="en-AU" sz="24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A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psychology</a:t>
            </a:r>
          </a:p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developmental stages across the lifespan – early adulthood, middle age and older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changes across developmental stages</a:t>
            </a:r>
          </a:p>
          <a:p>
            <a:pPr marL="342900" lvl="1" indent="-342900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28600" algn="l"/>
              </a:tabLst>
            </a:pPr>
            <a:r>
              <a:rPr lang="en-AU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physical (gross and fine motor skills)</a:t>
            </a:r>
          </a:p>
          <a:p>
            <a:pPr marL="342900" lvl="1" indent="-342900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28600" algn="l"/>
              </a:tabLst>
            </a:pPr>
            <a:r>
              <a:rPr lang="en-AU" sz="20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cognitive (language)</a:t>
            </a:r>
          </a:p>
          <a:p>
            <a:pPr marL="342900" lvl="1" indent="-342900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28600" algn="l"/>
              </a:tabLst>
            </a:pPr>
            <a:r>
              <a:rPr lang="en-A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 and emotional development</a:t>
            </a:r>
            <a:endParaRPr lang="en-AU" sz="6000" dirty="0"/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728D-EDE5-D341-DB64-97293E33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672A-FC66-1C9C-F8B7-09EF1ADE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Give example of a physical, cognitive and social-emotional feature of early, middle and older adult.</a:t>
            </a:r>
          </a:p>
          <a:p>
            <a:r>
              <a:rPr lang="en-AU" sz="2400" dirty="0"/>
              <a:t>Explain mid-life crisis, menopause and tip-of-the tongue phenomenon.</a:t>
            </a:r>
          </a:p>
        </p:txBody>
      </p:sp>
    </p:spTree>
    <p:extLst>
      <p:ext uri="{BB962C8B-B14F-4D97-AF65-F5344CB8AC3E}">
        <p14:creationId xmlns:p14="http://schemas.microsoft.com/office/powerpoint/2010/main" val="276585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F01C-2FD6-4788-9031-E7F057EA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Early Adulthood (20 to 40 years)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67897-1ECD-4965-9F05-00558E87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Fine and gross motor skills operate at their best</a:t>
            </a:r>
          </a:p>
          <a:p>
            <a:r>
              <a:rPr lang="en-AU" sz="2400" dirty="0"/>
              <a:t>Peak of vocabulary</a:t>
            </a:r>
          </a:p>
          <a:p>
            <a:r>
              <a:rPr lang="en-AU" sz="2400" dirty="0"/>
              <a:t>Intimate relationships (close friendships and romantic relationships) tend to form and dependence on family decreases</a:t>
            </a:r>
          </a:p>
        </p:txBody>
      </p:sp>
    </p:spTree>
    <p:extLst>
      <p:ext uri="{BB962C8B-B14F-4D97-AF65-F5344CB8AC3E}">
        <p14:creationId xmlns:p14="http://schemas.microsoft.com/office/powerpoint/2010/main" val="90591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564C-8513-4597-BF87-DEB8E9C0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Middle Age (40 to 65 years)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BC046-17C6-4200-86E3-E1E44D856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Find it difficult to master new motor skills</a:t>
            </a:r>
          </a:p>
          <a:p>
            <a:r>
              <a:rPr lang="en-AU" sz="2400" dirty="0"/>
              <a:t>Verbal fluency declines (but meaning and knowledge of words improves) – Tip of the tongue phenomenon increases with age.</a:t>
            </a:r>
          </a:p>
          <a:p>
            <a:r>
              <a:rPr lang="en-AU" sz="2400" dirty="0"/>
              <a:t>Decrease in negative emotions and increase in positive emotions</a:t>
            </a:r>
          </a:p>
        </p:txBody>
      </p:sp>
      <p:pic>
        <p:nvPicPr>
          <p:cNvPr id="4" name="Online Media 3" title="Tip of the Tongue Learning">
            <a:hlinkClick r:id="" action="ppaction://media"/>
            <a:extLst>
              <a:ext uri="{FF2B5EF4-FFF2-40B4-BE49-F238E27FC236}">
                <a16:creationId xmlns:a16="http://schemas.microsoft.com/office/drawing/2014/main" id="{6CF14D16-C98A-468A-831C-AB902832EDD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10714" y="140035"/>
            <a:ext cx="8770571" cy="657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3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3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A632A-90B2-4309-9E9D-F9F73BA6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Mid-life crisis</a:t>
            </a:r>
          </a:p>
        </p:txBody>
      </p:sp>
      <p:pic>
        <p:nvPicPr>
          <p:cNvPr id="4" name="Online Media 3" title="Does Everyone Have a 'Midlife Crisis'?">
            <a:hlinkClick r:id="" action="ppaction://media"/>
            <a:extLst>
              <a:ext uri="{FF2B5EF4-FFF2-40B4-BE49-F238E27FC236}">
                <a16:creationId xmlns:a16="http://schemas.microsoft.com/office/drawing/2014/main" id="{1AFD0C42-54A6-4ABB-81F1-71190EF34AA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2434" y="172748"/>
            <a:ext cx="11527131" cy="651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6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B8B2-BB74-44E0-A9D9-C5F8EBB4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Menopause</a:t>
            </a:r>
          </a:p>
        </p:txBody>
      </p:sp>
      <p:pic>
        <p:nvPicPr>
          <p:cNvPr id="4" name="Online Media 3" title="Menopause, Perimenopause, Symptoms and Management, Animation.">
            <a:hlinkClick r:id="" action="ppaction://media"/>
            <a:extLst>
              <a:ext uri="{FF2B5EF4-FFF2-40B4-BE49-F238E27FC236}">
                <a16:creationId xmlns:a16="http://schemas.microsoft.com/office/drawing/2014/main" id="{2953BCA7-0700-4989-AA5E-0F81032321F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60632" y="245176"/>
            <a:ext cx="11270736" cy="636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2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362</Words>
  <Application>Microsoft Office PowerPoint</Application>
  <PresentationFormat>Widescreen</PresentationFormat>
  <Paragraphs>39</Paragraphs>
  <Slides>11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Meiryo</vt:lpstr>
      <vt:lpstr>Arial</vt:lpstr>
      <vt:lpstr>Calibri</vt:lpstr>
      <vt:lpstr>Corbel</vt:lpstr>
      <vt:lpstr>Courier New</vt:lpstr>
      <vt:lpstr>Symbol</vt:lpstr>
      <vt:lpstr>SketchLinesVTI</vt:lpstr>
      <vt:lpstr>Lifespan Psychology: Adulthood</vt:lpstr>
      <vt:lpstr>Review</vt:lpstr>
      <vt:lpstr>Review</vt:lpstr>
      <vt:lpstr>Learning Intentions</vt:lpstr>
      <vt:lpstr>Success Criteria</vt:lpstr>
      <vt:lpstr>Early Adulthood (20 to 40 years)</vt:lpstr>
      <vt:lpstr>Middle Age (40 to 65 years)</vt:lpstr>
      <vt:lpstr>Mid-life crisis</vt:lpstr>
      <vt:lpstr>Menopause</vt:lpstr>
      <vt:lpstr>Older age (65+)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24</cp:revision>
  <dcterms:created xsi:type="dcterms:W3CDTF">2023-02-01T11:31:06Z</dcterms:created>
  <dcterms:modified xsi:type="dcterms:W3CDTF">2023-03-29T08:42:24Z</dcterms:modified>
</cp:coreProperties>
</file>