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3" r:id="rId3"/>
    <p:sldId id="295" r:id="rId4"/>
    <p:sldId id="309" r:id="rId5"/>
    <p:sldId id="257" r:id="rId6"/>
    <p:sldId id="284" r:id="rId7"/>
    <p:sldId id="296" r:id="rId8"/>
    <p:sldId id="312" r:id="rId9"/>
    <p:sldId id="311" r:id="rId10"/>
    <p:sldId id="310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Lifespan Psychology:</a:t>
            </a:r>
            <a:br>
              <a:rPr lang="en-US" dirty="0"/>
            </a:br>
            <a:r>
              <a:rPr lang="en-US" dirty="0"/>
              <a:t>Adolescent neuroplasticity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</a:t>
            </a:r>
            <a:endParaRPr lang="en-AU" dirty="0"/>
          </a:p>
          <a:p>
            <a:endParaRPr lang="en-AU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FC2EE-D123-49EA-B87D-2EBDCFF0D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1" r="1624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7AD-7166-09DB-B1CA-B86895E7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EE3033-3158-29C4-EB07-E5097F05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662" y="93662"/>
            <a:ext cx="6670675" cy="66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28D-EDE5-D341-DB64-97293E3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672A-FC66-1C9C-F8B7-09EF1ADE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400" dirty="0"/>
              <a:t>Define neuroplasticity</a:t>
            </a:r>
          </a:p>
          <a:p>
            <a:r>
              <a:rPr lang="en-AU" sz="2400" dirty="0"/>
              <a:t>Distinguish between developmental and adaptive neuroplasticity, giving examples.</a:t>
            </a:r>
          </a:p>
          <a:p>
            <a:r>
              <a:rPr lang="en-AU" sz="2400" dirty="0"/>
              <a:t>Come up with an acronym for stages of plasticity during infancy </a:t>
            </a:r>
          </a:p>
          <a:p>
            <a:r>
              <a:rPr lang="en-AU" sz="2400" dirty="0"/>
              <a:t>Define and draw a diagram to represent each stage</a:t>
            </a:r>
          </a:p>
        </p:txBody>
      </p:sp>
    </p:spTree>
    <p:extLst>
      <p:ext uri="{BB962C8B-B14F-4D97-AF65-F5344CB8AC3E}">
        <p14:creationId xmlns:p14="http://schemas.microsoft.com/office/powerpoint/2010/main" val="3274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90370-EDF1-F3F5-B553-6594C0E6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C2EE-E6B5-2F34-894D-C1E8A7F7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AU" sz="2400" dirty="0"/>
              <a:t>Describe the function(s) of the following parts of the brain</a:t>
            </a:r>
          </a:p>
          <a:p>
            <a:r>
              <a:rPr lang="en-AU" sz="2400" dirty="0"/>
              <a:t>	a) frontal lobe</a:t>
            </a:r>
          </a:p>
          <a:p>
            <a:r>
              <a:rPr lang="en-AU" sz="2400" dirty="0"/>
              <a:t>	b) corpus callosum</a:t>
            </a:r>
          </a:p>
          <a:p>
            <a:r>
              <a:rPr lang="en-AU" sz="2400" dirty="0"/>
              <a:t>	c) amygdala</a:t>
            </a:r>
          </a:p>
          <a:p>
            <a:r>
              <a:rPr lang="en-AU" sz="2400" dirty="0"/>
              <a:t>	d) cerebellum</a:t>
            </a:r>
          </a:p>
          <a:p>
            <a:r>
              <a:rPr lang="en-AU" sz="2400" dirty="0"/>
              <a:t>	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5AB2C-FF80-BFC9-FE99-48A48D27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22143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101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8165-A59E-42A7-A21F-6380F12E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914973" cy="795337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44D-DD09-45F5-B8DC-42F98D43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73" y="1238249"/>
            <a:ext cx="5117777" cy="552450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AU" sz="2400" dirty="0"/>
              <a:t>2. Briefly describe the following case studies – which part of the brain was involved, and what observations lead to our understanding of the function of those structures.</a:t>
            </a:r>
          </a:p>
          <a:p>
            <a:pPr marL="457200" indent="-457200">
              <a:lnSpc>
                <a:spcPct val="130000"/>
              </a:lnSpc>
              <a:buAutoNum type="alphaLcParenR"/>
            </a:pPr>
            <a:r>
              <a:rPr lang="en-AU" sz="2400" dirty="0"/>
              <a:t>Phineas Gage</a:t>
            </a:r>
          </a:p>
          <a:p>
            <a:pPr marL="457200" indent="-457200">
              <a:lnSpc>
                <a:spcPct val="130000"/>
              </a:lnSpc>
              <a:buAutoNum type="alphaLcParenR"/>
            </a:pPr>
            <a:r>
              <a:rPr lang="en-AU" sz="2400" dirty="0"/>
              <a:t>Sperry’s Split Brain Experiments</a:t>
            </a:r>
          </a:p>
          <a:p>
            <a:pPr marL="457200" indent="-457200">
              <a:lnSpc>
                <a:spcPct val="130000"/>
              </a:lnSpc>
              <a:buAutoNum type="alphaLcParenR"/>
            </a:pPr>
            <a:r>
              <a:rPr lang="en-AU" sz="2400" dirty="0"/>
              <a:t>Patient “S.M.”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B144C-921F-82EB-DB0B-D59C5E29B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7" r="27034" b="-2"/>
          <a:stretch/>
        </p:blipFill>
        <p:spPr>
          <a:xfrm>
            <a:off x="6380400" y="4570"/>
            <a:ext cx="3058874" cy="3481803"/>
          </a:xfrm>
          <a:custGeom>
            <a:avLst/>
            <a:gdLst/>
            <a:ahLst/>
            <a:cxnLst/>
            <a:rect l="l" t="t" r="r" b="b"/>
            <a:pathLst>
              <a:path w="3058874" h="3470148">
                <a:moveTo>
                  <a:pt x="1619455" y="0"/>
                </a:moveTo>
                <a:lnTo>
                  <a:pt x="2712688" y="0"/>
                </a:lnTo>
                <a:lnTo>
                  <a:pt x="3058874" y="0"/>
                </a:lnTo>
                <a:lnTo>
                  <a:pt x="3058874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54101-8E54-16B2-C8C9-9A6BB4E22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7636"/>
          <a:stretch/>
        </p:blipFill>
        <p:spPr>
          <a:xfrm>
            <a:off x="9480422" y="10"/>
            <a:ext cx="2711578" cy="3481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B6740-D6E9-D232-F621-F8A97C382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1" b="1"/>
          <a:stretch/>
        </p:blipFill>
        <p:spPr>
          <a:xfrm>
            <a:off x="6382118" y="3532094"/>
            <a:ext cx="5809882" cy="3325906"/>
          </a:xfrm>
          <a:custGeom>
            <a:avLst/>
            <a:gdLst/>
            <a:ahLst/>
            <a:cxnLst/>
            <a:rect l="l" t="t" r="r" b="b"/>
            <a:pathLst>
              <a:path w="5809882" h="3310128">
                <a:moveTo>
                  <a:pt x="1630" y="0"/>
                </a:moveTo>
                <a:lnTo>
                  <a:pt x="3451988" y="0"/>
                </a:lnTo>
                <a:lnTo>
                  <a:pt x="4053347" y="0"/>
                </a:lnTo>
                <a:lnTo>
                  <a:pt x="4901771" y="0"/>
                </a:lnTo>
                <a:lnTo>
                  <a:pt x="5491317" y="0"/>
                </a:lnTo>
                <a:lnTo>
                  <a:pt x="5809882" y="0"/>
                </a:lnTo>
                <a:lnTo>
                  <a:pt x="5809882" y="3310128"/>
                </a:lnTo>
                <a:lnTo>
                  <a:pt x="5491317" y="3310128"/>
                </a:lnTo>
                <a:lnTo>
                  <a:pt x="4053347" y="3310128"/>
                </a:lnTo>
                <a:lnTo>
                  <a:pt x="3451988" y="3310128"/>
                </a:lnTo>
                <a:lnTo>
                  <a:pt x="3451988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59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6F2A-17DC-5FF8-0C14-A81F58C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3007-E31D-EC25-413F-F1C10995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3. List the stages of brain plasticity in infants.</a:t>
            </a:r>
          </a:p>
          <a:p>
            <a:r>
              <a:rPr lang="en-AU" sz="2400" dirty="0"/>
              <a:t>P</a:t>
            </a:r>
          </a:p>
          <a:p>
            <a:r>
              <a:rPr lang="en-AU" sz="2400" dirty="0"/>
              <a:t>M</a:t>
            </a:r>
          </a:p>
          <a:p>
            <a:r>
              <a:rPr lang="en-AU" sz="2400" dirty="0"/>
              <a:t>C</a:t>
            </a:r>
          </a:p>
          <a:p>
            <a:r>
              <a:rPr lang="en-AU" sz="2400" dirty="0"/>
              <a:t>S</a:t>
            </a:r>
          </a:p>
          <a:p>
            <a:r>
              <a:rPr lang="en-AU" sz="2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999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role</a:t>
            </a:r>
            <a:r>
              <a:rPr lang="en-AU" sz="3200" spc="-25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3200" spc="-1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brain</a:t>
            </a:r>
            <a:r>
              <a:rPr lang="en-AU" sz="3200" spc="-15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plasticity</a:t>
            </a:r>
            <a:r>
              <a:rPr lang="en-AU" sz="3200" spc="-1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in</a:t>
            </a:r>
            <a:r>
              <a:rPr lang="en-AU" sz="3200" spc="-15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adolescent</a:t>
            </a:r>
            <a:r>
              <a:rPr lang="en-AU" sz="3200" spc="-5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32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development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adolescence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effect of changes in brain structures on behaviour and emotion – cerebellum, amygdala, corpus callosum, frontal lobe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ffect of changes in frontal lobe development on behaviour and emotion – pre-frontal cortex</a:t>
            </a:r>
            <a:endParaRPr lang="en-AU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28D-EDE5-D341-DB64-97293E3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672A-FC66-1C9C-F8B7-09EF1ADE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Define neuroplasticity</a:t>
            </a:r>
          </a:p>
          <a:p>
            <a:r>
              <a:rPr lang="en-AU" sz="2400" dirty="0"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State the function of the cerebellum, amygdala, corpus callosum, frontal lobe and prefrontal cortex.</a:t>
            </a: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Describe the changes that occur in the adolescent brain to each of the above.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658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F28-86CB-4E5D-88F3-B770D845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Brain plasticity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04AF-9422-496F-B675-1FC717EF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i="1" dirty="0">
                <a:solidFill>
                  <a:schemeClr val="accent3">
                    <a:lumMod val="75000"/>
                  </a:schemeClr>
                </a:solidFill>
              </a:rPr>
              <a:t>‘plastic’ = mouldable</a:t>
            </a:r>
          </a:p>
          <a:p>
            <a:r>
              <a:rPr lang="en-AU" sz="2400" dirty="0"/>
              <a:t>Brain plasticity is the ability of neural connections to grow and reorganise.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517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6C11-91A9-4FD5-A4D5-71569BC2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Neuroplasticity in adolescents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BED9-949C-4763-A6AA-35AA6003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860082" cy="4361656"/>
          </a:xfrm>
        </p:spPr>
        <p:txBody>
          <a:bodyPr>
            <a:normAutofit/>
          </a:bodyPr>
          <a:lstStyle/>
          <a:p>
            <a:r>
              <a:rPr lang="en-AU" sz="2400" dirty="0"/>
              <a:t>Circuit formation continues until early adolescence, when the volume of grey matter is at its maximum.</a:t>
            </a:r>
          </a:p>
          <a:p>
            <a:r>
              <a:rPr lang="en-AU" sz="2400" dirty="0"/>
              <a:t>Synaptic pruning continues into early adulthood, progressing from the back to the front of the brain (prefrontal cortex last).</a:t>
            </a:r>
          </a:p>
          <a:p>
            <a:r>
              <a:rPr lang="en-AU" sz="2400" dirty="0"/>
              <a:t>Myelination of remaining neural connections occurs into 20s.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3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F16F-F6F6-EC02-1F2B-1662F36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anchor="b">
            <a:normAutofit/>
          </a:bodyPr>
          <a:lstStyle/>
          <a:p>
            <a:r>
              <a:rPr lang="en-AU" sz="3000"/>
              <a:t>Jigsaw cooperative learning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2C9E5-B1E3-16C8-80BA-79E0CBA7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" r="-2" b="11520"/>
          <a:stretch/>
        </p:blipFill>
        <p:spPr>
          <a:xfrm rot="2724107"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E635-DBCD-9EA3-A745-D51189D8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>
            <a:normAutofit/>
          </a:bodyPr>
          <a:lstStyle/>
          <a:p>
            <a:r>
              <a:rPr lang="en-AU" dirty="0"/>
              <a:t>Phase 1: Expert groups (10 min)</a:t>
            </a:r>
          </a:p>
          <a:p>
            <a:r>
              <a:rPr lang="en-AU" dirty="0"/>
              <a:t>Phase 2: Colour groups (15 min)</a:t>
            </a:r>
          </a:p>
          <a:p>
            <a:r>
              <a:rPr lang="en-AU" dirty="0"/>
              <a:t>Phase 3: Questions (10 min)</a:t>
            </a:r>
          </a:p>
        </p:txBody>
      </p:sp>
    </p:spTree>
    <p:extLst>
      <p:ext uri="{BB962C8B-B14F-4D97-AF65-F5344CB8AC3E}">
        <p14:creationId xmlns:p14="http://schemas.microsoft.com/office/powerpoint/2010/main" val="20580629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320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Calibri</vt:lpstr>
      <vt:lpstr>Corbel</vt:lpstr>
      <vt:lpstr>Courier New</vt:lpstr>
      <vt:lpstr>Symbol</vt:lpstr>
      <vt:lpstr>SketchLinesVTI</vt:lpstr>
      <vt:lpstr>Lifespan Psychology: Adolescent neuroplasticity</vt:lpstr>
      <vt:lpstr>Review</vt:lpstr>
      <vt:lpstr>Review</vt:lpstr>
      <vt:lpstr>Review</vt:lpstr>
      <vt:lpstr>Learning Intentions</vt:lpstr>
      <vt:lpstr>Success Criteria</vt:lpstr>
      <vt:lpstr>Brain plasticity</vt:lpstr>
      <vt:lpstr>Neuroplasticity in adolescents</vt:lpstr>
      <vt:lpstr>Jigsaw cooperative learning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28</cp:revision>
  <dcterms:created xsi:type="dcterms:W3CDTF">2023-02-01T11:31:06Z</dcterms:created>
  <dcterms:modified xsi:type="dcterms:W3CDTF">2023-04-03T01:48:18Z</dcterms:modified>
</cp:coreProperties>
</file>