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71" r:id="rId3"/>
    <p:sldId id="257" r:id="rId4"/>
    <p:sldId id="272" r:id="rId5"/>
    <p:sldId id="274" r:id="rId6"/>
    <p:sldId id="275" r:id="rId7"/>
    <p:sldId id="276" r:id="rId8"/>
    <p:sldId id="277" r:id="rId9"/>
    <p:sldId id="278" r:id="rId10"/>
    <p:sldId id="288" r:id="rId11"/>
    <p:sldId id="279" r:id="rId12"/>
    <p:sldId id="284" r:id="rId13"/>
    <p:sldId id="280" r:id="rId14"/>
    <p:sldId id="283" r:id="rId15"/>
    <p:sldId id="289" r:id="rId16"/>
    <p:sldId id="281" r:id="rId17"/>
    <p:sldId id="285" r:id="rId18"/>
    <p:sldId id="282" r:id="rId19"/>
    <p:sldId id="286" r:id="rId20"/>
    <p:sldId id="287" r:id="rId21"/>
    <p:sldId id="29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1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4/23/2023</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729363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4/23/2023</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6277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4/23/2023</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279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4/23/2023</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34066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4/23/2023</a:t>
            </a:fld>
            <a:endParaRPr lang="en-US" dirty="0"/>
          </a:p>
        </p:txBody>
      </p:sp>
    </p:spTree>
    <p:extLst>
      <p:ext uri="{BB962C8B-B14F-4D97-AF65-F5344CB8AC3E}">
        <p14:creationId xmlns:p14="http://schemas.microsoft.com/office/powerpoint/2010/main" val="138820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4/23/2023</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7576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4/23/2023</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1725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4/23/2023</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856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4/23/2023</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0059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4/23/2023</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6382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4/23/2023</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67251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4/23/2023</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050082"/>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41" r:id="rId5"/>
    <p:sldLayoutId id="2147483746" r:id="rId6"/>
    <p:sldLayoutId id="2147483742" r:id="rId7"/>
    <p:sldLayoutId id="2147483743" r:id="rId8"/>
    <p:sldLayoutId id="2147483744" r:id="rId9"/>
    <p:sldLayoutId id="2147483745" r:id="rId10"/>
    <p:sldLayoutId id="214748374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E8BCcrM9DDI?feature=oembe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ideo" Target="https://www.youtube.com/embed/R9uOgYneh8g?feature=oembe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8CC700D5-9809-43F4-89D5-7DBBCB0DC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02296" y="1287887"/>
            <a:ext cx="4523890" cy="418719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C7163242-6303-46DC-BAC1-2A204F061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51182" y="1382922"/>
            <a:ext cx="4174735" cy="394195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805C4C40-D70E-4C4F-B228-98A0A6132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00000" flipH="1">
            <a:off x="6733248" y="1097468"/>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888DBE8-157A-2820-5F17-2A7263811548}"/>
              </a:ext>
            </a:extLst>
          </p:cNvPr>
          <p:cNvSpPr>
            <a:spLocks noGrp="1"/>
          </p:cNvSpPr>
          <p:nvPr>
            <p:ph type="ctrTitle"/>
          </p:nvPr>
        </p:nvSpPr>
        <p:spPr>
          <a:xfrm>
            <a:off x="7430501" y="1847596"/>
            <a:ext cx="3459760" cy="2186393"/>
          </a:xfrm>
        </p:spPr>
        <p:txBody>
          <a:bodyPr anchor="b">
            <a:normAutofit fontScale="90000"/>
          </a:bodyPr>
          <a:lstStyle/>
          <a:p>
            <a:pPr algn="ctr"/>
            <a:r>
              <a:rPr lang="en-US" sz="3100" dirty="0">
                <a:solidFill>
                  <a:schemeClr val="tx1">
                    <a:lumMod val="75000"/>
                    <a:lumOff val="25000"/>
                  </a:schemeClr>
                </a:solidFill>
              </a:rPr>
              <a:t>Piaget’s Theory of Cognitive Development </a:t>
            </a:r>
            <a:endParaRPr lang="en-AU" sz="3100" dirty="0">
              <a:solidFill>
                <a:schemeClr val="tx1">
                  <a:lumMod val="75000"/>
                  <a:lumOff val="25000"/>
                </a:schemeClr>
              </a:solidFill>
            </a:endParaRPr>
          </a:p>
        </p:txBody>
      </p:sp>
      <p:sp>
        <p:nvSpPr>
          <p:cNvPr id="3" name="Subtitle 2">
            <a:extLst>
              <a:ext uri="{FF2B5EF4-FFF2-40B4-BE49-F238E27FC236}">
                <a16:creationId xmlns:a16="http://schemas.microsoft.com/office/drawing/2014/main" id="{AE07AE95-F8FB-D371-4C43-5A92F263451B}"/>
              </a:ext>
            </a:extLst>
          </p:cNvPr>
          <p:cNvSpPr>
            <a:spLocks noGrp="1"/>
          </p:cNvSpPr>
          <p:nvPr>
            <p:ph type="subTitle" idx="1"/>
          </p:nvPr>
        </p:nvSpPr>
        <p:spPr>
          <a:xfrm>
            <a:off x="7695676" y="4033989"/>
            <a:ext cx="2929408" cy="678633"/>
          </a:xfrm>
        </p:spPr>
        <p:txBody>
          <a:bodyPr anchor="t">
            <a:normAutofit/>
          </a:bodyPr>
          <a:lstStyle/>
          <a:p>
            <a:pPr algn="ctr">
              <a:lnSpc>
                <a:spcPct val="120000"/>
              </a:lnSpc>
            </a:pPr>
            <a:r>
              <a:rPr lang="en-US" sz="1300">
                <a:solidFill>
                  <a:schemeClr val="tx1">
                    <a:lumMod val="75000"/>
                    <a:lumOff val="25000"/>
                  </a:schemeClr>
                </a:solidFill>
              </a:rPr>
              <a:t>AEPSY Year 11 ATAR Psychology</a:t>
            </a:r>
            <a:endParaRPr lang="en-AU" sz="1300">
              <a:solidFill>
                <a:schemeClr val="tx1">
                  <a:lumMod val="75000"/>
                  <a:lumOff val="25000"/>
                </a:schemeClr>
              </a:solidFill>
            </a:endParaRPr>
          </a:p>
          <a:p>
            <a:pPr algn="ctr">
              <a:lnSpc>
                <a:spcPct val="120000"/>
              </a:lnSpc>
            </a:pPr>
            <a:endParaRPr lang="en-AU" sz="1300">
              <a:solidFill>
                <a:schemeClr val="tx1">
                  <a:lumMod val="75000"/>
                  <a:lumOff val="25000"/>
                </a:schemeClr>
              </a:solidFill>
            </a:endParaRPr>
          </a:p>
        </p:txBody>
      </p:sp>
      <p:pic>
        <p:nvPicPr>
          <p:cNvPr id="4" name="Picture 3">
            <a:extLst>
              <a:ext uri="{FF2B5EF4-FFF2-40B4-BE49-F238E27FC236}">
                <a16:creationId xmlns:a16="http://schemas.microsoft.com/office/drawing/2014/main" id="{2890EBD7-9C0F-4BC7-BB15-D3AF779B33A7}"/>
              </a:ext>
            </a:extLst>
          </p:cNvPr>
          <p:cNvPicPr>
            <a:picLocks noChangeAspect="1"/>
          </p:cNvPicPr>
          <p:nvPr/>
        </p:nvPicPr>
        <p:blipFill>
          <a:blip r:embed="rId2"/>
          <a:stretch>
            <a:fillRect/>
          </a:stretch>
        </p:blipFill>
        <p:spPr>
          <a:xfrm>
            <a:off x="979684" y="1779682"/>
            <a:ext cx="4943233" cy="3299607"/>
          </a:xfrm>
          <a:prstGeom prst="rect">
            <a:avLst/>
          </a:prstGeom>
        </p:spPr>
      </p:pic>
    </p:spTree>
    <p:extLst>
      <p:ext uri="{BB962C8B-B14F-4D97-AF65-F5344CB8AC3E}">
        <p14:creationId xmlns:p14="http://schemas.microsoft.com/office/powerpoint/2010/main" val="617962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6AEA-8303-8672-70EE-8C16A028BC3C}"/>
              </a:ext>
            </a:extLst>
          </p:cNvPr>
          <p:cNvSpPr>
            <a:spLocks noGrp="1"/>
          </p:cNvSpPr>
          <p:nvPr>
            <p:ph type="title"/>
          </p:nvPr>
        </p:nvSpPr>
        <p:spPr/>
        <p:txBody>
          <a:bodyPr/>
          <a:lstStyle/>
          <a:p>
            <a:endParaRPr lang="en-AU"/>
          </a:p>
        </p:txBody>
      </p:sp>
      <p:pic>
        <p:nvPicPr>
          <p:cNvPr id="4" name="Online Media 3" title="🧠 What is a schema? 🧠 Cognitive Developmental Psychology">
            <a:hlinkClick r:id="" action="ppaction://media"/>
            <a:extLst>
              <a:ext uri="{FF2B5EF4-FFF2-40B4-BE49-F238E27FC236}">
                <a16:creationId xmlns:a16="http://schemas.microsoft.com/office/drawing/2014/main" id="{221EED5F-CAE8-78D2-9413-F9F627EC0841}"/>
              </a:ext>
            </a:extLst>
          </p:cNvPr>
          <p:cNvPicPr>
            <a:picLocks noGrp="1" noRot="1" noChangeAspect="1"/>
          </p:cNvPicPr>
          <p:nvPr>
            <p:ph idx="1"/>
            <a:videoFile r:link="rId1"/>
          </p:nvPr>
        </p:nvPicPr>
        <p:blipFill>
          <a:blip r:embed="rId3"/>
          <a:stretch>
            <a:fillRect/>
          </a:stretch>
        </p:blipFill>
        <p:spPr>
          <a:xfrm>
            <a:off x="455177" y="242094"/>
            <a:ext cx="11281646" cy="6373812"/>
          </a:xfrm>
          <a:prstGeom prst="rect">
            <a:avLst/>
          </a:prstGeom>
        </p:spPr>
      </p:pic>
    </p:spTree>
    <p:extLst>
      <p:ext uri="{BB962C8B-B14F-4D97-AF65-F5344CB8AC3E}">
        <p14:creationId xmlns:p14="http://schemas.microsoft.com/office/powerpoint/2010/main" val="97819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73EE-9E76-7C98-C418-E558A0DB29EF}"/>
              </a:ext>
            </a:extLst>
          </p:cNvPr>
          <p:cNvSpPr>
            <a:spLocks noGrp="1"/>
          </p:cNvSpPr>
          <p:nvPr>
            <p:ph type="title"/>
          </p:nvPr>
        </p:nvSpPr>
        <p:spPr>
          <a:xfrm>
            <a:off x="942392" y="442220"/>
            <a:ext cx="10123714" cy="1345269"/>
          </a:xfrm>
        </p:spPr>
        <p:txBody>
          <a:bodyPr>
            <a:normAutofit fontScale="90000"/>
          </a:bodyPr>
          <a:lstStyle/>
          <a:p>
            <a:r>
              <a:rPr lang="en-AU" dirty="0"/>
              <a:t>Adaptation, assimilation and accommodation</a:t>
            </a:r>
          </a:p>
        </p:txBody>
      </p:sp>
      <p:sp>
        <p:nvSpPr>
          <p:cNvPr id="3" name="Content Placeholder 2">
            <a:extLst>
              <a:ext uri="{FF2B5EF4-FFF2-40B4-BE49-F238E27FC236}">
                <a16:creationId xmlns:a16="http://schemas.microsoft.com/office/drawing/2014/main" id="{DC2D30FF-50A6-FD64-CE21-6E7DB2849800}"/>
              </a:ext>
            </a:extLst>
          </p:cNvPr>
          <p:cNvSpPr>
            <a:spLocks noGrp="1"/>
          </p:cNvSpPr>
          <p:nvPr>
            <p:ph idx="1"/>
          </p:nvPr>
        </p:nvSpPr>
        <p:spPr>
          <a:xfrm>
            <a:off x="942392" y="2341984"/>
            <a:ext cx="10524930" cy="4002832"/>
          </a:xfrm>
        </p:spPr>
        <p:txBody>
          <a:bodyPr>
            <a:normAutofit/>
          </a:bodyPr>
          <a:lstStyle/>
          <a:p>
            <a:r>
              <a:rPr lang="en-US" sz="2400" b="1" dirty="0"/>
              <a:t>Adaptation</a:t>
            </a:r>
            <a:r>
              <a:rPr lang="en-US" sz="2400" dirty="0"/>
              <a:t> is the process by which the child changes its mental models of the world to match more closely how the world actually is.</a:t>
            </a:r>
          </a:p>
          <a:p>
            <a:r>
              <a:rPr lang="en-US" sz="2400" dirty="0"/>
              <a:t>Adaptation is brought about by the processes of </a:t>
            </a:r>
            <a:r>
              <a:rPr lang="en-US" sz="2400" b="1" dirty="0"/>
              <a:t>assimilation</a:t>
            </a:r>
            <a:r>
              <a:rPr lang="en-US" sz="2400" dirty="0"/>
              <a:t> (solving new experiences using existing schemata) and </a:t>
            </a:r>
            <a:r>
              <a:rPr lang="en-US" sz="2400" b="1" dirty="0"/>
              <a:t>accommodation</a:t>
            </a:r>
            <a:r>
              <a:rPr lang="en-US" sz="2400" dirty="0"/>
              <a:t> (changing existing schemata in order to solve new experiences).</a:t>
            </a:r>
          </a:p>
          <a:p>
            <a:endParaRPr lang="en-US" dirty="0"/>
          </a:p>
        </p:txBody>
      </p:sp>
    </p:spTree>
    <p:extLst>
      <p:ext uri="{BB962C8B-B14F-4D97-AF65-F5344CB8AC3E}">
        <p14:creationId xmlns:p14="http://schemas.microsoft.com/office/powerpoint/2010/main" val="564197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42F72-5E22-86E7-5CBB-60AC25010F97}"/>
              </a:ext>
            </a:extLst>
          </p:cNvPr>
          <p:cNvSpPr>
            <a:spLocks noGrp="1"/>
          </p:cNvSpPr>
          <p:nvPr>
            <p:ph type="title"/>
          </p:nvPr>
        </p:nvSpPr>
        <p:spPr/>
        <p:txBody>
          <a:bodyPr/>
          <a:lstStyle/>
          <a:p>
            <a:r>
              <a:rPr lang="en-AU" dirty="0"/>
              <a:t>Assimilation or adaptation?</a:t>
            </a:r>
          </a:p>
        </p:txBody>
      </p:sp>
      <p:sp>
        <p:nvSpPr>
          <p:cNvPr id="3" name="Content Placeholder 2">
            <a:extLst>
              <a:ext uri="{FF2B5EF4-FFF2-40B4-BE49-F238E27FC236}">
                <a16:creationId xmlns:a16="http://schemas.microsoft.com/office/drawing/2014/main" id="{E0B31305-8EDC-DC9B-703C-C267FB31CD8A}"/>
              </a:ext>
            </a:extLst>
          </p:cNvPr>
          <p:cNvSpPr>
            <a:spLocks noGrp="1"/>
          </p:cNvSpPr>
          <p:nvPr>
            <p:ph idx="1"/>
          </p:nvPr>
        </p:nvSpPr>
        <p:spPr/>
        <p:txBody>
          <a:bodyPr>
            <a:normAutofit fontScale="70000" lnSpcReduction="20000"/>
          </a:bodyPr>
          <a:lstStyle/>
          <a:p>
            <a:r>
              <a:rPr lang="en-US" i="1" dirty="0">
                <a:solidFill>
                  <a:srgbClr val="282828"/>
                </a:solidFill>
                <a:latin typeface="+mj-lt"/>
              </a:rPr>
              <a:t>A</a:t>
            </a:r>
            <a:r>
              <a:rPr lang="en-US" b="0" i="1" dirty="0">
                <a:solidFill>
                  <a:srgbClr val="282828"/>
                </a:solidFill>
                <a:effectLst/>
                <a:latin typeface="+mj-lt"/>
              </a:rPr>
              <a:t> baby learns to pick up a rattle he or she will then use the same schema (grasping) to pick up other objects</a:t>
            </a:r>
          </a:p>
          <a:p>
            <a:r>
              <a:rPr lang="en-US" b="0" i="1" dirty="0">
                <a:solidFill>
                  <a:srgbClr val="282828"/>
                </a:solidFill>
                <a:effectLst/>
                <a:latin typeface="+mj-lt"/>
              </a:rPr>
              <a:t>A 2-year-old child sees a man who is bald on top of his head and has long frizzy hair on the sides, the toddler shouts “clown, clown” </a:t>
            </a:r>
            <a:r>
              <a:rPr lang="en-US" i="1" dirty="0">
                <a:solidFill>
                  <a:srgbClr val="282828"/>
                </a:solidFill>
                <a:latin typeface="+mj-lt"/>
              </a:rPr>
              <a:t>(</a:t>
            </a:r>
            <a:r>
              <a:rPr lang="en-US" b="0" i="1" dirty="0">
                <a:solidFill>
                  <a:srgbClr val="282828"/>
                </a:solidFill>
                <a:effectLst/>
                <a:latin typeface="+mj-lt"/>
              </a:rPr>
              <a:t>the man is not impressed).</a:t>
            </a:r>
          </a:p>
          <a:p>
            <a:r>
              <a:rPr lang="en-US" b="0" i="1" dirty="0">
                <a:solidFill>
                  <a:srgbClr val="282828"/>
                </a:solidFill>
                <a:effectLst/>
                <a:latin typeface="+mj-lt"/>
              </a:rPr>
              <a:t>A baby tries to use the same schema for grasping to pick up a very small object. It doesn’t work. The baby then changes the schema by now using the forefinger and thumb to pick up the object.</a:t>
            </a:r>
          </a:p>
          <a:p>
            <a:r>
              <a:rPr lang="en-US" i="1" dirty="0">
                <a:solidFill>
                  <a:srgbClr val="282828"/>
                </a:solidFill>
                <a:latin typeface="+mj-lt"/>
              </a:rPr>
              <a:t>A</a:t>
            </a:r>
            <a:r>
              <a:rPr lang="en-US" b="0" i="1" dirty="0">
                <a:solidFill>
                  <a:srgbClr val="282828"/>
                </a:solidFill>
                <a:effectLst/>
                <a:latin typeface="+mj-lt"/>
              </a:rPr>
              <a:t> child may have a schema for birds (feathers, flying, etc.) and then they see a plane, which also flies, but would not fit into their bird schema.</a:t>
            </a:r>
          </a:p>
          <a:p>
            <a:r>
              <a:rPr lang="en-US" b="0" i="1" dirty="0">
                <a:solidFill>
                  <a:srgbClr val="282828"/>
                </a:solidFill>
                <a:effectLst/>
                <a:latin typeface="+mj-lt"/>
              </a:rPr>
              <a:t>In the “clown” incident, the toddler’s father explained to his son that the man was not a clown and that even though his hair was like a clown’s, he wasn’t wearing a funny costume and wasn’t doing silly things to make people laugh.</a:t>
            </a:r>
            <a:endParaRPr lang="en-AU" i="1" dirty="0">
              <a:latin typeface="+mj-lt"/>
            </a:endParaRPr>
          </a:p>
        </p:txBody>
      </p:sp>
    </p:spTree>
    <p:extLst>
      <p:ext uri="{BB962C8B-B14F-4D97-AF65-F5344CB8AC3E}">
        <p14:creationId xmlns:p14="http://schemas.microsoft.com/office/powerpoint/2010/main" val="139399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grpId="1" nodeType="clickEffect">
                                  <p:stCondLst>
                                    <p:cond delay="0"/>
                                  </p:stCondLst>
                                  <p:childTnLst>
                                    <p:animScale>
                                      <p:cBhvr>
                                        <p:cTn id="10" dur="2000" fill="hold"/>
                                        <p:tgtEl>
                                          <p:spTgt spid="3">
                                            <p:txEl>
                                              <p:pRg st="0" end="0"/>
                                            </p:txEl>
                                          </p:spTgt>
                                        </p:tgtEl>
                                      </p:cBhvr>
                                      <p:by x="150000" y="150000"/>
                                    </p:animScale>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 presetClass="emph" presetSubtype="0" fill="hold" grpId="1" nodeType="clickEffect">
                                  <p:stCondLst>
                                    <p:cond delay="0"/>
                                  </p:stCondLst>
                                  <p:childTnLst>
                                    <p:animScale>
                                      <p:cBhvr>
                                        <p:cTn id="22" dur="2000" fill="hold"/>
                                        <p:tgtEl>
                                          <p:spTgt spid="3">
                                            <p:txEl>
                                              <p:pRg st="1" end="1"/>
                                            </p:txEl>
                                          </p:spTgt>
                                        </p:tgtEl>
                                      </p:cBhvr>
                                      <p:by x="150000" y="150000"/>
                                    </p:animScale>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2"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 presetClass="emph" presetSubtype="0" fill="hold" grpId="1" nodeType="clickEffect">
                                  <p:stCondLst>
                                    <p:cond delay="0"/>
                                  </p:stCondLst>
                                  <p:childTnLst>
                                    <p:animScale>
                                      <p:cBhvr>
                                        <p:cTn id="34" dur="2000" fill="hold"/>
                                        <p:tgtEl>
                                          <p:spTgt spid="3">
                                            <p:txEl>
                                              <p:pRg st="2" end="2"/>
                                            </p:txEl>
                                          </p:spTgt>
                                        </p:tgtEl>
                                      </p:cBhvr>
                                      <p:by x="150000" y="150000"/>
                                    </p:animScale>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2"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6" presetClass="emph" presetSubtype="0" fill="hold" grpId="1" nodeType="clickEffect">
                                  <p:stCondLst>
                                    <p:cond delay="0"/>
                                  </p:stCondLst>
                                  <p:childTnLst>
                                    <p:animScale>
                                      <p:cBhvr>
                                        <p:cTn id="46" dur="2000" fill="hold"/>
                                        <p:tgtEl>
                                          <p:spTgt spid="3">
                                            <p:txEl>
                                              <p:pRg st="3" end="3"/>
                                            </p:txEl>
                                          </p:spTgt>
                                        </p:tgtEl>
                                      </p:cBhvr>
                                      <p:by x="150000" y="150000"/>
                                    </p:animScale>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2"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6" presetClass="emph" presetSubtype="0" fill="hold" grpId="1" nodeType="clickEffect">
                                  <p:stCondLst>
                                    <p:cond delay="0"/>
                                  </p:stCondLst>
                                  <p:childTnLst>
                                    <p:animScale>
                                      <p:cBhvr>
                                        <p:cTn id="58" dur="2000" fill="hold"/>
                                        <p:tgtEl>
                                          <p:spTgt spid="3">
                                            <p:txEl>
                                              <p:pRg st="4" end="4"/>
                                            </p:txEl>
                                          </p:spTgt>
                                        </p:tgtEl>
                                      </p:cBhvr>
                                      <p:by x="150000" y="150000"/>
                                    </p:animScale>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2" nodeType="clickEffect">
                                  <p:stCondLst>
                                    <p:cond delay="0"/>
                                  </p:stCondLst>
                                  <p:childTnLst>
                                    <p:set>
                                      <p:cBhvr>
                                        <p:cTn id="62" dur="1" fill="hold">
                                          <p:stCondLst>
                                            <p:cond delay="0"/>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3" grpId="2"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6CC04-A1DC-C786-1BA4-1B203121CA2D}"/>
              </a:ext>
            </a:extLst>
          </p:cNvPr>
          <p:cNvSpPr>
            <a:spLocks noGrp="1"/>
          </p:cNvSpPr>
          <p:nvPr>
            <p:ph type="title"/>
          </p:nvPr>
        </p:nvSpPr>
        <p:spPr/>
        <p:txBody>
          <a:bodyPr/>
          <a:lstStyle/>
          <a:p>
            <a:r>
              <a:rPr lang="en-AU" dirty="0"/>
              <a:t>Equilibrium and disequilibrium</a:t>
            </a:r>
          </a:p>
        </p:txBody>
      </p:sp>
      <p:sp>
        <p:nvSpPr>
          <p:cNvPr id="3" name="Content Placeholder 2">
            <a:extLst>
              <a:ext uri="{FF2B5EF4-FFF2-40B4-BE49-F238E27FC236}">
                <a16:creationId xmlns:a16="http://schemas.microsoft.com/office/drawing/2014/main" id="{C0FB449C-0D51-5BA7-F784-489E85D97279}"/>
              </a:ext>
            </a:extLst>
          </p:cNvPr>
          <p:cNvSpPr>
            <a:spLocks noGrp="1"/>
          </p:cNvSpPr>
          <p:nvPr>
            <p:ph idx="1"/>
          </p:nvPr>
        </p:nvSpPr>
        <p:spPr>
          <a:xfrm>
            <a:off x="830424" y="2312276"/>
            <a:ext cx="10608907" cy="4103504"/>
          </a:xfrm>
        </p:spPr>
        <p:txBody>
          <a:bodyPr>
            <a:normAutofit/>
          </a:bodyPr>
          <a:lstStyle/>
          <a:p>
            <a:r>
              <a:rPr lang="en-US" sz="2600" dirty="0"/>
              <a:t>When our existing schemas can explain what we perceive around us, we are in a state of </a:t>
            </a:r>
            <a:r>
              <a:rPr lang="en-US" sz="2600" b="1" dirty="0"/>
              <a:t>equilibrium</a:t>
            </a:r>
            <a:r>
              <a:rPr lang="en-US" sz="2600" dirty="0"/>
              <a:t>. However, when we meet a new situation that we cannot explain it creates </a:t>
            </a:r>
            <a:r>
              <a:rPr lang="en-US" sz="2600" b="1" dirty="0"/>
              <a:t>disequilibrium</a:t>
            </a:r>
            <a:r>
              <a:rPr lang="en-US" sz="2600" dirty="0"/>
              <a:t>, this is an unpleasant sensation which we try to escape, this gives the motivation for learning.</a:t>
            </a:r>
            <a:endParaRPr lang="en-US" dirty="0"/>
          </a:p>
          <a:p>
            <a:endParaRPr lang="en-AU" dirty="0"/>
          </a:p>
        </p:txBody>
      </p:sp>
    </p:spTree>
    <p:extLst>
      <p:ext uri="{BB962C8B-B14F-4D97-AF65-F5344CB8AC3E}">
        <p14:creationId xmlns:p14="http://schemas.microsoft.com/office/powerpoint/2010/main" val="2629192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BA79A59E-2050-9A38-B9C8-50B16592CEE7}"/>
              </a:ext>
            </a:extLst>
          </p:cNvPr>
          <p:cNvPicPr>
            <a:picLocks noGrp="1" noChangeAspect="1"/>
          </p:cNvPicPr>
          <p:nvPr>
            <p:ph idx="1"/>
          </p:nvPr>
        </p:nvPicPr>
        <p:blipFill>
          <a:blip r:embed="rId2"/>
          <a:stretch>
            <a:fillRect/>
          </a:stretch>
        </p:blipFill>
        <p:spPr>
          <a:xfrm>
            <a:off x="1882194" y="643467"/>
            <a:ext cx="8441009" cy="5571066"/>
          </a:xfrm>
          <a:prstGeom prst="rect">
            <a:avLst/>
          </a:prstGeom>
        </p:spPr>
      </p:pic>
    </p:spTree>
    <p:extLst>
      <p:ext uri="{BB962C8B-B14F-4D97-AF65-F5344CB8AC3E}">
        <p14:creationId xmlns:p14="http://schemas.microsoft.com/office/powerpoint/2010/main" val="2838224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05926-C476-1EFF-70A2-B3599EA31D02}"/>
              </a:ext>
            </a:extLst>
          </p:cNvPr>
          <p:cNvSpPr>
            <a:spLocks noGrp="1"/>
          </p:cNvSpPr>
          <p:nvPr>
            <p:ph type="title"/>
          </p:nvPr>
        </p:nvSpPr>
        <p:spPr/>
        <p:txBody>
          <a:bodyPr/>
          <a:lstStyle/>
          <a:p>
            <a:endParaRPr lang="en-AU"/>
          </a:p>
        </p:txBody>
      </p:sp>
      <p:pic>
        <p:nvPicPr>
          <p:cNvPr id="4" name="Online Media 3" title="Schema Theory and Cognitive Load Theory">
            <a:hlinkClick r:id="" action="ppaction://media"/>
            <a:extLst>
              <a:ext uri="{FF2B5EF4-FFF2-40B4-BE49-F238E27FC236}">
                <a16:creationId xmlns:a16="http://schemas.microsoft.com/office/drawing/2014/main" id="{1FBF03D7-06AF-485A-49BA-351E17D51C26}"/>
              </a:ext>
            </a:extLst>
          </p:cNvPr>
          <p:cNvPicPr>
            <a:picLocks noGrp="1" noRot="1" noChangeAspect="1"/>
          </p:cNvPicPr>
          <p:nvPr>
            <p:ph idx="1"/>
            <a:videoFile r:link="rId1"/>
          </p:nvPr>
        </p:nvPicPr>
        <p:blipFill>
          <a:blip r:embed="rId3"/>
          <a:stretch>
            <a:fillRect/>
          </a:stretch>
        </p:blipFill>
        <p:spPr>
          <a:xfrm>
            <a:off x="235274" y="117855"/>
            <a:ext cx="11721452" cy="6622290"/>
          </a:xfrm>
          <a:prstGeom prst="rect">
            <a:avLst/>
          </a:prstGeom>
        </p:spPr>
      </p:pic>
    </p:spTree>
    <p:extLst>
      <p:ext uri="{BB962C8B-B14F-4D97-AF65-F5344CB8AC3E}">
        <p14:creationId xmlns:p14="http://schemas.microsoft.com/office/powerpoint/2010/main" val="194684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11" name="Freeform: Shape 1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39BB0225-2312-95E4-9E82-085EDB8CFBD6}"/>
              </a:ext>
            </a:extLst>
          </p:cNvPr>
          <p:cNvSpPr>
            <a:spLocks noGrp="1"/>
          </p:cNvSpPr>
          <p:nvPr>
            <p:ph idx="1"/>
          </p:nvPr>
        </p:nvSpPr>
        <p:spPr>
          <a:xfrm>
            <a:off x="830424" y="2024742"/>
            <a:ext cx="10885326" cy="4433207"/>
          </a:xfrm>
        </p:spPr>
        <p:txBody>
          <a:bodyPr>
            <a:normAutofit/>
          </a:bodyPr>
          <a:lstStyle/>
          <a:p>
            <a:pPr>
              <a:lnSpc>
                <a:spcPct val="130000"/>
              </a:lnSpc>
            </a:pPr>
            <a:r>
              <a:rPr lang="en-US" sz="2400" i="1" dirty="0">
                <a:latin typeface="+mj-lt"/>
              </a:rPr>
              <a:t>According to Piaget, reorganization to higher levels of thinking is not accomplished easily. The child must “rethink” his or her view of the world. An important step in the process is the experience of cognitive conflict. </a:t>
            </a:r>
            <a:endParaRPr lang="en-AU" sz="2400" i="1" dirty="0">
              <a:latin typeface="+mj-lt"/>
            </a:endParaRPr>
          </a:p>
        </p:txBody>
      </p:sp>
    </p:spTree>
    <p:extLst>
      <p:ext uri="{BB962C8B-B14F-4D97-AF65-F5344CB8AC3E}">
        <p14:creationId xmlns:p14="http://schemas.microsoft.com/office/powerpoint/2010/main" val="3058347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5AB8F98-27E9-490A-9FFC-6FB07CEAB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762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CBB673AF-CE4B-46CB-AF61-47A2F6B51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92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BB244C92-C225-4ED6-9477-FE38CFE2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D3B79606-5986-49BA-9D40-A0FD94094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7618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D534AD34-A74F-4FCD-8E77-6A38F9263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6083" y="0"/>
            <a:ext cx="9841377" cy="6858000"/>
          </a:xfrm>
          <a:custGeom>
            <a:avLst/>
            <a:gdLst>
              <a:gd name="connsiteX0" fmla="*/ 1623023 w 9841377"/>
              <a:gd name="connsiteY0" fmla="*/ 0 h 6858000"/>
              <a:gd name="connsiteX1" fmla="*/ 4289416 w 9841377"/>
              <a:gd name="connsiteY1" fmla="*/ 0 h 6858000"/>
              <a:gd name="connsiteX2" fmla="*/ 4359035 w 9841377"/>
              <a:gd name="connsiteY2" fmla="*/ 0 h 6858000"/>
              <a:gd name="connsiteX3" fmla="*/ 5482342 w 9841377"/>
              <a:gd name="connsiteY3" fmla="*/ 0 h 6858000"/>
              <a:gd name="connsiteX4" fmla="*/ 5551962 w 9841377"/>
              <a:gd name="connsiteY4" fmla="*/ 0 h 6858000"/>
              <a:gd name="connsiteX5" fmla="*/ 8218354 w 9841377"/>
              <a:gd name="connsiteY5" fmla="*/ 0 h 6858000"/>
              <a:gd name="connsiteX6" fmla="*/ 8240478 w 9841377"/>
              <a:gd name="connsiteY6" fmla="*/ 14997 h 6858000"/>
              <a:gd name="connsiteX7" fmla="*/ 9841377 w 9841377"/>
              <a:gd name="connsiteY7" fmla="*/ 3621656 h 6858000"/>
              <a:gd name="connsiteX8" fmla="*/ 7967027 w 9841377"/>
              <a:gd name="connsiteY8" fmla="*/ 6374814 h 6858000"/>
              <a:gd name="connsiteX9" fmla="*/ 7450379 w 9841377"/>
              <a:gd name="connsiteY9" fmla="*/ 6780599 h 6858000"/>
              <a:gd name="connsiteX10" fmla="*/ 7338623 w 9841377"/>
              <a:gd name="connsiteY10" fmla="*/ 6858000 h 6858000"/>
              <a:gd name="connsiteX11" fmla="*/ 5551962 w 9841377"/>
              <a:gd name="connsiteY11" fmla="*/ 6858000 h 6858000"/>
              <a:gd name="connsiteX12" fmla="*/ 5482342 w 9841377"/>
              <a:gd name="connsiteY12" fmla="*/ 6858000 h 6858000"/>
              <a:gd name="connsiteX13" fmla="*/ 4359035 w 9841377"/>
              <a:gd name="connsiteY13" fmla="*/ 6858000 h 6858000"/>
              <a:gd name="connsiteX14" fmla="*/ 4289416 w 9841377"/>
              <a:gd name="connsiteY14" fmla="*/ 6858000 h 6858000"/>
              <a:gd name="connsiteX15" fmla="*/ 2502754 w 9841377"/>
              <a:gd name="connsiteY15" fmla="*/ 6858000 h 6858000"/>
              <a:gd name="connsiteX16" fmla="*/ 2390998 w 9841377"/>
              <a:gd name="connsiteY16" fmla="*/ 6780599 h 6858000"/>
              <a:gd name="connsiteX17" fmla="*/ 1874350 w 9841377"/>
              <a:gd name="connsiteY17" fmla="*/ 6374814 h 6858000"/>
              <a:gd name="connsiteX18" fmla="*/ 0 w 9841377"/>
              <a:gd name="connsiteY18" fmla="*/ 3621656 h 6858000"/>
              <a:gd name="connsiteX19" fmla="*/ 1600899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1623023" y="0"/>
                </a:moveTo>
                <a:lnTo>
                  <a:pt x="4289416" y="0"/>
                </a:lnTo>
                <a:lnTo>
                  <a:pt x="4359035" y="0"/>
                </a:lnTo>
                <a:lnTo>
                  <a:pt x="5482342" y="0"/>
                </a:lnTo>
                <a:lnTo>
                  <a:pt x="5551962" y="0"/>
                </a:lnTo>
                <a:lnTo>
                  <a:pt x="8218354" y="0"/>
                </a:lnTo>
                <a:lnTo>
                  <a:pt x="8240478" y="14997"/>
                </a:lnTo>
                <a:cubicBezTo>
                  <a:pt x="9267641" y="754641"/>
                  <a:pt x="9841377" y="2093192"/>
                  <a:pt x="9841377" y="3621656"/>
                </a:cubicBezTo>
                <a:cubicBezTo>
                  <a:pt x="9841377" y="4969131"/>
                  <a:pt x="8912652" y="5602839"/>
                  <a:pt x="7967027" y="6374814"/>
                </a:cubicBezTo>
                <a:cubicBezTo>
                  <a:pt x="7794824" y="6515397"/>
                  <a:pt x="7624197" y="6653108"/>
                  <a:pt x="7450379" y="6780599"/>
                </a:cubicBezTo>
                <a:lnTo>
                  <a:pt x="7338623" y="6858000"/>
                </a:lnTo>
                <a:lnTo>
                  <a:pt x="5551962" y="6858000"/>
                </a:lnTo>
                <a:lnTo>
                  <a:pt x="5482342" y="6858000"/>
                </a:lnTo>
                <a:lnTo>
                  <a:pt x="4359035" y="6858000"/>
                </a:lnTo>
                <a:lnTo>
                  <a:pt x="428941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07B1596F-EAF9-C325-7683-54D5BF15311F}"/>
              </a:ext>
            </a:extLst>
          </p:cNvPr>
          <p:cNvPicPr>
            <a:picLocks noGrp="1" noChangeAspect="1"/>
          </p:cNvPicPr>
          <p:nvPr>
            <p:ph idx="1"/>
          </p:nvPr>
        </p:nvPicPr>
        <p:blipFill>
          <a:blip r:embed="rId2"/>
          <a:stretch>
            <a:fillRect/>
          </a:stretch>
        </p:blipFill>
        <p:spPr>
          <a:xfrm>
            <a:off x="3740057" y="0"/>
            <a:ext cx="4711886" cy="7059007"/>
          </a:xfrm>
          <a:prstGeom prst="rect">
            <a:avLst/>
          </a:prstGeom>
        </p:spPr>
      </p:pic>
    </p:spTree>
    <p:extLst>
      <p:ext uri="{BB962C8B-B14F-4D97-AF65-F5344CB8AC3E}">
        <p14:creationId xmlns:p14="http://schemas.microsoft.com/office/powerpoint/2010/main" val="2221034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7" name="Group 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18" name="Freeform: Shape 1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1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89482AAC-3062-4A78-CAAB-CE8C97A51A2E}"/>
              </a:ext>
            </a:extLst>
          </p:cNvPr>
          <p:cNvSpPr>
            <a:spLocks noGrp="1"/>
          </p:cNvSpPr>
          <p:nvPr>
            <p:ph idx="1"/>
          </p:nvPr>
        </p:nvSpPr>
        <p:spPr>
          <a:xfrm>
            <a:off x="1362075" y="1095376"/>
            <a:ext cx="8950767" cy="3858288"/>
          </a:xfrm>
        </p:spPr>
        <p:txBody>
          <a:bodyPr>
            <a:normAutofit/>
          </a:bodyPr>
          <a:lstStyle/>
          <a:p>
            <a:r>
              <a:rPr lang="en-US" sz="2400" i="1" dirty="0"/>
              <a:t>The child is seen as an active participant in its own development rather than a passive recipient of either biological influences (maturation) or environmental stimulation.</a:t>
            </a:r>
            <a:endParaRPr lang="en-AU" sz="2400" i="1" dirty="0"/>
          </a:p>
        </p:txBody>
      </p:sp>
    </p:spTree>
    <p:extLst>
      <p:ext uri="{BB962C8B-B14F-4D97-AF65-F5344CB8AC3E}">
        <p14:creationId xmlns:p14="http://schemas.microsoft.com/office/powerpoint/2010/main" val="3864394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5AB8F98-27E9-490A-9FFC-6FB07CEAB2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762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CBB673AF-CE4B-46CB-AF61-47A2F6B51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92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BB244C92-C225-4ED6-9477-FE38CFE2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D3B79606-5986-49BA-9D40-A0FD94094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7618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D534AD34-A74F-4FCD-8E77-6A38F9263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6083" y="0"/>
            <a:ext cx="9841377" cy="6858000"/>
          </a:xfrm>
          <a:custGeom>
            <a:avLst/>
            <a:gdLst>
              <a:gd name="connsiteX0" fmla="*/ 1623023 w 9841377"/>
              <a:gd name="connsiteY0" fmla="*/ 0 h 6858000"/>
              <a:gd name="connsiteX1" fmla="*/ 4289416 w 9841377"/>
              <a:gd name="connsiteY1" fmla="*/ 0 h 6858000"/>
              <a:gd name="connsiteX2" fmla="*/ 4359035 w 9841377"/>
              <a:gd name="connsiteY2" fmla="*/ 0 h 6858000"/>
              <a:gd name="connsiteX3" fmla="*/ 5482342 w 9841377"/>
              <a:gd name="connsiteY3" fmla="*/ 0 h 6858000"/>
              <a:gd name="connsiteX4" fmla="*/ 5551962 w 9841377"/>
              <a:gd name="connsiteY4" fmla="*/ 0 h 6858000"/>
              <a:gd name="connsiteX5" fmla="*/ 8218354 w 9841377"/>
              <a:gd name="connsiteY5" fmla="*/ 0 h 6858000"/>
              <a:gd name="connsiteX6" fmla="*/ 8240478 w 9841377"/>
              <a:gd name="connsiteY6" fmla="*/ 14997 h 6858000"/>
              <a:gd name="connsiteX7" fmla="*/ 9841377 w 9841377"/>
              <a:gd name="connsiteY7" fmla="*/ 3621656 h 6858000"/>
              <a:gd name="connsiteX8" fmla="*/ 7967027 w 9841377"/>
              <a:gd name="connsiteY8" fmla="*/ 6374814 h 6858000"/>
              <a:gd name="connsiteX9" fmla="*/ 7450379 w 9841377"/>
              <a:gd name="connsiteY9" fmla="*/ 6780599 h 6858000"/>
              <a:gd name="connsiteX10" fmla="*/ 7338623 w 9841377"/>
              <a:gd name="connsiteY10" fmla="*/ 6858000 h 6858000"/>
              <a:gd name="connsiteX11" fmla="*/ 5551962 w 9841377"/>
              <a:gd name="connsiteY11" fmla="*/ 6858000 h 6858000"/>
              <a:gd name="connsiteX12" fmla="*/ 5482342 w 9841377"/>
              <a:gd name="connsiteY12" fmla="*/ 6858000 h 6858000"/>
              <a:gd name="connsiteX13" fmla="*/ 4359035 w 9841377"/>
              <a:gd name="connsiteY13" fmla="*/ 6858000 h 6858000"/>
              <a:gd name="connsiteX14" fmla="*/ 4289416 w 9841377"/>
              <a:gd name="connsiteY14" fmla="*/ 6858000 h 6858000"/>
              <a:gd name="connsiteX15" fmla="*/ 2502754 w 9841377"/>
              <a:gd name="connsiteY15" fmla="*/ 6858000 h 6858000"/>
              <a:gd name="connsiteX16" fmla="*/ 2390998 w 9841377"/>
              <a:gd name="connsiteY16" fmla="*/ 6780599 h 6858000"/>
              <a:gd name="connsiteX17" fmla="*/ 1874350 w 9841377"/>
              <a:gd name="connsiteY17" fmla="*/ 6374814 h 6858000"/>
              <a:gd name="connsiteX18" fmla="*/ 0 w 9841377"/>
              <a:gd name="connsiteY18" fmla="*/ 3621656 h 6858000"/>
              <a:gd name="connsiteX19" fmla="*/ 1600899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1623023" y="0"/>
                </a:moveTo>
                <a:lnTo>
                  <a:pt x="4289416" y="0"/>
                </a:lnTo>
                <a:lnTo>
                  <a:pt x="4359035" y="0"/>
                </a:lnTo>
                <a:lnTo>
                  <a:pt x="5482342" y="0"/>
                </a:lnTo>
                <a:lnTo>
                  <a:pt x="5551962" y="0"/>
                </a:lnTo>
                <a:lnTo>
                  <a:pt x="8218354" y="0"/>
                </a:lnTo>
                <a:lnTo>
                  <a:pt x="8240478" y="14997"/>
                </a:lnTo>
                <a:cubicBezTo>
                  <a:pt x="9267641" y="754641"/>
                  <a:pt x="9841377" y="2093192"/>
                  <a:pt x="9841377" y="3621656"/>
                </a:cubicBezTo>
                <a:cubicBezTo>
                  <a:pt x="9841377" y="4969131"/>
                  <a:pt x="8912652" y="5602839"/>
                  <a:pt x="7967027" y="6374814"/>
                </a:cubicBezTo>
                <a:cubicBezTo>
                  <a:pt x="7794824" y="6515397"/>
                  <a:pt x="7624197" y="6653108"/>
                  <a:pt x="7450379" y="6780599"/>
                </a:cubicBezTo>
                <a:lnTo>
                  <a:pt x="7338623" y="6858000"/>
                </a:lnTo>
                <a:lnTo>
                  <a:pt x="5551962" y="6858000"/>
                </a:lnTo>
                <a:lnTo>
                  <a:pt x="5482342" y="6858000"/>
                </a:lnTo>
                <a:lnTo>
                  <a:pt x="4359035" y="6858000"/>
                </a:lnTo>
                <a:lnTo>
                  <a:pt x="428941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B4A19557-41A6-1B25-6F2B-E11F34FD71E0}"/>
              </a:ext>
            </a:extLst>
          </p:cNvPr>
          <p:cNvPicPr>
            <a:picLocks noGrp="1" noChangeAspect="1"/>
          </p:cNvPicPr>
          <p:nvPr>
            <p:ph idx="1"/>
          </p:nvPr>
        </p:nvPicPr>
        <p:blipFill>
          <a:blip r:embed="rId2"/>
          <a:stretch>
            <a:fillRect/>
          </a:stretch>
        </p:blipFill>
        <p:spPr>
          <a:xfrm>
            <a:off x="2489712" y="1180532"/>
            <a:ext cx="7003311" cy="4394578"/>
          </a:xfrm>
          <a:prstGeom prst="rect">
            <a:avLst/>
          </a:prstGeom>
        </p:spPr>
      </p:pic>
    </p:spTree>
    <p:extLst>
      <p:ext uri="{BB962C8B-B14F-4D97-AF65-F5344CB8AC3E}">
        <p14:creationId xmlns:p14="http://schemas.microsoft.com/office/powerpoint/2010/main" val="427280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550D-301F-C602-1AFA-3BDCAF7A3165}"/>
              </a:ext>
            </a:extLst>
          </p:cNvPr>
          <p:cNvSpPr>
            <a:spLocks noGrp="1"/>
          </p:cNvSpPr>
          <p:nvPr>
            <p:ph type="title"/>
          </p:nvPr>
        </p:nvSpPr>
        <p:spPr/>
        <p:txBody>
          <a:bodyPr>
            <a:normAutofit/>
          </a:bodyPr>
          <a:lstStyle/>
          <a:p>
            <a:r>
              <a:rPr lang="en-US" dirty="0"/>
              <a:t>Review</a:t>
            </a:r>
            <a:endParaRPr lang="en-AU" dirty="0"/>
          </a:p>
        </p:txBody>
      </p:sp>
      <p:sp>
        <p:nvSpPr>
          <p:cNvPr id="3" name="Content Placeholder 2">
            <a:extLst>
              <a:ext uri="{FF2B5EF4-FFF2-40B4-BE49-F238E27FC236}">
                <a16:creationId xmlns:a16="http://schemas.microsoft.com/office/drawing/2014/main" id="{83109009-3A94-3EA3-85C5-757D4805A2E5}"/>
              </a:ext>
            </a:extLst>
          </p:cNvPr>
          <p:cNvSpPr>
            <a:spLocks noGrp="1"/>
          </p:cNvSpPr>
          <p:nvPr>
            <p:ph idx="1"/>
          </p:nvPr>
        </p:nvSpPr>
        <p:spPr>
          <a:xfrm>
            <a:off x="1920240" y="2312276"/>
            <a:ext cx="9290685" cy="4103504"/>
          </a:xfrm>
        </p:spPr>
        <p:txBody>
          <a:bodyPr>
            <a:normAutofit lnSpcReduction="10000"/>
          </a:bodyPr>
          <a:lstStyle/>
          <a:p>
            <a:pPr marL="342900" indent="-342900">
              <a:buAutoNum type="arabicPeriod"/>
            </a:pPr>
            <a:r>
              <a:rPr lang="en-AU" sz="2400" dirty="0"/>
              <a:t>Name the stages of infant neuroplasticity</a:t>
            </a:r>
          </a:p>
          <a:p>
            <a:pPr marL="342900" indent="-342900">
              <a:buAutoNum type="arabicPeriod"/>
            </a:pPr>
            <a:r>
              <a:rPr lang="en-AU" sz="2400" dirty="0"/>
              <a:t>In which order does myelination occur?</a:t>
            </a:r>
          </a:p>
          <a:p>
            <a:pPr marL="342900" indent="-342900">
              <a:buAutoNum type="arabicPeriod"/>
            </a:pPr>
            <a:r>
              <a:rPr lang="en-AU" sz="2400" dirty="0"/>
              <a:t>Name 5 structures of the brain which undergo dramatic development in adolescence.</a:t>
            </a:r>
          </a:p>
          <a:p>
            <a:pPr marL="342900" indent="-342900">
              <a:buAutoNum type="arabicPeriod"/>
            </a:pPr>
            <a:r>
              <a:rPr lang="en-AU" sz="2400" dirty="0"/>
              <a:t>Child psychologist Jean Piaget studied his own daughter intensively as she grew and learned. What type of study is this an example of?</a:t>
            </a:r>
          </a:p>
          <a:p>
            <a:pPr marL="342900" indent="-342900">
              <a:buAutoNum type="arabicPeriod"/>
            </a:pPr>
            <a:endParaRPr lang="en-AU" dirty="0"/>
          </a:p>
          <a:p>
            <a:pPr marL="342900" indent="-342900">
              <a:buAutoNum type="arabicPeriod"/>
            </a:pPr>
            <a:endParaRPr lang="en-AU" dirty="0"/>
          </a:p>
        </p:txBody>
      </p:sp>
    </p:spTree>
    <p:extLst>
      <p:ext uri="{BB962C8B-B14F-4D97-AF65-F5344CB8AC3E}">
        <p14:creationId xmlns:p14="http://schemas.microsoft.com/office/powerpoint/2010/main" val="2602461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02DBC57-8FCA-26E8-2339-6DB65F37153A}"/>
              </a:ext>
            </a:extLst>
          </p:cNvPr>
          <p:cNvPicPr>
            <a:picLocks noGrp="1" noChangeAspect="1"/>
          </p:cNvPicPr>
          <p:nvPr>
            <p:ph idx="1"/>
          </p:nvPr>
        </p:nvPicPr>
        <p:blipFill>
          <a:blip r:embed="rId2"/>
          <a:stretch>
            <a:fillRect/>
          </a:stretch>
        </p:blipFill>
        <p:spPr>
          <a:xfrm>
            <a:off x="3281906" y="643467"/>
            <a:ext cx="5641585" cy="5571066"/>
          </a:xfrm>
          <a:prstGeom prst="rect">
            <a:avLst/>
          </a:prstGeom>
        </p:spPr>
      </p:pic>
    </p:spTree>
    <p:extLst>
      <p:ext uri="{BB962C8B-B14F-4D97-AF65-F5344CB8AC3E}">
        <p14:creationId xmlns:p14="http://schemas.microsoft.com/office/powerpoint/2010/main" val="3880632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0A371-A870-476D-95F1-0461119C12E3}"/>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2F19D875-6C9D-4C3C-B089-98A1CBE02594}"/>
              </a:ext>
            </a:extLst>
          </p:cNvPr>
          <p:cNvSpPr>
            <a:spLocks noGrp="1"/>
          </p:cNvSpPr>
          <p:nvPr>
            <p:ph idx="1"/>
          </p:nvPr>
        </p:nvSpPr>
        <p:spPr/>
        <p:txBody>
          <a:bodyPr>
            <a:normAutofit/>
          </a:bodyPr>
          <a:lstStyle/>
          <a:p>
            <a:r>
              <a:rPr lang="en-AU" sz="2400" dirty="0"/>
              <a:t>Describe schema formation</a:t>
            </a:r>
          </a:p>
          <a:p>
            <a:r>
              <a:rPr lang="en-AU" sz="2400" dirty="0"/>
              <a:t>Define and give examples of assimilation, accommodation, equilibrium and disequilibrium</a:t>
            </a:r>
          </a:p>
        </p:txBody>
      </p:sp>
    </p:spTree>
    <p:extLst>
      <p:ext uri="{BB962C8B-B14F-4D97-AF65-F5344CB8AC3E}">
        <p14:creationId xmlns:p14="http://schemas.microsoft.com/office/powerpoint/2010/main" val="501216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7F828-671B-4397-BBAD-19A223F404D1}"/>
              </a:ext>
            </a:extLst>
          </p:cNvPr>
          <p:cNvSpPr>
            <a:spLocks noGrp="1"/>
          </p:cNvSpPr>
          <p:nvPr>
            <p:ph type="title"/>
          </p:nvPr>
        </p:nvSpPr>
        <p:spPr/>
        <p:txBody>
          <a:bodyPr/>
          <a:lstStyle/>
          <a:p>
            <a:r>
              <a:rPr lang="en-US" dirty="0"/>
              <a:t>Learning Intentions</a:t>
            </a:r>
            <a:endParaRPr lang="en-AU" dirty="0"/>
          </a:p>
        </p:txBody>
      </p:sp>
      <p:sp>
        <p:nvSpPr>
          <p:cNvPr id="3" name="Content Placeholder 2">
            <a:extLst>
              <a:ext uri="{FF2B5EF4-FFF2-40B4-BE49-F238E27FC236}">
                <a16:creationId xmlns:a16="http://schemas.microsoft.com/office/drawing/2014/main" id="{D4B5797E-7C00-9725-D53D-F1933542260E}"/>
              </a:ext>
            </a:extLst>
          </p:cNvPr>
          <p:cNvSpPr>
            <a:spLocks noGrp="1"/>
          </p:cNvSpPr>
          <p:nvPr>
            <p:ph idx="1"/>
          </p:nvPr>
        </p:nvSpPr>
        <p:spPr>
          <a:xfrm>
            <a:off x="1920240" y="2312275"/>
            <a:ext cx="9966960" cy="4424427"/>
          </a:xfrm>
        </p:spPr>
        <p:txBody>
          <a:bodyPr>
            <a:normAutofit/>
          </a:bodyPr>
          <a:lstStyle/>
          <a:p>
            <a:pPr marL="228600">
              <a:lnSpc>
                <a:spcPct val="115000"/>
              </a:lnSpc>
              <a:spcAft>
                <a:spcPts val="600"/>
              </a:spcAft>
              <a:tabLst>
                <a:tab pos="228600" algn="l"/>
              </a:tabLst>
            </a:pPr>
            <a:r>
              <a:rPr lang="en-AU" sz="2400" dirty="0">
                <a:effectLst/>
                <a:latin typeface="Calibri" panose="020F0502020204030204" pitchFamily="34" charset="0"/>
                <a:ea typeface="Yu Mincho" panose="02020400000000000000" pitchFamily="18" charset="-128"/>
                <a:cs typeface="Times New Roman" panose="02020603050405020304" pitchFamily="18" charset="0"/>
              </a:rPr>
              <a:t>domains</a:t>
            </a:r>
            <a:r>
              <a:rPr lang="en-AU" sz="2400" spc="-15" dirty="0">
                <a:effectLst/>
                <a:latin typeface="Calibri" panose="020F0502020204030204" pitchFamily="34" charset="0"/>
                <a:ea typeface="Yu Mincho" panose="02020400000000000000" pitchFamily="18" charset="-128"/>
                <a:cs typeface="Times New Roman" panose="02020603050405020304" pitchFamily="18" charset="0"/>
              </a:rPr>
              <a:t> </a:t>
            </a:r>
            <a:r>
              <a:rPr lang="en-AU" sz="2400" dirty="0">
                <a:effectLst/>
                <a:latin typeface="Calibri" panose="020F0502020204030204" pitchFamily="34" charset="0"/>
                <a:ea typeface="Yu Mincho" panose="02020400000000000000" pitchFamily="18" charset="-128"/>
                <a:cs typeface="Times New Roman" panose="02020603050405020304" pitchFamily="18" charset="0"/>
              </a:rPr>
              <a:t>of</a:t>
            </a:r>
            <a:r>
              <a:rPr lang="en-AU" sz="2400" spc="-10" dirty="0">
                <a:effectLst/>
                <a:latin typeface="Calibri" panose="020F0502020204030204" pitchFamily="34" charset="0"/>
                <a:ea typeface="Yu Mincho" panose="02020400000000000000" pitchFamily="18" charset="-128"/>
                <a:cs typeface="Times New Roman" panose="02020603050405020304" pitchFamily="18" charset="0"/>
              </a:rPr>
              <a:t> </a:t>
            </a:r>
            <a:r>
              <a:rPr lang="en-AU" sz="2400" dirty="0">
                <a:effectLst/>
                <a:latin typeface="Calibri" panose="020F0502020204030204" pitchFamily="34" charset="0"/>
                <a:ea typeface="Yu Mincho" panose="02020400000000000000" pitchFamily="18" charset="-128"/>
                <a:cs typeface="Times New Roman" panose="02020603050405020304" pitchFamily="18" charset="0"/>
              </a:rPr>
              <a:t>development</a:t>
            </a:r>
          </a:p>
          <a:p>
            <a:pPr marL="342900" lvl="0" indent="-342900">
              <a:lnSpc>
                <a:spcPct val="115000"/>
              </a:lnSpc>
              <a:spcAft>
                <a:spcPts val="600"/>
              </a:spcAft>
              <a:buFont typeface="Symbol" panose="05050102010706020507" pitchFamily="18" charset="2"/>
              <a:buChar char=""/>
              <a:tabLst>
                <a:tab pos="228600" algn="l"/>
              </a:tabLst>
            </a:pPr>
            <a:r>
              <a:rPr lang="en-AU" sz="2400" dirty="0">
                <a:effectLst/>
                <a:latin typeface="Calibri" panose="020F0502020204030204" pitchFamily="34" charset="0"/>
                <a:ea typeface="Yu Mincho" panose="02020400000000000000" pitchFamily="18" charset="-128"/>
                <a:cs typeface="Times New Roman" panose="02020603050405020304" pitchFamily="18" charset="0"/>
              </a:rPr>
              <a:t>theory</a:t>
            </a:r>
            <a:r>
              <a:rPr lang="en-AU" sz="2400" spc="-15" dirty="0">
                <a:effectLst/>
                <a:latin typeface="Calibri" panose="020F0502020204030204" pitchFamily="34" charset="0"/>
                <a:ea typeface="Yu Mincho" panose="02020400000000000000" pitchFamily="18" charset="-128"/>
                <a:cs typeface="Times New Roman" panose="02020603050405020304" pitchFamily="18" charset="0"/>
              </a:rPr>
              <a:t> </a:t>
            </a:r>
            <a:r>
              <a:rPr lang="en-AU" sz="2400" dirty="0">
                <a:effectLst/>
                <a:latin typeface="Calibri" panose="020F0502020204030204" pitchFamily="34" charset="0"/>
                <a:ea typeface="Yu Mincho" panose="02020400000000000000" pitchFamily="18" charset="-128"/>
                <a:cs typeface="Times New Roman" panose="02020603050405020304" pitchFamily="18" charset="0"/>
              </a:rPr>
              <a:t>of</a:t>
            </a:r>
            <a:r>
              <a:rPr lang="en-AU" sz="2400" spc="-5" dirty="0">
                <a:effectLst/>
                <a:latin typeface="Calibri" panose="020F0502020204030204" pitchFamily="34" charset="0"/>
                <a:ea typeface="Yu Mincho" panose="02020400000000000000" pitchFamily="18" charset="-128"/>
                <a:cs typeface="Times New Roman" panose="02020603050405020304" pitchFamily="18" charset="0"/>
              </a:rPr>
              <a:t> </a:t>
            </a:r>
            <a:r>
              <a:rPr lang="en-AU" sz="2400" dirty="0">
                <a:effectLst/>
                <a:latin typeface="Calibri" panose="020F0502020204030204" pitchFamily="34" charset="0"/>
                <a:ea typeface="Yu Mincho" panose="02020400000000000000" pitchFamily="18" charset="-128"/>
                <a:cs typeface="Times New Roman" panose="02020603050405020304" pitchFamily="18" charset="0"/>
              </a:rPr>
              <a:t>cognitive development</a:t>
            </a:r>
            <a:r>
              <a:rPr lang="en-AU" sz="2400" spc="-20" dirty="0">
                <a:effectLst/>
                <a:latin typeface="Calibri" panose="020F0502020204030204" pitchFamily="34" charset="0"/>
                <a:ea typeface="Yu Mincho" panose="02020400000000000000" pitchFamily="18" charset="-128"/>
                <a:cs typeface="Times New Roman" panose="02020603050405020304" pitchFamily="18" charset="0"/>
              </a:rPr>
              <a:t> </a:t>
            </a:r>
            <a:r>
              <a:rPr lang="en-AU" sz="2400" dirty="0">
                <a:effectLst/>
                <a:latin typeface="Calibri" panose="020F0502020204030204" pitchFamily="34" charset="0"/>
                <a:ea typeface="Yu Mincho" panose="02020400000000000000" pitchFamily="18" charset="-128"/>
                <a:cs typeface="Times New Roman" panose="02020603050405020304" pitchFamily="18" charset="0"/>
              </a:rPr>
              <a:t>–</a:t>
            </a:r>
            <a:r>
              <a:rPr lang="en-AU" sz="2400" spc="-20" dirty="0">
                <a:effectLst/>
                <a:latin typeface="Calibri" panose="020F0502020204030204" pitchFamily="34" charset="0"/>
                <a:ea typeface="Yu Mincho" panose="02020400000000000000" pitchFamily="18" charset="-128"/>
                <a:cs typeface="Times New Roman" panose="02020603050405020304" pitchFamily="18" charset="0"/>
              </a:rPr>
              <a:t> </a:t>
            </a:r>
            <a:r>
              <a:rPr lang="en-AU" sz="2400" dirty="0">
                <a:effectLst/>
                <a:latin typeface="Calibri" panose="020F0502020204030204" pitchFamily="34" charset="0"/>
                <a:ea typeface="Yu Mincho" panose="02020400000000000000" pitchFamily="18" charset="-128"/>
                <a:cs typeface="Times New Roman" panose="02020603050405020304" pitchFamily="18" charset="0"/>
              </a:rPr>
              <a:t>Piaget</a:t>
            </a:r>
            <a:r>
              <a:rPr lang="en-AU" sz="2400" spc="-15" dirty="0">
                <a:effectLst/>
                <a:latin typeface="Calibri" panose="020F0502020204030204" pitchFamily="34" charset="0"/>
                <a:ea typeface="Yu Mincho" panose="02020400000000000000" pitchFamily="18" charset="-128"/>
                <a:cs typeface="Times New Roman" panose="02020603050405020304" pitchFamily="18" charset="0"/>
              </a:rPr>
              <a:t> </a:t>
            </a:r>
            <a:r>
              <a:rPr lang="en-AU" sz="2400" dirty="0">
                <a:effectLst/>
                <a:latin typeface="Calibri" panose="020F0502020204030204" pitchFamily="34" charset="0"/>
                <a:ea typeface="Yu Mincho" panose="02020400000000000000" pitchFamily="18" charset="-128"/>
                <a:cs typeface="Times New Roman" panose="02020603050405020304" pitchFamily="18" charset="0"/>
              </a:rPr>
              <a:t>(1936</a:t>
            </a:r>
            <a:r>
              <a:rPr lang="en-AU" sz="1800" dirty="0">
                <a:effectLst/>
                <a:latin typeface="Calibri" panose="020F0502020204030204" pitchFamily="34" charset="0"/>
                <a:ea typeface="Yu Mincho" panose="02020400000000000000" pitchFamily="18" charset="-128"/>
                <a:cs typeface="Times New Roman" panose="02020603050405020304" pitchFamily="18" charset="0"/>
              </a:rPr>
              <a:t>)</a:t>
            </a:r>
          </a:p>
          <a:p>
            <a:pPr marL="228600">
              <a:lnSpc>
                <a:spcPct val="115000"/>
              </a:lnSpc>
              <a:spcBef>
                <a:spcPts val="600"/>
              </a:spcBef>
              <a:spcAft>
                <a:spcPts val="600"/>
              </a:spcAft>
              <a:tabLst>
                <a:tab pos="228600" algn="l"/>
              </a:tabLst>
            </a:pPr>
            <a:endParaRPr lang="en-AU" sz="6000" dirty="0"/>
          </a:p>
        </p:txBody>
      </p:sp>
    </p:spTree>
    <p:extLst>
      <p:ext uri="{BB962C8B-B14F-4D97-AF65-F5344CB8AC3E}">
        <p14:creationId xmlns:p14="http://schemas.microsoft.com/office/powerpoint/2010/main" val="204169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0A371-A870-476D-95F1-0461119C12E3}"/>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2F19D875-6C9D-4C3C-B089-98A1CBE02594}"/>
              </a:ext>
            </a:extLst>
          </p:cNvPr>
          <p:cNvSpPr>
            <a:spLocks noGrp="1"/>
          </p:cNvSpPr>
          <p:nvPr>
            <p:ph idx="1"/>
          </p:nvPr>
        </p:nvSpPr>
        <p:spPr/>
        <p:txBody>
          <a:bodyPr>
            <a:normAutofit/>
          </a:bodyPr>
          <a:lstStyle/>
          <a:p>
            <a:r>
              <a:rPr lang="en-AU" sz="2400" dirty="0"/>
              <a:t>Describe schema formation</a:t>
            </a:r>
          </a:p>
          <a:p>
            <a:r>
              <a:rPr lang="en-AU" sz="2400" dirty="0"/>
              <a:t>Define and give examples of assimilation, accommodation, equilibrium and disequilibrium</a:t>
            </a:r>
          </a:p>
        </p:txBody>
      </p:sp>
    </p:spTree>
    <p:extLst>
      <p:ext uri="{BB962C8B-B14F-4D97-AF65-F5344CB8AC3E}">
        <p14:creationId xmlns:p14="http://schemas.microsoft.com/office/powerpoint/2010/main" val="2898798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6B85EDE6-69B8-2B09-97FE-16193DFDFCDD}"/>
              </a:ext>
            </a:extLst>
          </p:cNvPr>
          <p:cNvSpPr>
            <a:spLocks noGrp="1"/>
          </p:cNvSpPr>
          <p:nvPr>
            <p:ph type="title"/>
          </p:nvPr>
        </p:nvSpPr>
        <p:spPr>
          <a:xfrm>
            <a:off x="992518" y="442913"/>
            <a:ext cx="5271804" cy="852487"/>
          </a:xfrm>
        </p:spPr>
        <p:txBody>
          <a:bodyPr anchor="b">
            <a:normAutofit/>
          </a:bodyPr>
          <a:lstStyle/>
          <a:p>
            <a:r>
              <a:rPr lang="en-AU" dirty="0"/>
              <a:t>Jean Piaget </a:t>
            </a:r>
          </a:p>
        </p:txBody>
      </p:sp>
      <p:sp>
        <p:nvSpPr>
          <p:cNvPr id="3" name="Content Placeholder 2">
            <a:extLst>
              <a:ext uri="{FF2B5EF4-FFF2-40B4-BE49-F238E27FC236}">
                <a16:creationId xmlns:a16="http://schemas.microsoft.com/office/drawing/2014/main" id="{56A2E2DA-2EA1-4CCC-4127-8D379FD357B4}"/>
              </a:ext>
            </a:extLst>
          </p:cNvPr>
          <p:cNvSpPr>
            <a:spLocks noGrp="1"/>
          </p:cNvSpPr>
          <p:nvPr>
            <p:ph idx="1"/>
          </p:nvPr>
        </p:nvSpPr>
        <p:spPr>
          <a:xfrm>
            <a:off x="992518" y="1295400"/>
            <a:ext cx="5584967" cy="4819650"/>
          </a:xfrm>
        </p:spPr>
        <p:txBody>
          <a:bodyPr>
            <a:normAutofit lnSpcReduction="10000"/>
          </a:bodyPr>
          <a:lstStyle/>
          <a:p>
            <a:pPr>
              <a:lnSpc>
                <a:spcPct val="130000"/>
              </a:lnSpc>
            </a:pPr>
            <a:r>
              <a:rPr lang="en-US" sz="2000" b="0" i="1" dirty="0">
                <a:effectLst/>
                <a:latin typeface="+mj-lt"/>
              </a:rPr>
              <a:t>Piaget was employed at the Binet Institute in the 1920s, where his job was to develop French versions of questions on English intelligence tests. He became intrigued with the reasons children gave for their wrong answers to the questions that required logical thinking.</a:t>
            </a:r>
          </a:p>
          <a:p>
            <a:pPr>
              <a:lnSpc>
                <a:spcPct val="130000"/>
              </a:lnSpc>
            </a:pPr>
            <a:r>
              <a:rPr lang="en-US" sz="2000" b="0" i="1" dirty="0">
                <a:effectLst/>
                <a:latin typeface="+mj-lt"/>
              </a:rPr>
              <a:t>He believed that these incorrect answers revealed important differences between the thinking of adults and children.</a:t>
            </a:r>
          </a:p>
          <a:p>
            <a:pPr>
              <a:lnSpc>
                <a:spcPct val="130000"/>
              </a:lnSpc>
            </a:pPr>
            <a:endParaRPr lang="en-AU" sz="1500" dirty="0"/>
          </a:p>
        </p:txBody>
      </p:sp>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77485"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49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7FFCF444-2ED9-924F-28D3-0CDAE8AAE58A}"/>
              </a:ext>
            </a:extLst>
          </p:cNvPr>
          <p:cNvPicPr>
            <a:picLocks noChangeAspect="1"/>
          </p:cNvPicPr>
          <p:nvPr/>
        </p:nvPicPr>
        <p:blipFill rotWithShape="1">
          <a:blip r:embed="rId2"/>
          <a:srcRect l="12164" r="18350"/>
          <a:stretch/>
        </p:blipFill>
        <p:spPr>
          <a:xfrm>
            <a:off x="7203882" y="10"/>
            <a:ext cx="4988118"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3130421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ACE3-1081-6D6F-8F8A-8788F950758C}"/>
              </a:ext>
            </a:extLst>
          </p:cNvPr>
          <p:cNvSpPr>
            <a:spLocks noGrp="1"/>
          </p:cNvSpPr>
          <p:nvPr>
            <p:ph type="title"/>
          </p:nvPr>
        </p:nvSpPr>
        <p:spPr>
          <a:xfrm>
            <a:off x="1352940" y="442220"/>
            <a:ext cx="9337872" cy="1345269"/>
          </a:xfrm>
        </p:spPr>
        <p:txBody>
          <a:bodyPr>
            <a:normAutofit fontScale="90000"/>
          </a:bodyPr>
          <a:lstStyle/>
          <a:p>
            <a:r>
              <a:rPr lang="en-AU" dirty="0"/>
              <a:t>Piaget’s Theory of Cognitive Development</a:t>
            </a:r>
          </a:p>
        </p:txBody>
      </p:sp>
      <p:sp>
        <p:nvSpPr>
          <p:cNvPr id="3" name="Content Placeholder 2">
            <a:extLst>
              <a:ext uri="{FF2B5EF4-FFF2-40B4-BE49-F238E27FC236}">
                <a16:creationId xmlns:a16="http://schemas.microsoft.com/office/drawing/2014/main" id="{8CA0B962-636B-AD0D-885F-2C34BDBCD04F}"/>
              </a:ext>
            </a:extLst>
          </p:cNvPr>
          <p:cNvSpPr>
            <a:spLocks noGrp="1"/>
          </p:cNvSpPr>
          <p:nvPr>
            <p:ph idx="1"/>
          </p:nvPr>
        </p:nvSpPr>
        <p:spPr/>
        <p:txBody>
          <a:bodyPr>
            <a:normAutofit/>
          </a:bodyPr>
          <a:lstStyle/>
          <a:p>
            <a:r>
              <a:rPr lang="en-US" sz="2400" dirty="0"/>
              <a:t>Piaget’s (1936) theory of cognitive development explains how a child constructs a mental model of the world. Piaget regarded cognitive development as a process which occurs due to biological maturation and interaction with the environment.</a:t>
            </a:r>
          </a:p>
          <a:p>
            <a:endParaRPr lang="en-US" dirty="0"/>
          </a:p>
        </p:txBody>
      </p:sp>
    </p:spTree>
    <p:extLst>
      <p:ext uri="{BB962C8B-B14F-4D97-AF65-F5344CB8AC3E}">
        <p14:creationId xmlns:p14="http://schemas.microsoft.com/office/powerpoint/2010/main" val="3842333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4D33B-853B-E602-EED2-F42D2E1D81E3}"/>
              </a:ext>
            </a:extLst>
          </p:cNvPr>
          <p:cNvSpPr>
            <a:spLocks noGrp="1"/>
          </p:cNvSpPr>
          <p:nvPr>
            <p:ph type="title"/>
          </p:nvPr>
        </p:nvSpPr>
        <p:spPr/>
        <p:txBody>
          <a:bodyPr/>
          <a:lstStyle/>
          <a:p>
            <a:r>
              <a:rPr lang="en-AU" dirty="0"/>
              <a:t>Schemas</a:t>
            </a:r>
          </a:p>
        </p:txBody>
      </p:sp>
      <p:sp>
        <p:nvSpPr>
          <p:cNvPr id="3" name="Content Placeholder 2">
            <a:extLst>
              <a:ext uri="{FF2B5EF4-FFF2-40B4-BE49-F238E27FC236}">
                <a16:creationId xmlns:a16="http://schemas.microsoft.com/office/drawing/2014/main" id="{4238DEB9-E80A-C287-5BDF-F25F7013AB4B}"/>
              </a:ext>
            </a:extLst>
          </p:cNvPr>
          <p:cNvSpPr>
            <a:spLocks noGrp="1"/>
          </p:cNvSpPr>
          <p:nvPr>
            <p:ph idx="1"/>
          </p:nvPr>
        </p:nvSpPr>
        <p:spPr>
          <a:xfrm>
            <a:off x="1446245" y="2312276"/>
            <a:ext cx="10105053" cy="4247144"/>
          </a:xfrm>
        </p:spPr>
        <p:txBody>
          <a:bodyPr>
            <a:normAutofit/>
          </a:bodyPr>
          <a:lstStyle/>
          <a:p>
            <a:r>
              <a:rPr lang="en-US" sz="2400" dirty="0"/>
              <a:t>A </a:t>
            </a:r>
            <a:r>
              <a:rPr lang="en-US" sz="2400" b="1" dirty="0"/>
              <a:t>schema</a:t>
            </a:r>
            <a:r>
              <a:rPr lang="en-US" sz="2400" dirty="0"/>
              <a:t> can be defined as a set of linked mental representations of the world, which we use both to understand and to respond to situations. The assumption is that we store these mental representations and apply them when needed.</a:t>
            </a:r>
          </a:p>
          <a:p>
            <a:r>
              <a:rPr lang="en-US" sz="2400" b="1" i="0" dirty="0">
                <a:solidFill>
                  <a:srgbClr val="282828"/>
                </a:solidFill>
                <a:effectLst/>
              </a:rPr>
              <a:t>Operations</a:t>
            </a:r>
            <a:r>
              <a:rPr lang="en-US" sz="2400" b="0" i="0" dirty="0">
                <a:solidFill>
                  <a:srgbClr val="282828"/>
                </a:solidFill>
                <a:effectLst/>
              </a:rPr>
              <a:t> are more sophisticated mental structures which allow us to combine schemas in a logical way.</a:t>
            </a:r>
            <a:endParaRPr lang="en-AU" sz="2400" dirty="0"/>
          </a:p>
        </p:txBody>
      </p:sp>
    </p:spTree>
    <p:extLst>
      <p:ext uri="{BB962C8B-B14F-4D97-AF65-F5344CB8AC3E}">
        <p14:creationId xmlns:p14="http://schemas.microsoft.com/office/powerpoint/2010/main" val="1796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3CDF-814F-2A03-EE18-9C20DB574C21}"/>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BDE00518-6B22-BB99-E4B4-3AD80C09BD9A}"/>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A2365D48-517B-754A-0F66-AE6DF0C6A1F4}"/>
              </a:ext>
            </a:extLst>
          </p:cNvPr>
          <p:cNvPicPr>
            <a:picLocks noChangeAspect="1"/>
          </p:cNvPicPr>
          <p:nvPr/>
        </p:nvPicPr>
        <p:blipFill>
          <a:blip r:embed="rId2"/>
          <a:stretch>
            <a:fillRect/>
          </a:stretch>
        </p:blipFill>
        <p:spPr>
          <a:xfrm>
            <a:off x="742846" y="0"/>
            <a:ext cx="10706307" cy="6858000"/>
          </a:xfrm>
          <a:prstGeom prst="rect">
            <a:avLst/>
          </a:prstGeom>
        </p:spPr>
      </p:pic>
    </p:spTree>
    <p:extLst>
      <p:ext uri="{BB962C8B-B14F-4D97-AF65-F5344CB8AC3E}">
        <p14:creationId xmlns:p14="http://schemas.microsoft.com/office/powerpoint/2010/main" val="2508166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A08AC-F796-409C-AD97-8B476289E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1E1B312B-4E9A-405C-9CE8-1032543803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0853745" cy="6858000"/>
            <a:chOff x="-1" y="0"/>
            <a:chExt cx="10934058" cy="6858000"/>
          </a:xfrm>
        </p:grpSpPr>
        <p:sp>
          <p:nvSpPr>
            <p:cNvPr id="11" name="Freeform: Shape 10">
              <a:extLst>
                <a:ext uri="{FF2B5EF4-FFF2-40B4-BE49-F238E27FC236}">
                  <a16:creationId xmlns:a16="http://schemas.microsoft.com/office/drawing/2014/main" id="{027ED404-4912-4C80-B5EB-98E67EB26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10515600" cy="6858000"/>
            </a:xfrm>
            <a:custGeom>
              <a:avLst/>
              <a:gdLst>
                <a:gd name="connsiteX0" fmla="*/ 0 w 10515600"/>
                <a:gd name="connsiteY0" fmla="*/ 0 h 6858000"/>
                <a:gd name="connsiteX1" fmla="*/ 3039549 w 10515600"/>
                <a:gd name="connsiteY1" fmla="*/ 0 h 6858000"/>
                <a:gd name="connsiteX2" fmla="*/ 3387573 w 10515600"/>
                <a:gd name="connsiteY2" fmla="*/ 0 h 6858000"/>
                <a:gd name="connsiteX3" fmla="*/ 3678072 w 10515600"/>
                <a:gd name="connsiteY3" fmla="*/ 0 h 6858000"/>
                <a:gd name="connsiteX4" fmla="*/ 3721524 w 10515600"/>
                <a:gd name="connsiteY4" fmla="*/ 0 h 6858000"/>
                <a:gd name="connsiteX5" fmla="*/ 4595394 w 10515600"/>
                <a:gd name="connsiteY5" fmla="*/ 0 h 6858000"/>
                <a:gd name="connsiteX6" fmla="*/ 4607603 w 10515600"/>
                <a:gd name="connsiteY6" fmla="*/ 0 h 6858000"/>
                <a:gd name="connsiteX7" fmla="*/ 4733044 w 10515600"/>
                <a:gd name="connsiteY7" fmla="*/ 0 h 6858000"/>
                <a:gd name="connsiteX8" fmla="*/ 6226185 w 10515600"/>
                <a:gd name="connsiteY8" fmla="*/ 0 h 6858000"/>
                <a:gd name="connsiteX9" fmla="*/ 8892577 w 10515600"/>
                <a:gd name="connsiteY9" fmla="*/ 0 h 6858000"/>
                <a:gd name="connsiteX10" fmla="*/ 8914701 w 10515600"/>
                <a:gd name="connsiteY10" fmla="*/ 14997 h 6858000"/>
                <a:gd name="connsiteX11" fmla="*/ 10515600 w 10515600"/>
                <a:gd name="connsiteY11" fmla="*/ 3621656 h 6858000"/>
                <a:gd name="connsiteX12" fmla="*/ 8641250 w 10515600"/>
                <a:gd name="connsiteY12" fmla="*/ 6374814 h 6858000"/>
                <a:gd name="connsiteX13" fmla="*/ 8124602 w 10515600"/>
                <a:gd name="connsiteY13" fmla="*/ 6780599 h 6858000"/>
                <a:gd name="connsiteX14" fmla="*/ 8012846 w 10515600"/>
                <a:gd name="connsiteY14" fmla="*/ 6858000 h 6858000"/>
                <a:gd name="connsiteX15" fmla="*/ 6226185 w 10515600"/>
                <a:gd name="connsiteY15" fmla="*/ 6858000 h 6858000"/>
                <a:gd name="connsiteX16" fmla="*/ 4607603 w 10515600"/>
                <a:gd name="connsiteY16" fmla="*/ 6858000 h 6858000"/>
                <a:gd name="connsiteX17" fmla="*/ 4595394 w 10515600"/>
                <a:gd name="connsiteY17" fmla="*/ 6858000 h 6858000"/>
                <a:gd name="connsiteX18" fmla="*/ 4424650 w 10515600"/>
                <a:gd name="connsiteY18" fmla="*/ 6858000 h 6858000"/>
                <a:gd name="connsiteX19" fmla="*/ 3721524 w 10515600"/>
                <a:gd name="connsiteY19" fmla="*/ 6858000 h 6858000"/>
                <a:gd name="connsiteX20" fmla="*/ 3678072 w 10515600"/>
                <a:gd name="connsiteY20" fmla="*/ 6858000 h 6858000"/>
                <a:gd name="connsiteX21" fmla="*/ 3387573 w 10515600"/>
                <a:gd name="connsiteY21" fmla="*/ 6858000 h 6858000"/>
                <a:gd name="connsiteX22" fmla="*/ 3039549 w 10515600"/>
                <a:gd name="connsiteY22" fmla="*/ 6858000 h 6858000"/>
                <a:gd name="connsiteX23" fmla="*/ 0 w 105156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515600" h="6858000">
                  <a:moveTo>
                    <a:pt x="0" y="0"/>
                  </a:moveTo>
                  <a:lnTo>
                    <a:pt x="3039549" y="0"/>
                  </a:lnTo>
                  <a:lnTo>
                    <a:pt x="3387573" y="0"/>
                  </a:lnTo>
                  <a:lnTo>
                    <a:pt x="3678072" y="0"/>
                  </a:lnTo>
                  <a:lnTo>
                    <a:pt x="3721524" y="0"/>
                  </a:lnTo>
                  <a:lnTo>
                    <a:pt x="4595394" y="0"/>
                  </a:lnTo>
                  <a:lnTo>
                    <a:pt x="4607603" y="0"/>
                  </a:lnTo>
                  <a:lnTo>
                    <a:pt x="4733044" y="0"/>
                  </a:lnTo>
                  <a:lnTo>
                    <a:pt x="6226185" y="0"/>
                  </a:lnTo>
                  <a:lnTo>
                    <a:pt x="8892577" y="0"/>
                  </a:lnTo>
                  <a:lnTo>
                    <a:pt x="8914701" y="14997"/>
                  </a:lnTo>
                  <a:cubicBezTo>
                    <a:pt x="9941864" y="754641"/>
                    <a:pt x="10515600" y="2093192"/>
                    <a:pt x="10515600" y="3621656"/>
                  </a:cubicBezTo>
                  <a:cubicBezTo>
                    <a:pt x="10515600" y="4969131"/>
                    <a:pt x="9586875" y="5602839"/>
                    <a:pt x="8641250" y="6374814"/>
                  </a:cubicBezTo>
                  <a:cubicBezTo>
                    <a:pt x="8469047" y="6515397"/>
                    <a:pt x="8298420" y="6653108"/>
                    <a:pt x="8124602" y="6780599"/>
                  </a:cubicBezTo>
                  <a:lnTo>
                    <a:pt x="8012846" y="6858000"/>
                  </a:lnTo>
                  <a:lnTo>
                    <a:pt x="6226185" y="6858000"/>
                  </a:lnTo>
                  <a:lnTo>
                    <a:pt x="4607603" y="6858000"/>
                  </a:lnTo>
                  <a:lnTo>
                    <a:pt x="4595394" y="6858000"/>
                  </a:lnTo>
                  <a:lnTo>
                    <a:pt x="4424650" y="6858000"/>
                  </a:lnTo>
                  <a:lnTo>
                    <a:pt x="3721524" y="6858000"/>
                  </a:lnTo>
                  <a:lnTo>
                    <a:pt x="3678072" y="6858000"/>
                  </a:lnTo>
                  <a:lnTo>
                    <a:pt x="3387573" y="6858000"/>
                  </a:lnTo>
                  <a:lnTo>
                    <a:pt x="3039549"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E58012C-4DA3-4ED3-9500-41F9AF60B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0433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59AC73F7-22BD-4C46-B368-3F03B8478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8432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95C99F96-8984-456F-BD66-5C019A651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53086"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C474D6B4-3CDD-4C9C-71E9-0B3560E097AE}"/>
              </a:ext>
            </a:extLst>
          </p:cNvPr>
          <p:cNvSpPr>
            <a:spLocks noGrp="1"/>
          </p:cNvSpPr>
          <p:nvPr>
            <p:ph idx="1"/>
          </p:nvPr>
        </p:nvSpPr>
        <p:spPr>
          <a:xfrm>
            <a:off x="904875" y="1209675"/>
            <a:ext cx="8629650" cy="4754563"/>
          </a:xfrm>
        </p:spPr>
        <p:txBody>
          <a:bodyPr>
            <a:normAutofit lnSpcReduction="10000"/>
          </a:bodyPr>
          <a:lstStyle/>
          <a:p>
            <a:r>
              <a:rPr lang="en-US" sz="2400" b="1" dirty="0"/>
              <a:t>Example:</a:t>
            </a:r>
          </a:p>
          <a:p>
            <a:r>
              <a:rPr lang="en-US" sz="2400" i="1" dirty="0"/>
              <a:t>A person might have a schema about buying a meal in a restaurant. The schema is a stored form of the pattern of behavior which includes looking at a menu, ordering food, eating it and paying the bill. </a:t>
            </a:r>
          </a:p>
          <a:p>
            <a:r>
              <a:rPr lang="en-US" sz="2400" i="1" dirty="0"/>
              <a:t>Whenever they are in a restaurant, they retrieve this schema from memory and apply it to the situation.</a:t>
            </a:r>
            <a:endParaRPr lang="en-AU" sz="2400" i="1" dirty="0"/>
          </a:p>
        </p:txBody>
      </p:sp>
    </p:spTree>
    <p:extLst>
      <p:ext uri="{BB962C8B-B14F-4D97-AF65-F5344CB8AC3E}">
        <p14:creationId xmlns:p14="http://schemas.microsoft.com/office/powerpoint/2010/main" val="741368521"/>
      </p:ext>
    </p:extLst>
  </p:cSld>
  <p:clrMapOvr>
    <a:masterClrMapping/>
  </p:clrMapOvr>
</p:sld>
</file>

<file path=ppt/theme/theme1.xml><?xml version="1.0" encoding="utf-8"?>
<a:theme xmlns:a="http://schemas.openxmlformats.org/drawingml/2006/main" name="SketchLines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1750</TotalTime>
  <Words>722</Words>
  <Application>Microsoft Office PowerPoint</Application>
  <PresentationFormat>Widescreen</PresentationFormat>
  <Paragraphs>40</Paragraphs>
  <Slides>21</Slides>
  <Notes>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Meiryo</vt:lpstr>
      <vt:lpstr>Calibri</vt:lpstr>
      <vt:lpstr>Corbel</vt:lpstr>
      <vt:lpstr>Symbol</vt:lpstr>
      <vt:lpstr>SketchLinesVTI</vt:lpstr>
      <vt:lpstr>Piaget’s Theory of Cognitive Development </vt:lpstr>
      <vt:lpstr>Review</vt:lpstr>
      <vt:lpstr>Learning Intentions</vt:lpstr>
      <vt:lpstr>Success criteria</vt:lpstr>
      <vt:lpstr>Jean Piaget </vt:lpstr>
      <vt:lpstr>Piaget’s Theory of Cognitive Development</vt:lpstr>
      <vt:lpstr>Schemas</vt:lpstr>
      <vt:lpstr>PowerPoint Presentation</vt:lpstr>
      <vt:lpstr>PowerPoint Presentation</vt:lpstr>
      <vt:lpstr>PowerPoint Presentation</vt:lpstr>
      <vt:lpstr>Adaptation, assimilation and accommodation</vt:lpstr>
      <vt:lpstr>Assimilation or adaptation?</vt:lpstr>
      <vt:lpstr>Equilibrium and disequilibrium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Success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Kristy</dc:creator>
  <cp:lastModifiedBy>Kristy</cp:lastModifiedBy>
  <cp:revision>23</cp:revision>
  <dcterms:created xsi:type="dcterms:W3CDTF">2023-02-01T11:31:06Z</dcterms:created>
  <dcterms:modified xsi:type="dcterms:W3CDTF">2023-04-23T09:08:21Z</dcterms:modified>
</cp:coreProperties>
</file>