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93" r:id="rId3"/>
    <p:sldId id="271" r:id="rId4"/>
    <p:sldId id="257" r:id="rId5"/>
    <p:sldId id="272" r:id="rId6"/>
    <p:sldId id="294" r:id="rId7"/>
    <p:sldId id="296" r:id="rId8"/>
    <p:sldId id="299" r:id="rId9"/>
    <p:sldId id="301" r:id="rId10"/>
    <p:sldId id="298" r:id="rId11"/>
    <p:sldId id="300"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5/10/2024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5/10/2024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5/10/2024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5/10/2024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5/10/2024</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5/10/2024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5/10/2024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5/10/2024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5/10/2024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5/10/2024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5/10/2024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5/10/2024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uPGTr2NOXCI?feature=oemb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OrNBEhzjg8I?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7430501" y="1847596"/>
            <a:ext cx="3459760" cy="2186393"/>
          </a:xfrm>
        </p:spPr>
        <p:txBody>
          <a:bodyPr anchor="b">
            <a:normAutofit/>
          </a:bodyPr>
          <a:lstStyle/>
          <a:p>
            <a:pPr algn="ctr"/>
            <a:r>
              <a:rPr lang="en-AU" sz="3100">
                <a:solidFill>
                  <a:schemeClr val="tx1">
                    <a:lumMod val="75000"/>
                    <a:lumOff val="25000"/>
                  </a:schemeClr>
                </a:solidFill>
              </a:rPr>
              <a:t>Attachment Theory</a:t>
            </a:r>
            <a:endParaRPr lang="en-AU" sz="3100" dirty="0">
              <a:solidFill>
                <a:schemeClr val="tx1">
                  <a:lumMod val="75000"/>
                  <a:lumOff val="25000"/>
                </a:schemeClr>
              </a:solidFill>
            </a:endParaRP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7695676" y="4033989"/>
            <a:ext cx="2929408" cy="678633"/>
          </a:xfrm>
        </p:spPr>
        <p:txBody>
          <a:bodyPr anchor="t">
            <a:normAutofit/>
          </a:bodyPr>
          <a:lstStyle/>
          <a:p>
            <a:pPr algn="ctr">
              <a:lnSpc>
                <a:spcPct val="120000"/>
              </a:lnSpc>
            </a:pPr>
            <a:r>
              <a:rPr lang="en-US" sz="1300">
                <a:solidFill>
                  <a:schemeClr val="tx1">
                    <a:lumMod val="75000"/>
                    <a:lumOff val="25000"/>
                  </a:schemeClr>
                </a:solidFill>
              </a:rPr>
              <a:t>AEPSY Year 11 ATAR Psychology</a:t>
            </a:r>
            <a:endParaRPr lang="en-AU" sz="1300">
              <a:solidFill>
                <a:schemeClr val="tx1">
                  <a:lumMod val="75000"/>
                  <a:lumOff val="25000"/>
                </a:schemeClr>
              </a:solidFill>
            </a:endParaRPr>
          </a:p>
          <a:p>
            <a:pPr algn="ctr">
              <a:lnSpc>
                <a:spcPct val="120000"/>
              </a:lnSpc>
            </a:pPr>
            <a:endParaRPr lang="en-AU" sz="1300">
              <a:solidFill>
                <a:schemeClr val="tx1">
                  <a:lumMod val="75000"/>
                  <a:lumOff val="25000"/>
                </a:schemeClr>
              </a:solidFill>
            </a:endParaRPr>
          </a:p>
        </p:txBody>
      </p:sp>
      <p:pic>
        <p:nvPicPr>
          <p:cNvPr id="4" name="Picture 3">
            <a:extLst>
              <a:ext uri="{FF2B5EF4-FFF2-40B4-BE49-F238E27FC236}">
                <a16:creationId xmlns:a16="http://schemas.microsoft.com/office/drawing/2014/main" id="{2890EBD7-9C0F-4BC7-BB15-D3AF779B33A7}"/>
              </a:ext>
            </a:extLst>
          </p:cNvPr>
          <p:cNvPicPr>
            <a:picLocks noChangeAspect="1"/>
          </p:cNvPicPr>
          <p:nvPr/>
        </p:nvPicPr>
        <p:blipFill>
          <a:blip r:embed="rId2"/>
          <a:stretch>
            <a:fillRect/>
          </a:stretch>
        </p:blipFill>
        <p:spPr>
          <a:xfrm>
            <a:off x="979684" y="1779682"/>
            <a:ext cx="4943233" cy="3299607"/>
          </a:xfrm>
          <a:prstGeom prst="rect">
            <a:avLst/>
          </a:pr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D827-2DC7-C8A0-1DF4-5D5D06BA9246}"/>
              </a:ext>
            </a:extLst>
          </p:cNvPr>
          <p:cNvSpPr>
            <a:spLocks noGrp="1"/>
          </p:cNvSpPr>
          <p:nvPr>
            <p:ph type="title"/>
          </p:nvPr>
        </p:nvSpPr>
        <p:spPr/>
        <p:txBody>
          <a:bodyPr/>
          <a:lstStyle/>
          <a:p>
            <a:r>
              <a:rPr lang="en-AU" dirty="0"/>
              <a:t>Internal working model</a:t>
            </a:r>
          </a:p>
        </p:txBody>
      </p:sp>
      <p:sp>
        <p:nvSpPr>
          <p:cNvPr id="3" name="Content Placeholder 2">
            <a:extLst>
              <a:ext uri="{FF2B5EF4-FFF2-40B4-BE49-F238E27FC236}">
                <a16:creationId xmlns:a16="http://schemas.microsoft.com/office/drawing/2014/main" id="{55C88A27-669D-9B30-8575-BB94EA3AE962}"/>
              </a:ext>
            </a:extLst>
          </p:cNvPr>
          <p:cNvSpPr>
            <a:spLocks noGrp="1"/>
          </p:cNvSpPr>
          <p:nvPr>
            <p:ph idx="1"/>
          </p:nvPr>
        </p:nvSpPr>
        <p:spPr>
          <a:xfrm>
            <a:off x="1920240" y="2312276"/>
            <a:ext cx="9071610" cy="4259974"/>
          </a:xfrm>
        </p:spPr>
        <p:txBody>
          <a:bodyPr>
            <a:normAutofit lnSpcReduction="10000"/>
          </a:bodyPr>
          <a:lstStyle/>
          <a:p>
            <a:pPr algn="l"/>
            <a:r>
              <a:rPr lang="en-US" sz="2400" b="0" i="0" dirty="0">
                <a:solidFill>
                  <a:srgbClr val="282828"/>
                </a:solidFill>
                <a:effectLst/>
                <a:latin typeface="+mj-lt"/>
              </a:rPr>
              <a:t>According to Bowlby, an </a:t>
            </a:r>
            <a:r>
              <a:rPr lang="en-US" sz="2400" b="1" i="0" dirty="0">
                <a:solidFill>
                  <a:srgbClr val="282828"/>
                </a:solidFill>
                <a:effectLst/>
                <a:latin typeface="+mj-lt"/>
              </a:rPr>
              <a:t>internal working model </a:t>
            </a:r>
            <a:r>
              <a:rPr lang="en-US" sz="2400" b="0" i="0" dirty="0">
                <a:solidFill>
                  <a:srgbClr val="282828"/>
                </a:solidFill>
                <a:effectLst/>
                <a:latin typeface="+mj-lt"/>
              </a:rPr>
              <a:t>is a cognitive framework comprising mental representations for understanding the world, self, and others, and is based on the relationship with a primary caregiver.</a:t>
            </a:r>
          </a:p>
          <a:p>
            <a:pPr algn="l"/>
            <a:r>
              <a:rPr lang="en-US" sz="2400" b="0" i="0" dirty="0">
                <a:solidFill>
                  <a:srgbClr val="282828"/>
                </a:solidFill>
                <a:effectLst/>
                <a:latin typeface="+mj-lt"/>
              </a:rPr>
              <a:t>It becomes a prototype for all future social relationships and allows individuals to predict, control, and manipulate interactions with others.</a:t>
            </a:r>
          </a:p>
          <a:p>
            <a:endParaRPr lang="en-AU" dirty="0"/>
          </a:p>
        </p:txBody>
      </p:sp>
    </p:spTree>
    <p:extLst>
      <p:ext uri="{BB962C8B-B14F-4D97-AF65-F5344CB8AC3E}">
        <p14:creationId xmlns:p14="http://schemas.microsoft.com/office/powerpoint/2010/main" val="25375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16E9-5814-4B9A-4DF6-9A126A1270B1}"/>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8D7145D-5667-5BE4-BC1B-E21E5AA78DAE}"/>
              </a:ext>
            </a:extLst>
          </p:cNvPr>
          <p:cNvSpPr>
            <a:spLocks noGrp="1"/>
          </p:cNvSpPr>
          <p:nvPr>
            <p:ph idx="1"/>
          </p:nvPr>
        </p:nvSpPr>
        <p:spPr/>
        <p:txBody>
          <a:bodyPr/>
          <a:lstStyle/>
          <a:p>
            <a:endParaRPr lang="en-AU" dirty="0"/>
          </a:p>
        </p:txBody>
      </p:sp>
      <p:pic>
        <p:nvPicPr>
          <p:cNvPr id="4" name="Picture 3">
            <a:extLst>
              <a:ext uri="{FF2B5EF4-FFF2-40B4-BE49-F238E27FC236}">
                <a16:creationId xmlns:a16="http://schemas.microsoft.com/office/drawing/2014/main" id="{69C9CD6F-E5DF-2CFD-B61D-6500BEE303B1}"/>
              </a:ext>
            </a:extLst>
          </p:cNvPr>
          <p:cNvPicPr>
            <a:picLocks noChangeAspect="1"/>
          </p:cNvPicPr>
          <p:nvPr/>
        </p:nvPicPr>
        <p:blipFill>
          <a:blip r:embed="rId2"/>
          <a:stretch>
            <a:fillRect/>
          </a:stretch>
        </p:blipFill>
        <p:spPr>
          <a:xfrm>
            <a:off x="1813808" y="0"/>
            <a:ext cx="8331353" cy="5437639"/>
          </a:xfrm>
          <a:prstGeom prst="rect">
            <a:avLst/>
          </a:prstGeom>
        </p:spPr>
      </p:pic>
      <p:sp>
        <p:nvSpPr>
          <p:cNvPr id="5" name="TextBox 4">
            <a:extLst>
              <a:ext uri="{FF2B5EF4-FFF2-40B4-BE49-F238E27FC236}">
                <a16:creationId xmlns:a16="http://schemas.microsoft.com/office/drawing/2014/main" id="{2C95BA16-5EC0-4831-7F46-64ABECCBA431}"/>
              </a:ext>
            </a:extLst>
          </p:cNvPr>
          <p:cNvSpPr txBox="1"/>
          <p:nvPr/>
        </p:nvSpPr>
        <p:spPr>
          <a:xfrm>
            <a:off x="1411972" y="5481789"/>
            <a:ext cx="3427335" cy="923330"/>
          </a:xfrm>
          <a:prstGeom prst="rect">
            <a:avLst/>
          </a:prstGeom>
          <a:noFill/>
        </p:spPr>
        <p:txBody>
          <a:bodyPr wrap="square" rtlCol="0">
            <a:spAutoFit/>
          </a:bodyPr>
          <a:lstStyle/>
          <a:p>
            <a:r>
              <a:rPr lang="en-AU" dirty="0"/>
              <a:t>Type B Attachment</a:t>
            </a:r>
          </a:p>
          <a:p>
            <a:r>
              <a:rPr lang="en-AU" dirty="0"/>
              <a:t>“I am worthy” Trusting relationships</a:t>
            </a:r>
          </a:p>
        </p:txBody>
      </p:sp>
      <p:sp>
        <p:nvSpPr>
          <p:cNvPr id="6" name="TextBox 5">
            <a:extLst>
              <a:ext uri="{FF2B5EF4-FFF2-40B4-BE49-F238E27FC236}">
                <a16:creationId xmlns:a16="http://schemas.microsoft.com/office/drawing/2014/main" id="{B04A0A83-48F3-7CDE-0CDF-F593FF7636B4}"/>
              </a:ext>
            </a:extLst>
          </p:cNvPr>
          <p:cNvSpPr txBox="1"/>
          <p:nvPr/>
        </p:nvSpPr>
        <p:spPr>
          <a:xfrm>
            <a:off x="4340335" y="5502115"/>
            <a:ext cx="3530600" cy="923330"/>
          </a:xfrm>
          <a:prstGeom prst="rect">
            <a:avLst/>
          </a:prstGeom>
          <a:noFill/>
        </p:spPr>
        <p:txBody>
          <a:bodyPr wrap="square" rtlCol="0">
            <a:spAutoFit/>
          </a:bodyPr>
          <a:lstStyle/>
          <a:p>
            <a:r>
              <a:rPr lang="en-AU" dirty="0"/>
              <a:t>Type A Attachment</a:t>
            </a:r>
          </a:p>
          <a:p>
            <a:r>
              <a:rPr lang="en-AU" dirty="0"/>
              <a:t>“I am unworthy” Avoiding relationships</a:t>
            </a:r>
          </a:p>
        </p:txBody>
      </p:sp>
      <p:sp>
        <p:nvSpPr>
          <p:cNvPr id="7" name="TextBox 6">
            <a:extLst>
              <a:ext uri="{FF2B5EF4-FFF2-40B4-BE49-F238E27FC236}">
                <a16:creationId xmlns:a16="http://schemas.microsoft.com/office/drawing/2014/main" id="{F6911742-E2BD-47BC-F203-BF39124048BE}"/>
              </a:ext>
            </a:extLst>
          </p:cNvPr>
          <p:cNvSpPr txBox="1"/>
          <p:nvPr/>
        </p:nvSpPr>
        <p:spPr>
          <a:xfrm>
            <a:off x="7851666" y="5495708"/>
            <a:ext cx="3933934" cy="923330"/>
          </a:xfrm>
          <a:prstGeom prst="rect">
            <a:avLst/>
          </a:prstGeom>
          <a:noFill/>
        </p:spPr>
        <p:txBody>
          <a:bodyPr wrap="square" rtlCol="0">
            <a:spAutoFit/>
          </a:bodyPr>
          <a:lstStyle/>
          <a:p>
            <a:r>
              <a:rPr lang="en-AU" dirty="0"/>
              <a:t>Type C Attachment</a:t>
            </a:r>
          </a:p>
          <a:p>
            <a:r>
              <a:rPr lang="en-AU" dirty="0"/>
              <a:t>“My carer is inconsistent” Attention-seeking relationships</a:t>
            </a:r>
          </a:p>
        </p:txBody>
      </p:sp>
    </p:spTree>
    <p:extLst>
      <p:ext uri="{BB962C8B-B14F-4D97-AF65-F5344CB8AC3E}">
        <p14:creationId xmlns:p14="http://schemas.microsoft.com/office/powerpoint/2010/main" val="101942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A371-A870-476D-95F1-0461119C12E3}"/>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2F19D875-6C9D-4C3C-B089-98A1CBE02594}"/>
              </a:ext>
            </a:extLst>
          </p:cNvPr>
          <p:cNvSpPr>
            <a:spLocks noGrp="1"/>
          </p:cNvSpPr>
          <p:nvPr>
            <p:ph idx="1"/>
          </p:nvPr>
        </p:nvSpPr>
        <p:spPr>
          <a:xfrm>
            <a:off x="1920240" y="2312275"/>
            <a:ext cx="9537752" cy="4013879"/>
          </a:xfrm>
        </p:spPr>
        <p:txBody>
          <a:bodyPr>
            <a:normAutofit/>
          </a:bodyPr>
          <a:lstStyle/>
          <a:p>
            <a:r>
              <a:rPr lang="en-AU" sz="2400" dirty="0"/>
              <a:t>Define attachment, monotropy, critical period, sensitive period and maternal deprivation</a:t>
            </a:r>
          </a:p>
          <a:p>
            <a:r>
              <a:rPr lang="en-AU" sz="2400" dirty="0"/>
              <a:t>Explain the evolutionary perspectives of attachment</a:t>
            </a:r>
          </a:p>
          <a:p>
            <a:r>
              <a:rPr lang="en-AU" sz="2400" dirty="0"/>
              <a:t>Describe the internal working model, using examples</a:t>
            </a:r>
          </a:p>
        </p:txBody>
      </p:sp>
    </p:spTree>
    <p:extLst>
      <p:ext uri="{BB962C8B-B14F-4D97-AF65-F5344CB8AC3E}">
        <p14:creationId xmlns:p14="http://schemas.microsoft.com/office/powerpoint/2010/main" val="383963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6BB6-F7B1-FD1E-F6FB-51E2DC19DEBC}"/>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1EA52F65-0A39-0160-41A6-602F42440FD0}"/>
              </a:ext>
            </a:extLst>
          </p:cNvPr>
          <p:cNvSpPr>
            <a:spLocks noGrp="1"/>
          </p:cNvSpPr>
          <p:nvPr>
            <p:ph idx="1"/>
          </p:nvPr>
        </p:nvSpPr>
        <p:spPr/>
        <p:txBody>
          <a:bodyPr/>
          <a:lstStyle/>
          <a:p>
            <a:r>
              <a:rPr lang="en-AU" dirty="0"/>
              <a:t>1.What is a schema? </a:t>
            </a:r>
          </a:p>
          <a:p>
            <a:r>
              <a:rPr lang="en-AU" dirty="0"/>
              <a:t>2.List the linked schema of ordering your lunch at the school canteen using </a:t>
            </a:r>
            <a:r>
              <a:rPr lang="en-AU" dirty="0" err="1"/>
              <a:t>eftpos</a:t>
            </a:r>
            <a:r>
              <a:rPr lang="en-AU" dirty="0"/>
              <a:t>. </a:t>
            </a:r>
          </a:p>
          <a:p>
            <a:r>
              <a:rPr lang="en-AU" dirty="0"/>
              <a:t>3.On the sports carnival day, the canteen staff come to collect orders from the rec centre, the menu is limited and cash only. Which processes would Piaget describe as you cope with this change?</a:t>
            </a:r>
          </a:p>
          <a:p>
            <a:endParaRPr lang="en-AU" dirty="0"/>
          </a:p>
        </p:txBody>
      </p:sp>
    </p:spTree>
    <p:extLst>
      <p:ext uri="{BB962C8B-B14F-4D97-AF65-F5344CB8AC3E}">
        <p14:creationId xmlns:p14="http://schemas.microsoft.com/office/powerpoint/2010/main" val="391154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550D-301F-C602-1AFA-3BDCAF7A3165}"/>
              </a:ext>
            </a:extLst>
          </p:cNvPr>
          <p:cNvSpPr>
            <a:spLocks noGrp="1"/>
          </p:cNvSpPr>
          <p:nvPr>
            <p:ph type="title"/>
          </p:nvPr>
        </p:nvSpPr>
        <p:spPr/>
        <p:txBody>
          <a:bodyPr>
            <a:normAutofit/>
          </a:bodyPr>
          <a:lstStyle/>
          <a:p>
            <a:r>
              <a:rPr lang="en-US" dirty="0"/>
              <a:t>Review</a:t>
            </a:r>
            <a:endParaRPr lang="en-AU" dirty="0"/>
          </a:p>
        </p:txBody>
      </p:sp>
      <p:sp>
        <p:nvSpPr>
          <p:cNvPr id="3" name="Content Placeholder 2">
            <a:extLst>
              <a:ext uri="{FF2B5EF4-FFF2-40B4-BE49-F238E27FC236}">
                <a16:creationId xmlns:a16="http://schemas.microsoft.com/office/drawing/2014/main" id="{83109009-3A94-3EA3-85C5-757D4805A2E5}"/>
              </a:ext>
            </a:extLst>
          </p:cNvPr>
          <p:cNvSpPr>
            <a:spLocks noGrp="1"/>
          </p:cNvSpPr>
          <p:nvPr>
            <p:ph idx="1"/>
          </p:nvPr>
        </p:nvSpPr>
        <p:spPr>
          <a:xfrm>
            <a:off x="1920240" y="2312276"/>
            <a:ext cx="9290685" cy="4103504"/>
          </a:xfrm>
        </p:spPr>
        <p:txBody>
          <a:bodyPr>
            <a:normAutofit/>
          </a:bodyPr>
          <a:lstStyle/>
          <a:p>
            <a:endParaRPr lang="en-AU" dirty="0"/>
          </a:p>
          <a:p>
            <a:pPr marL="342900" indent="-342900">
              <a:buAutoNum type="arabicPeriod"/>
            </a:pPr>
            <a:endParaRPr lang="en-AU" dirty="0"/>
          </a:p>
        </p:txBody>
      </p:sp>
      <p:pic>
        <p:nvPicPr>
          <p:cNvPr id="4" name="Online Media 3" title="Psychological Dog Experiment 1 - Testing Object Permanence">
            <a:hlinkClick r:id="" action="ppaction://media"/>
            <a:extLst>
              <a:ext uri="{FF2B5EF4-FFF2-40B4-BE49-F238E27FC236}">
                <a16:creationId xmlns:a16="http://schemas.microsoft.com/office/drawing/2014/main" id="{6CEB8B1C-32FE-31D1-7273-7EA4B11EEADF}"/>
              </a:ext>
            </a:extLst>
          </p:cNvPr>
          <p:cNvPicPr>
            <a:picLocks noRot="1" noChangeAspect="1"/>
          </p:cNvPicPr>
          <p:nvPr>
            <a:videoFile r:link="rId1"/>
          </p:nvPr>
        </p:nvPicPr>
        <p:blipFill>
          <a:blip r:embed="rId3"/>
          <a:stretch>
            <a:fillRect/>
          </a:stretch>
        </p:blipFill>
        <p:spPr>
          <a:xfrm>
            <a:off x="237283" y="2312276"/>
            <a:ext cx="6511414" cy="3678949"/>
          </a:xfrm>
          <a:prstGeom prst="rect">
            <a:avLst/>
          </a:prstGeom>
        </p:spPr>
      </p:pic>
      <p:sp>
        <p:nvSpPr>
          <p:cNvPr id="5" name="TextBox 4">
            <a:extLst>
              <a:ext uri="{FF2B5EF4-FFF2-40B4-BE49-F238E27FC236}">
                <a16:creationId xmlns:a16="http://schemas.microsoft.com/office/drawing/2014/main" id="{FCBAB94F-8C82-616E-07DA-96B6D859C5EE}"/>
              </a:ext>
            </a:extLst>
          </p:cNvPr>
          <p:cNvSpPr txBox="1"/>
          <p:nvPr/>
        </p:nvSpPr>
        <p:spPr>
          <a:xfrm>
            <a:off x="6972300" y="2438399"/>
            <a:ext cx="4171950" cy="3416320"/>
          </a:xfrm>
          <a:prstGeom prst="rect">
            <a:avLst/>
          </a:prstGeom>
          <a:noFill/>
        </p:spPr>
        <p:txBody>
          <a:bodyPr wrap="square" rtlCol="0">
            <a:spAutoFit/>
          </a:bodyPr>
          <a:lstStyle/>
          <a:p>
            <a:pPr marL="342900" indent="-342900">
              <a:buAutoNum type="arabicPeriod"/>
            </a:pPr>
            <a:r>
              <a:rPr lang="en-AU" sz="2400" dirty="0"/>
              <a:t>Which Piagetian Task is being demonstrated?</a:t>
            </a:r>
          </a:p>
          <a:p>
            <a:pPr marL="342900" indent="-342900">
              <a:buAutoNum type="arabicPeriod"/>
            </a:pPr>
            <a:r>
              <a:rPr lang="en-AU" sz="2400" dirty="0"/>
              <a:t>What concept does a child require to successfully complete this task?</a:t>
            </a:r>
          </a:p>
          <a:p>
            <a:pPr marL="342900" indent="-342900">
              <a:buAutoNum type="arabicPeriod"/>
            </a:pPr>
            <a:r>
              <a:rPr lang="en-AU" sz="2400" dirty="0"/>
              <a:t>In which stage would a child be able to demonstrate this?</a:t>
            </a:r>
          </a:p>
        </p:txBody>
      </p:sp>
    </p:spTree>
    <p:extLst>
      <p:ext uri="{BB962C8B-B14F-4D97-AF65-F5344CB8AC3E}">
        <p14:creationId xmlns:p14="http://schemas.microsoft.com/office/powerpoint/2010/main" val="260246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342900" lvl="0" indent="-342900">
              <a:spcBef>
                <a:spcPts val="805"/>
              </a:spcBef>
              <a:buFont typeface="Symbol" panose="05050102010706020507" pitchFamily="18" charset="2"/>
              <a:buChar char=""/>
            </a:pPr>
            <a:r>
              <a:rPr lang="en-AU" sz="1800" dirty="0">
                <a:effectLst/>
                <a:latin typeface="Calibri" panose="020F0502020204030204" pitchFamily="34" charset="0"/>
                <a:ea typeface="Calibri" panose="020F0502020204030204" pitchFamily="34" charset="0"/>
              </a:rPr>
              <a:t>theories of social and emotional development – attachment </a:t>
            </a:r>
          </a:p>
          <a:p>
            <a:pPr marL="342900" lvl="0" indent="-342900">
              <a:spcBef>
                <a:spcPts val="805"/>
              </a:spcBef>
              <a:buFont typeface="Symbol" panose="05050102010706020507" pitchFamily="18" charset="2"/>
              <a:buChar char=""/>
            </a:pPr>
            <a:r>
              <a:rPr lang="en-AU" sz="1800" dirty="0">
                <a:effectLst/>
                <a:latin typeface="Calibri" panose="020F0502020204030204" pitchFamily="34" charset="0"/>
                <a:ea typeface="Calibri" panose="020F0502020204030204" pitchFamily="34" charset="0"/>
              </a:rPr>
              <a:t>study: emotion over physiological needs with Rhesus monkeys (Harlow, 1958) </a:t>
            </a:r>
          </a:p>
          <a:p>
            <a:pPr marL="342900" lvl="0" indent="-342900">
              <a:spcBef>
                <a:spcPts val="805"/>
              </a:spcBef>
              <a:buFont typeface="Symbol" panose="05050102010706020507" pitchFamily="18" charset="2"/>
              <a:buChar char=""/>
            </a:pPr>
            <a:r>
              <a:rPr lang="en-AU" sz="1800" dirty="0">
                <a:effectLst/>
                <a:latin typeface="Calibri" panose="020F0502020204030204" pitchFamily="34" charset="0"/>
                <a:ea typeface="Calibri" panose="020F0502020204030204" pitchFamily="34" charset="0"/>
              </a:rPr>
              <a:t>theory of attachment – Bowlby (1969, 1988) </a:t>
            </a:r>
          </a:p>
          <a:p>
            <a:pPr marL="342900" lvl="0" indent="-342900">
              <a:spcBef>
                <a:spcPts val="805"/>
              </a:spcBef>
              <a:buSzPts val="1100"/>
              <a:buFont typeface="Courier New" panose="02070309020205020404" pitchFamily="49" charset="0"/>
              <a:buChar char="o"/>
            </a:pPr>
            <a:r>
              <a:rPr lang="en-AU" sz="1800" dirty="0">
                <a:effectLst/>
                <a:latin typeface="Calibri" panose="020F0502020204030204" pitchFamily="34" charset="0"/>
                <a:ea typeface="Calibri" panose="020F0502020204030204" pitchFamily="34" charset="0"/>
              </a:rPr>
              <a:t>definition of attachment </a:t>
            </a:r>
          </a:p>
          <a:p>
            <a:pPr marL="342900" lvl="0" indent="-342900">
              <a:spcBef>
                <a:spcPts val="805"/>
              </a:spcBef>
              <a:buSzPts val="1100"/>
              <a:buFont typeface="Courier New" panose="02070309020205020404" pitchFamily="49" charset="0"/>
              <a:buChar char="o"/>
            </a:pPr>
            <a:r>
              <a:rPr lang="en-AU" sz="1800" dirty="0">
                <a:effectLst/>
                <a:latin typeface="Calibri" panose="020F0502020204030204" pitchFamily="34" charset="0"/>
                <a:ea typeface="Calibri" panose="020F0502020204030204" pitchFamily="34" charset="0"/>
              </a:rPr>
              <a:t>evolutionary perspective</a:t>
            </a:r>
          </a:p>
          <a:p>
            <a:pPr marL="342900" lvl="0" indent="-342900">
              <a:spcBef>
                <a:spcPts val="805"/>
              </a:spcBef>
              <a:buSzPts val="1100"/>
              <a:buFont typeface="Courier New" panose="02070309020205020404" pitchFamily="49" charset="0"/>
              <a:buChar char="o"/>
            </a:pPr>
            <a:r>
              <a:rPr lang="en-AU" sz="1800" dirty="0">
                <a:effectLst/>
                <a:latin typeface="Calibri" panose="020F0502020204030204" pitchFamily="34" charset="0"/>
                <a:ea typeface="Calibri" panose="020F0502020204030204" pitchFamily="34" charset="0"/>
                <a:cs typeface="Times New Roman" panose="02020603050405020304" pitchFamily="18" charset="0"/>
              </a:rPr>
              <a:t>monotropy, critical and sensitive periods, maternal deprivation, internal working model</a:t>
            </a:r>
            <a:endParaRPr lang="en-AU" sz="7200" dirty="0"/>
          </a:p>
        </p:txBody>
      </p:sp>
    </p:spTree>
    <p:extLst>
      <p:ext uri="{BB962C8B-B14F-4D97-AF65-F5344CB8AC3E}">
        <p14:creationId xmlns:p14="http://schemas.microsoft.com/office/powerpoint/2010/main" val="20416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A371-A870-476D-95F1-0461119C12E3}"/>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2F19D875-6C9D-4C3C-B089-98A1CBE02594}"/>
              </a:ext>
            </a:extLst>
          </p:cNvPr>
          <p:cNvSpPr>
            <a:spLocks noGrp="1"/>
          </p:cNvSpPr>
          <p:nvPr>
            <p:ph idx="1"/>
          </p:nvPr>
        </p:nvSpPr>
        <p:spPr>
          <a:xfrm>
            <a:off x="1920240" y="2312275"/>
            <a:ext cx="9537752" cy="4013879"/>
          </a:xfrm>
        </p:spPr>
        <p:txBody>
          <a:bodyPr>
            <a:normAutofit/>
          </a:bodyPr>
          <a:lstStyle/>
          <a:p>
            <a:r>
              <a:rPr lang="en-AU" sz="2400" dirty="0"/>
              <a:t>Define attachment, monotropy, critical period, sensitive period and maternal deprivation</a:t>
            </a:r>
          </a:p>
          <a:p>
            <a:r>
              <a:rPr lang="en-AU" sz="2400" dirty="0"/>
              <a:t>Explain the evolutionary perspectives of attachment.</a:t>
            </a:r>
          </a:p>
          <a:p>
            <a:r>
              <a:rPr lang="en-AU" sz="2400" dirty="0"/>
              <a:t>Describe the internal working model, using examples</a:t>
            </a:r>
          </a:p>
        </p:txBody>
      </p:sp>
    </p:spTree>
    <p:extLst>
      <p:ext uri="{BB962C8B-B14F-4D97-AF65-F5344CB8AC3E}">
        <p14:creationId xmlns:p14="http://schemas.microsoft.com/office/powerpoint/2010/main" val="289879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95CF-BC76-4FA7-23AF-0B2C84454CA8}"/>
              </a:ext>
            </a:extLst>
          </p:cNvPr>
          <p:cNvSpPr>
            <a:spLocks noGrp="1"/>
          </p:cNvSpPr>
          <p:nvPr>
            <p:ph type="title"/>
          </p:nvPr>
        </p:nvSpPr>
        <p:spPr/>
        <p:txBody>
          <a:bodyPr/>
          <a:lstStyle/>
          <a:p>
            <a:r>
              <a:rPr lang="en-AU" dirty="0"/>
              <a:t>Bowlby’s Attachment Theory</a:t>
            </a:r>
          </a:p>
        </p:txBody>
      </p:sp>
      <p:sp>
        <p:nvSpPr>
          <p:cNvPr id="3" name="Content Placeholder 2">
            <a:extLst>
              <a:ext uri="{FF2B5EF4-FFF2-40B4-BE49-F238E27FC236}">
                <a16:creationId xmlns:a16="http://schemas.microsoft.com/office/drawing/2014/main" id="{CABA52B3-1984-8A34-9E45-F73F65F57415}"/>
              </a:ext>
            </a:extLst>
          </p:cNvPr>
          <p:cNvSpPr>
            <a:spLocks noGrp="1"/>
          </p:cNvSpPr>
          <p:nvPr>
            <p:ph idx="1"/>
          </p:nvPr>
        </p:nvSpPr>
        <p:spPr/>
        <p:txBody>
          <a:bodyPr>
            <a:normAutofit/>
          </a:bodyPr>
          <a:lstStyle/>
          <a:p>
            <a:pPr algn="l"/>
            <a:r>
              <a:rPr lang="en-US" sz="2400" dirty="0">
                <a:solidFill>
                  <a:srgbClr val="282828"/>
                </a:solidFill>
                <a:latin typeface="+mj-lt"/>
              </a:rPr>
              <a:t>C</a:t>
            </a:r>
            <a:r>
              <a:rPr lang="en-US" sz="2400" b="0" i="0" dirty="0">
                <a:solidFill>
                  <a:srgbClr val="282828"/>
                </a:solidFill>
                <a:effectLst/>
                <a:latin typeface="+mj-lt"/>
              </a:rPr>
              <a:t>hildren come into the world biologically pre-programmed to form attachments with others, because this will help them to survive.</a:t>
            </a:r>
          </a:p>
          <a:p>
            <a:pPr algn="l"/>
            <a:r>
              <a:rPr lang="en-US" sz="2400" dirty="0">
                <a:solidFill>
                  <a:srgbClr val="282828"/>
                </a:solidFill>
                <a:latin typeface="+mj-lt"/>
              </a:rPr>
              <a:t>A</a:t>
            </a:r>
            <a:r>
              <a:rPr lang="en-US" sz="2400" b="0" i="0" dirty="0">
                <a:solidFill>
                  <a:srgbClr val="282828"/>
                </a:solidFill>
                <a:effectLst/>
                <a:latin typeface="+mj-lt"/>
              </a:rPr>
              <a:t> child forms many attachments, but one of these is qualitatively different - primary attachment or monotropy.</a:t>
            </a:r>
          </a:p>
          <a:p>
            <a:endParaRPr lang="en-AU" dirty="0"/>
          </a:p>
        </p:txBody>
      </p:sp>
    </p:spTree>
    <p:extLst>
      <p:ext uri="{BB962C8B-B14F-4D97-AF65-F5344CB8AC3E}">
        <p14:creationId xmlns:p14="http://schemas.microsoft.com/office/powerpoint/2010/main" val="381438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1" name="Group 20">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2" name="Freeform: Shape 21">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CB378E85-FE18-8A13-8C73-07FFB622D8C9}"/>
              </a:ext>
            </a:extLst>
          </p:cNvPr>
          <p:cNvSpPr>
            <a:spLocks noGrp="1"/>
          </p:cNvSpPr>
          <p:nvPr>
            <p:ph idx="1"/>
          </p:nvPr>
        </p:nvSpPr>
        <p:spPr>
          <a:xfrm>
            <a:off x="1809751" y="1152526"/>
            <a:ext cx="8503092" cy="3801138"/>
          </a:xfrm>
        </p:spPr>
        <p:txBody>
          <a:bodyPr>
            <a:normAutofit/>
          </a:bodyPr>
          <a:lstStyle/>
          <a:p>
            <a:r>
              <a:rPr lang="en-US" sz="2400" b="0" i="0" dirty="0">
                <a:effectLst/>
                <a:latin typeface="+mj-lt"/>
              </a:rPr>
              <a:t>Bowlby suggested that there is a </a:t>
            </a:r>
            <a:r>
              <a:rPr lang="en-US" sz="2400" b="1" i="0" strike="noStrike" dirty="0">
                <a:effectLst/>
                <a:latin typeface="+mj-lt"/>
              </a:rPr>
              <a:t>critical period</a:t>
            </a:r>
            <a:r>
              <a:rPr lang="en-US" sz="2400" b="1" i="0" dirty="0">
                <a:effectLst/>
                <a:latin typeface="+mj-lt"/>
              </a:rPr>
              <a:t> </a:t>
            </a:r>
            <a:r>
              <a:rPr lang="en-US" sz="2400" b="0" i="0" dirty="0">
                <a:effectLst/>
                <a:latin typeface="+mj-lt"/>
              </a:rPr>
              <a:t>for developing attachment (2.5 years). If an attachment has not developed during this time period, then it may well not happen at all. Bowlby later proposed a </a:t>
            </a:r>
            <a:r>
              <a:rPr lang="en-US" sz="2400" b="1" i="0" dirty="0">
                <a:effectLst/>
                <a:latin typeface="+mj-lt"/>
              </a:rPr>
              <a:t>sensitive period </a:t>
            </a:r>
            <a:r>
              <a:rPr lang="en-US" sz="2400" b="0" i="0" dirty="0">
                <a:effectLst/>
                <a:latin typeface="+mj-lt"/>
              </a:rPr>
              <a:t>of up to 5 years.</a:t>
            </a:r>
          </a:p>
          <a:p>
            <a:endParaRPr lang="en-AU" dirty="0"/>
          </a:p>
        </p:txBody>
      </p:sp>
    </p:spTree>
    <p:extLst>
      <p:ext uri="{BB962C8B-B14F-4D97-AF65-F5344CB8AC3E}">
        <p14:creationId xmlns:p14="http://schemas.microsoft.com/office/powerpoint/2010/main" val="61431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0ACCC7B-D816-AAA0-0109-225231B16338}"/>
              </a:ext>
            </a:extLst>
          </p:cNvPr>
          <p:cNvSpPr>
            <a:spLocks noGrp="1"/>
          </p:cNvSpPr>
          <p:nvPr>
            <p:ph type="title"/>
          </p:nvPr>
        </p:nvSpPr>
        <p:spPr>
          <a:xfrm>
            <a:off x="1920875" y="442913"/>
            <a:ext cx="6857365" cy="1344612"/>
          </a:xfrm>
        </p:spPr>
        <p:txBody>
          <a:bodyPr anchor="b">
            <a:normAutofit/>
          </a:bodyPr>
          <a:lstStyle/>
          <a:p>
            <a:endParaRPr lang="en-AU"/>
          </a:p>
        </p:txBody>
      </p:sp>
      <p:sp>
        <p:nvSpPr>
          <p:cNvPr id="3" name="Content Placeholder 2">
            <a:extLst>
              <a:ext uri="{FF2B5EF4-FFF2-40B4-BE49-F238E27FC236}">
                <a16:creationId xmlns:a16="http://schemas.microsoft.com/office/drawing/2014/main" id="{1EC89EF7-3CBD-F774-56BB-B9A2B1BF1CC6}"/>
              </a:ext>
            </a:extLst>
          </p:cNvPr>
          <p:cNvSpPr>
            <a:spLocks noGrp="1"/>
          </p:cNvSpPr>
          <p:nvPr>
            <p:ph idx="1"/>
          </p:nvPr>
        </p:nvSpPr>
        <p:spPr>
          <a:xfrm>
            <a:off x="1920875" y="2107096"/>
            <a:ext cx="8391967" cy="2846567"/>
          </a:xfrm>
        </p:spPr>
        <p:txBody>
          <a:bodyPr>
            <a:normAutofit/>
          </a:bodyPr>
          <a:lstStyle/>
          <a:p>
            <a:r>
              <a:rPr lang="en-US" sz="2400" b="0" i="0" dirty="0">
                <a:effectLst/>
                <a:latin typeface="+mj-lt"/>
              </a:rPr>
              <a:t>Bowlby’s </a:t>
            </a:r>
            <a:r>
              <a:rPr lang="en-US" sz="2400" b="1" i="0" dirty="0">
                <a:effectLst/>
                <a:latin typeface="+mj-lt"/>
              </a:rPr>
              <a:t>maternal deprivation hypothesis </a:t>
            </a:r>
            <a:r>
              <a:rPr lang="en-US" sz="2400" b="0" i="0" dirty="0">
                <a:effectLst/>
                <a:latin typeface="+mj-lt"/>
              </a:rPr>
              <a:t>suggests that continual attachment disruption between the infant and primary caregiver could result in long-term cognitive, social, and emotional difficulties for that infant.</a:t>
            </a:r>
          </a:p>
          <a:p>
            <a:endParaRPr lang="en-AU" dirty="0"/>
          </a:p>
        </p:txBody>
      </p:sp>
    </p:spTree>
    <p:extLst>
      <p:ext uri="{BB962C8B-B14F-4D97-AF65-F5344CB8AC3E}">
        <p14:creationId xmlns:p14="http://schemas.microsoft.com/office/powerpoint/2010/main" val="401336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92FD-EC54-7241-C517-2B4B862D085B}"/>
              </a:ext>
            </a:extLst>
          </p:cNvPr>
          <p:cNvSpPr>
            <a:spLocks noGrp="1"/>
          </p:cNvSpPr>
          <p:nvPr>
            <p:ph type="title"/>
          </p:nvPr>
        </p:nvSpPr>
        <p:spPr/>
        <p:txBody>
          <a:bodyPr/>
          <a:lstStyle/>
          <a:p>
            <a:r>
              <a:rPr lang="en-AU" dirty="0"/>
              <a:t>Case </a:t>
            </a:r>
            <a:r>
              <a:rPr lang="en-AU" dirty="0" err="1"/>
              <a:t>Study:Harlow’s</a:t>
            </a:r>
            <a:r>
              <a:rPr lang="en-AU" dirty="0"/>
              <a:t> Monkeys</a:t>
            </a:r>
          </a:p>
        </p:txBody>
      </p:sp>
      <p:pic>
        <p:nvPicPr>
          <p:cNvPr id="4" name="Online Media 3" title="Harlow's Studies on Dependency in Monkeys">
            <a:hlinkClick r:id="" action="ppaction://media"/>
            <a:extLst>
              <a:ext uri="{FF2B5EF4-FFF2-40B4-BE49-F238E27FC236}">
                <a16:creationId xmlns:a16="http://schemas.microsoft.com/office/drawing/2014/main" id="{ABFB1A87-F3F8-A66A-3A93-E882F07BE28F}"/>
              </a:ext>
            </a:extLst>
          </p:cNvPr>
          <p:cNvPicPr>
            <a:picLocks noGrp="1" noRot="1" noChangeAspect="1"/>
          </p:cNvPicPr>
          <p:nvPr>
            <p:ph idx="1"/>
            <a:videoFile r:link="rId1"/>
          </p:nvPr>
        </p:nvPicPr>
        <p:blipFill>
          <a:blip r:embed="rId3"/>
          <a:stretch>
            <a:fillRect/>
          </a:stretch>
        </p:blipFill>
        <p:spPr>
          <a:xfrm>
            <a:off x="1528762" y="7888"/>
            <a:ext cx="9134475" cy="6850112"/>
          </a:xfrm>
          <a:prstGeom prst="rect">
            <a:avLst/>
          </a:prstGeom>
        </p:spPr>
      </p:pic>
    </p:spTree>
    <p:extLst>
      <p:ext uri="{BB962C8B-B14F-4D97-AF65-F5344CB8AC3E}">
        <p14:creationId xmlns:p14="http://schemas.microsoft.com/office/powerpoint/2010/main" val="30527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1881</TotalTime>
  <Words>433</Words>
  <Application>Microsoft Office PowerPoint</Application>
  <PresentationFormat>Widescreen</PresentationFormat>
  <Paragraphs>40</Paragraphs>
  <Slides>12</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Meiryo</vt:lpstr>
      <vt:lpstr>Calibri</vt:lpstr>
      <vt:lpstr>Corbel</vt:lpstr>
      <vt:lpstr>Courier New</vt:lpstr>
      <vt:lpstr>Symbol</vt:lpstr>
      <vt:lpstr>SketchLinesVTI</vt:lpstr>
      <vt:lpstr>Attachment Theory</vt:lpstr>
      <vt:lpstr>Review</vt:lpstr>
      <vt:lpstr>Review</vt:lpstr>
      <vt:lpstr>Learning Intentions</vt:lpstr>
      <vt:lpstr>Success criteria</vt:lpstr>
      <vt:lpstr>Bowlby’s Attachment Theory</vt:lpstr>
      <vt:lpstr>PowerPoint Presentation</vt:lpstr>
      <vt:lpstr>PowerPoint Presentation</vt:lpstr>
      <vt:lpstr>Case Study:Harlow’s Monkeys</vt:lpstr>
      <vt:lpstr>Internal working model</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30</cp:revision>
  <dcterms:created xsi:type="dcterms:W3CDTF">2023-02-01T11:31:06Z</dcterms:created>
  <dcterms:modified xsi:type="dcterms:W3CDTF">2024-05-10T04:45:12Z</dcterms:modified>
</cp:coreProperties>
</file>