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93" r:id="rId3"/>
    <p:sldId id="257" r:id="rId4"/>
    <p:sldId id="272" r:id="rId5"/>
    <p:sldId id="302" r:id="rId6"/>
    <p:sldId id="303" r:id="rId7"/>
    <p:sldId id="304" r:id="rId8"/>
    <p:sldId id="305" r:id="rId9"/>
    <p:sldId id="306" r:id="rId10"/>
    <p:sldId id="307" r:id="rId11"/>
    <p:sldId id="308" r:id="rId12"/>
    <p:sldId id="30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5/10/2024</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729363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5/10/2024</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2772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5/10/2024</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279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5/10/2024</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340666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5/10/2024</a:t>
            </a:fld>
            <a:endParaRPr lang="en-US" dirty="0"/>
          </a:p>
        </p:txBody>
      </p:sp>
    </p:spTree>
    <p:extLst>
      <p:ext uri="{BB962C8B-B14F-4D97-AF65-F5344CB8AC3E}">
        <p14:creationId xmlns:p14="http://schemas.microsoft.com/office/powerpoint/2010/main" val="1388209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5/10/2024</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575768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5/10/2024</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17256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5/10/2024</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3856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5/10/2024</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00598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5/10/2024</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6382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5/10/2024</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567251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5/10/2024</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050082"/>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41" r:id="rId5"/>
    <p:sldLayoutId id="2147483746" r:id="rId6"/>
    <p:sldLayoutId id="2147483742" r:id="rId7"/>
    <p:sldLayoutId id="2147483743" r:id="rId8"/>
    <p:sldLayoutId id="2147483744" r:id="rId9"/>
    <p:sldLayoutId id="2147483745" r:id="rId10"/>
    <p:sldLayoutId id="2147483747"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video" Target="https://www.youtube.com/embed/Rdrp-0GLzws?feature=oembed"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video" Target="https://www.youtube.com/embed/NnAamogRZM0?feature=oembe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ideo" Target="https://www.youtube.com/embed/HompBFPfZF4?feature=oembe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ideo" Target="https://www.youtube.com/embed/QTsewNrHUHU?start=34&amp;feature=oembe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ideo" Target="https://www.youtube.com/embed/AGRT6VjnTm8?feature=oembed"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video" Target="https://www.youtube.com/embed/QquZxJhuSg8?feature=oemb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3" name="Freeform: Shape 32">
            <a:extLst>
              <a:ext uri="{FF2B5EF4-FFF2-40B4-BE49-F238E27FC236}">
                <a16:creationId xmlns:a16="http://schemas.microsoft.com/office/drawing/2014/main" id="{8CC700D5-9809-43F4-89D5-7DBBCB0DC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02296" y="1287887"/>
            <a:ext cx="4523890" cy="418719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Freeform: Shape 34">
            <a:extLst>
              <a:ext uri="{FF2B5EF4-FFF2-40B4-BE49-F238E27FC236}">
                <a16:creationId xmlns:a16="http://schemas.microsoft.com/office/drawing/2014/main" id="{C7163242-6303-46DC-BAC1-2A204F061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051182" y="1382922"/>
            <a:ext cx="4174735" cy="394195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805C4C40-D70E-4C4F-B228-98A0A6132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00000" flipH="1">
            <a:off x="6733248" y="1097468"/>
            <a:ext cx="4908132" cy="461391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888DBE8-157A-2820-5F17-2A7263811548}"/>
              </a:ext>
            </a:extLst>
          </p:cNvPr>
          <p:cNvSpPr>
            <a:spLocks noGrp="1"/>
          </p:cNvSpPr>
          <p:nvPr>
            <p:ph type="ctrTitle"/>
          </p:nvPr>
        </p:nvSpPr>
        <p:spPr>
          <a:xfrm>
            <a:off x="7430501" y="1847596"/>
            <a:ext cx="3459760" cy="2186393"/>
          </a:xfrm>
        </p:spPr>
        <p:txBody>
          <a:bodyPr anchor="b">
            <a:normAutofit/>
          </a:bodyPr>
          <a:lstStyle/>
          <a:p>
            <a:pPr algn="ctr"/>
            <a:r>
              <a:rPr lang="en-AU" sz="3100" dirty="0">
                <a:solidFill>
                  <a:schemeClr val="tx1">
                    <a:lumMod val="75000"/>
                    <a:lumOff val="25000"/>
                  </a:schemeClr>
                </a:solidFill>
              </a:rPr>
              <a:t>Attachment in Strange Situations</a:t>
            </a:r>
          </a:p>
        </p:txBody>
      </p:sp>
      <p:sp>
        <p:nvSpPr>
          <p:cNvPr id="3" name="Subtitle 2">
            <a:extLst>
              <a:ext uri="{FF2B5EF4-FFF2-40B4-BE49-F238E27FC236}">
                <a16:creationId xmlns:a16="http://schemas.microsoft.com/office/drawing/2014/main" id="{AE07AE95-F8FB-D371-4C43-5A92F263451B}"/>
              </a:ext>
            </a:extLst>
          </p:cNvPr>
          <p:cNvSpPr>
            <a:spLocks noGrp="1"/>
          </p:cNvSpPr>
          <p:nvPr>
            <p:ph type="subTitle" idx="1"/>
          </p:nvPr>
        </p:nvSpPr>
        <p:spPr>
          <a:xfrm>
            <a:off x="7695676" y="4033989"/>
            <a:ext cx="2929408" cy="678633"/>
          </a:xfrm>
        </p:spPr>
        <p:txBody>
          <a:bodyPr anchor="t">
            <a:normAutofit/>
          </a:bodyPr>
          <a:lstStyle/>
          <a:p>
            <a:pPr algn="ctr">
              <a:lnSpc>
                <a:spcPct val="120000"/>
              </a:lnSpc>
            </a:pPr>
            <a:r>
              <a:rPr lang="en-US" sz="1300">
                <a:solidFill>
                  <a:schemeClr val="tx1">
                    <a:lumMod val="75000"/>
                    <a:lumOff val="25000"/>
                  </a:schemeClr>
                </a:solidFill>
              </a:rPr>
              <a:t>AEPSY Year 11 ATAR Psychology</a:t>
            </a:r>
            <a:endParaRPr lang="en-AU" sz="1300">
              <a:solidFill>
                <a:schemeClr val="tx1">
                  <a:lumMod val="75000"/>
                  <a:lumOff val="25000"/>
                </a:schemeClr>
              </a:solidFill>
            </a:endParaRPr>
          </a:p>
          <a:p>
            <a:pPr algn="ctr">
              <a:lnSpc>
                <a:spcPct val="120000"/>
              </a:lnSpc>
            </a:pPr>
            <a:endParaRPr lang="en-AU" sz="1300">
              <a:solidFill>
                <a:schemeClr val="tx1">
                  <a:lumMod val="75000"/>
                  <a:lumOff val="25000"/>
                </a:schemeClr>
              </a:solidFill>
            </a:endParaRPr>
          </a:p>
        </p:txBody>
      </p:sp>
      <p:pic>
        <p:nvPicPr>
          <p:cNvPr id="4" name="Picture 3">
            <a:extLst>
              <a:ext uri="{FF2B5EF4-FFF2-40B4-BE49-F238E27FC236}">
                <a16:creationId xmlns:a16="http://schemas.microsoft.com/office/drawing/2014/main" id="{2890EBD7-9C0F-4BC7-BB15-D3AF779B33A7}"/>
              </a:ext>
            </a:extLst>
          </p:cNvPr>
          <p:cNvPicPr>
            <a:picLocks noChangeAspect="1"/>
          </p:cNvPicPr>
          <p:nvPr/>
        </p:nvPicPr>
        <p:blipFill>
          <a:blip r:embed="rId2"/>
          <a:stretch>
            <a:fillRect/>
          </a:stretch>
        </p:blipFill>
        <p:spPr>
          <a:xfrm>
            <a:off x="979684" y="1779682"/>
            <a:ext cx="4943233" cy="3299607"/>
          </a:xfrm>
          <a:prstGeom prst="rect">
            <a:avLst/>
          </a:prstGeom>
        </p:spPr>
      </p:pic>
    </p:spTree>
    <p:extLst>
      <p:ext uri="{BB962C8B-B14F-4D97-AF65-F5344CB8AC3E}">
        <p14:creationId xmlns:p14="http://schemas.microsoft.com/office/powerpoint/2010/main" val="617962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EDFDB-7A25-BDEA-8799-56B30DA8BAFA}"/>
              </a:ext>
            </a:extLst>
          </p:cNvPr>
          <p:cNvSpPr>
            <a:spLocks noGrp="1"/>
          </p:cNvSpPr>
          <p:nvPr>
            <p:ph type="title"/>
          </p:nvPr>
        </p:nvSpPr>
        <p:spPr/>
        <p:txBody>
          <a:bodyPr/>
          <a:lstStyle/>
          <a:p>
            <a:r>
              <a:rPr lang="en-AU" dirty="0"/>
              <a:t>Type C: Anxious resistant</a:t>
            </a:r>
          </a:p>
        </p:txBody>
      </p:sp>
      <p:sp>
        <p:nvSpPr>
          <p:cNvPr id="3" name="Content Placeholder 2">
            <a:extLst>
              <a:ext uri="{FF2B5EF4-FFF2-40B4-BE49-F238E27FC236}">
                <a16:creationId xmlns:a16="http://schemas.microsoft.com/office/drawing/2014/main" id="{5CCD7C70-39C4-AC40-BC50-77C2FA115F9C}"/>
              </a:ext>
            </a:extLst>
          </p:cNvPr>
          <p:cNvSpPr>
            <a:spLocks noGrp="1"/>
          </p:cNvSpPr>
          <p:nvPr>
            <p:ph idx="1"/>
          </p:nvPr>
        </p:nvSpPr>
        <p:spPr/>
        <p:txBody>
          <a:bodyPr>
            <a:normAutofit/>
          </a:bodyPr>
          <a:lstStyle/>
          <a:p>
            <a:r>
              <a:rPr lang="en-AU" dirty="0"/>
              <a:t>Infant shows a combination of positive and negative reactions to their carer. They show their insecurity by clinging rather than exploring the room but then resist, often by kicking or pushing away during reunion.</a:t>
            </a:r>
          </a:p>
          <a:p>
            <a:endParaRPr lang="en-AU" dirty="0"/>
          </a:p>
          <a:p>
            <a:r>
              <a:rPr lang="en-AU" dirty="0"/>
              <a:t> </a:t>
            </a:r>
          </a:p>
        </p:txBody>
      </p:sp>
      <p:pic>
        <p:nvPicPr>
          <p:cNvPr id="4" name="Online Media 3" title="Siegler   Insecure resistant">
            <a:hlinkClick r:id="" action="ppaction://media"/>
            <a:extLst>
              <a:ext uri="{FF2B5EF4-FFF2-40B4-BE49-F238E27FC236}">
                <a16:creationId xmlns:a16="http://schemas.microsoft.com/office/drawing/2014/main" id="{773EC784-BA66-2E20-FF80-30A33048BF45}"/>
              </a:ext>
            </a:extLst>
          </p:cNvPr>
          <p:cNvPicPr>
            <a:picLocks noRot="1" noChangeAspect="1"/>
          </p:cNvPicPr>
          <p:nvPr>
            <a:videoFile r:link="rId1"/>
          </p:nvPr>
        </p:nvPicPr>
        <p:blipFill>
          <a:blip r:embed="rId3"/>
          <a:stretch>
            <a:fillRect/>
          </a:stretch>
        </p:blipFill>
        <p:spPr>
          <a:xfrm>
            <a:off x="1710714" y="140036"/>
            <a:ext cx="8770571" cy="6577928"/>
          </a:xfrm>
          <a:prstGeom prst="rect">
            <a:avLst/>
          </a:prstGeom>
        </p:spPr>
      </p:pic>
    </p:spTree>
    <p:extLst>
      <p:ext uri="{BB962C8B-B14F-4D97-AF65-F5344CB8AC3E}">
        <p14:creationId xmlns:p14="http://schemas.microsoft.com/office/powerpoint/2010/main" val="694464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4"/>
                                        </p:tgtEl>
                                      </p:cBhvr>
                                    </p:cmd>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md type="call" cmd="stop">
                                      <p:cBhvr>
                                        <p:cTn id="15" dur="1">
                                          <p:stCondLst>
                                            <p:cond delay="0"/>
                                          </p:stCondLst>
                                        </p:cTn>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6" fill="hold" display="0">
                  <p:stCondLst>
                    <p:cond delay="indefinite"/>
                  </p:stCondLst>
                </p:cTn>
                <p:tgtEl>
                  <p:spTgt spid="4"/>
                </p:tgtEl>
              </p:cMediaNode>
            </p:vide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13F09-C60E-4FF9-7606-1F8904DC1B5A}"/>
              </a:ext>
            </a:extLst>
          </p:cNvPr>
          <p:cNvSpPr>
            <a:spLocks noGrp="1"/>
          </p:cNvSpPr>
          <p:nvPr>
            <p:ph type="title"/>
          </p:nvPr>
        </p:nvSpPr>
        <p:spPr/>
        <p:txBody>
          <a:bodyPr/>
          <a:lstStyle/>
          <a:p>
            <a:endParaRPr lang="en-AU" dirty="0"/>
          </a:p>
        </p:txBody>
      </p:sp>
      <p:pic>
        <p:nvPicPr>
          <p:cNvPr id="4" name="Online Media 3" title="Does nationality affect relationships? Cultural Variations of Attachment - Psychology Revision Video">
            <a:hlinkClick r:id="" action="ppaction://media"/>
            <a:extLst>
              <a:ext uri="{FF2B5EF4-FFF2-40B4-BE49-F238E27FC236}">
                <a16:creationId xmlns:a16="http://schemas.microsoft.com/office/drawing/2014/main" id="{EFAF2C07-32B3-4BEC-337E-C9DC9FD22D83}"/>
              </a:ext>
            </a:extLst>
          </p:cNvPr>
          <p:cNvPicPr>
            <a:picLocks noGrp="1" noRot="1" noChangeAspect="1"/>
          </p:cNvPicPr>
          <p:nvPr>
            <p:ph idx="1"/>
            <a:videoFile r:link="rId1"/>
          </p:nvPr>
        </p:nvPicPr>
        <p:blipFill>
          <a:blip r:embed="rId3"/>
          <a:stretch>
            <a:fillRect/>
          </a:stretch>
        </p:blipFill>
        <p:spPr>
          <a:xfrm>
            <a:off x="3074988" y="2312988"/>
            <a:ext cx="6462712" cy="3651250"/>
          </a:xfrm>
          <a:prstGeom prst="rect">
            <a:avLst/>
          </a:prstGeom>
        </p:spPr>
      </p:pic>
    </p:spTree>
    <p:extLst>
      <p:ext uri="{BB962C8B-B14F-4D97-AF65-F5344CB8AC3E}">
        <p14:creationId xmlns:p14="http://schemas.microsoft.com/office/powerpoint/2010/main" val="864791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0A371-A870-476D-95F1-0461119C12E3}"/>
              </a:ext>
            </a:extLst>
          </p:cNvPr>
          <p:cNvSpPr>
            <a:spLocks noGrp="1"/>
          </p:cNvSpPr>
          <p:nvPr>
            <p:ph type="title"/>
          </p:nvPr>
        </p:nvSpPr>
        <p:spPr/>
        <p:txBody>
          <a:bodyPr/>
          <a:lstStyle/>
          <a:p>
            <a:r>
              <a:rPr lang="en-AU" dirty="0"/>
              <a:t>Success criteria</a:t>
            </a:r>
          </a:p>
        </p:txBody>
      </p:sp>
      <p:sp>
        <p:nvSpPr>
          <p:cNvPr id="3" name="Content Placeholder 2">
            <a:extLst>
              <a:ext uri="{FF2B5EF4-FFF2-40B4-BE49-F238E27FC236}">
                <a16:creationId xmlns:a16="http://schemas.microsoft.com/office/drawing/2014/main" id="{2F19D875-6C9D-4C3C-B089-98A1CBE02594}"/>
              </a:ext>
            </a:extLst>
          </p:cNvPr>
          <p:cNvSpPr>
            <a:spLocks noGrp="1"/>
          </p:cNvSpPr>
          <p:nvPr>
            <p:ph idx="1"/>
          </p:nvPr>
        </p:nvSpPr>
        <p:spPr>
          <a:xfrm>
            <a:off x="1920240" y="2312275"/>
            <a:ext cx="9537752" cy="4013879"/>
          </a:xfrm>
        </p:spPr>
        <p:txBody>
          <a:bodyPr>
            <a:normAutofit/>
          </a:bodyPr>
          <a:lstStyle/>
          <a:p>
            <a:r>
              <a:rPr lang="en-AU" sz="2400" dirty="0"/>
              <a:t>Outline procedures and findings of Ainsworth’s study</a:t>
            </a:r>
          </a:p>
          <a:p>
            <a:r>
              <a:rPr lang="en-AU" sz="2400" dirty="0"/>
              <a:t>Define avoidant attachment, secure attachment and insecure resistant attachment and describe behaviours which exemplify them</a:t>
            </a:r>
          </a:p>
          <a:p>
            <a:r>
              <a:rPr lang="en-AU" sz="2400" dirty="0">
                <a:latin typeface="+mj-lt"/>
              </a:rPr>
              <a:t>Describe cultural relevance of Ainsworth’s study, using van </a:t>
            </a:r>
            <a:r>
              <a:rPr lang="en-AU" sz="2400" dirty="0" err="1">
                <a:effectLst/>
                <a:latin typeface="+mj-lt"/>
                <a:ea typeface="Calibri" panose="020F0502020204030204" pitchFamily="34" charset="0"/>
                <a:cs typeface="Times New Roman" panose="02020603050405020304" pitchFamily="18" charset="0"/>
              </a:rPr>
              <a:t>Van</a:t>
            </a:r>
            <a:r>
              <a:rPr lang="en-AU" sz="2400" dirty="0">
                <a:effectLst/>
                <a:latin typeface="+mj-lt"/>
                <a:ea typeface="Calibri" panose="020F0502020204030204" pitchFamily="34" charset="0"/>
                <a:cs typeface="Times New Roman" panose="02020603050405020304" pitchFamily="18" charset="0"/>
              </a:rPr>
              <a:t> </a:t>
            </a:r>
            <a:r>
              <a:rPr lang="en-AU" sz="2400" dirty="0" err="1">
                <a:effectLst/>
                <a:latin typeface="+mj-lt"/>
                <a:ea typeface="Calibri" panose="020F0502020204030204" pitchFamily="34" charset="0"/>
                <a:cs typeface="Times New Roman" panose="02020603050405020304" pitchFamily="18" charset="0"/>
              </a:rPr>
              <a:t>Ljzendoorn</a:t>
            </a:r>
            <a:r>
              <a:rPr lang="en-AU" sz="2400" dirty="0">
                <a:effectLst/>
                <a:latin typeface="+mj-lt"/>
                <a:ea typeface="Calibri" panose="020F0502020204030204" pitchFamily="34" charset="0"/>
                <a:cs typeface="Times New Roman" panose="02020603050405020304" pitchFamily="18" charset="0"/>
              </a:rPr>
              <a:t> and Kroonenberg’s </a:t>
            </a:r>
            <a:r>
              <a:rPr lang="en-AU" sz="2400" dirty="0" err="1">
                <a:effectLst/>
                <a:latin typeface="+mj-lt"/>
                <a:ea typeface="Calibri" panose="020F0502020204030204" pitchFamily="34" charset="0"/>
                <a:cs typeface="Times New Roman" panose="02020603050405020304" pitchFamily="18" charset="0"/>
              </a:rPr>
              <a:t>metastudy</a:t>
            </a:r>
            <a:r>
              <a:rPr lang="en-AU" sz="2400" dirty="0">
                <a:effectLst/>
                <a:latin typeface="+mj-lt"/>
                <a:ea typeface="Calibri" panose="020F0502020204030204" pitchFamily="34" charset="0"/>
                <a:cs typeface="Times New Roman" panose="02020603050405020304" pitchFamily="18" charset="0"/>
              </a:rPr>
              <a:t>.</a:t>
            </a:r>
            <a:endParaRPr lang="en-AU" sz="2400" dirty="0">
              <a:latin typeface="+mj-lt"/>
            </a:endParaRPr>
          </a:p>
        </p:txBody>
      </p:sp>
    </p:spTree>
    <p:extLst>
      <p:ext uri="{BB962C8B-B14F-4D97-AF65-F5344CB8AC3E}">
        <p14:creationId xmlns:p14="http://schemas.microsoft.com/office/powerpoint/2010/main" val="397324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6BB6-F7B1-FD1E-F6FB-51E2DC19DEBC}"/>
              </a:ext>
            </a:extLst>
          </p:cNvPr>
          <p:cNvSpPr>
            <a:spLocks noGrp="1"/>
          </p:cNvSpPr>
          <p:nvPr>
            <p:ph type="title"/>
          </p:nvPr>
        </p:nvSpPr>
        <p:spPr/>
        <p:txBody>
          <a:bodyPr/>
          <a:lstStyle/>
          <a:p>
            <a:r>
              <a:rPr lang="en-AU" dirty="0"/>
              <a:t>Review</a:t>
            </a:r>
          </a:p>
        </p:txBody>
      </p:sp>
      <p:sp>
        <p:nvSpPr>
          <p:cNvPr id="3" name="Content Placeholder 2">
            <a:extLst>
              <a:ext uri="{FF2B5EF4-FFF2-40B4-BE49-F238E27FC236}">
                <a16:creationId xmlns:a16="http://schemas.microsoft.com/office/drawing/2014/main" id="{1EA52F65-0A39-0160-41A6-602F42440FD0}"/>
              </a:ext>
            </a:extLst>
          </p:cNvPr>
          <p:cNvSpPr>
            <a:spLocks noGrp="1"/>
          </p:cNvSpPr>
          <p:nvPr>
            <p:ph idx="1"/>
          </p:nvPr>
        </p:nvSpPr>
        <p:spPr/>
        <p:txBody>
          <a:bodyPr>
            <a:normAutofit fontScale="85000" lnSpcReduction="10000"/>
          </a:bodyPr>
          <a:lstStyle/>
          <a:p>
            <a:pPr marL="342900" indent="-342900">
              <a:buAutoNum type="arabicPeriod"/>
            </a:pPr>
            <a:r>
              <a:rPr lang="en-AU" dirty="0"/>
              <a:t>Describe Piaget’s Pendulum Problem – how is it conducted, what is it testing for and which stage does it indicate?</a:t>
            </a:r>
          </a:p>
          <a:p>
            <a:endParaRPr lang="en-AU" dirty="0"/>
          </a:p>
          <a:p>
            <a:pPr algn="l"/>
            <a:r>
              <a:rPr lang="en-US" b="0" i="1" dirty="0">
                <a:solidFill>
                  <a:srgbClr val="282828"/>
                </a:solidFill>
                <a:effectLst/>
                <a:latin typeface="Georgia" panose="02040502050405020303" pitchFamily="18" charset="0"/>
              </a:rPr>
              <a:t>Children in the formal operational stage approached the task systematically, testing one variable (such as varying the length of the string) at a time to see its effect. However, younger children typically tried out these variations randomly or changed two things at the same time.</a:t>
            </a:r>
          </a:p>
          <a:p>
            <a:pPr algn="l"/>
            <a:r>
              <a:rPr lang="en-US" b="0" i="1" dirty="0">
                <a:solidFill>
                  <a:srgbClr val="282828"/>
                </a:solidFill>
                <a:effectLst/>
                <a:latin typeface="Georgia" panose="02040502050405020303" pitchFamily="18" charset="0"/>
              </a:rPr>
              <a:t>Piaget concluded that the systematic approach indicated the children were thinking logically, in the abstract, and could see the relationships between things. These are the characteristics of the formal operational stage.</a:t>
            </a:r>
          </a:p>
          <a:p>
            <a:pPr marL="342900" indent="-342900">
              <a:buAutoNum type="arabicPeriod"/>
            </a:pPr>
            <a:endParaRPr lang="en-AU" dirty="0"/>
          </a:p>
        </p:txBody>
      </p:sp>
      <p:pic>
        <p:nvPicPr>
          <p:cNvPr id="4" name="Online Media 3" title="Pendulum test on a 11 year old child 2">
            <a:hlinkClick r:id="" action="ppaction://media"/>
            <a:extLst>
              <a:ext uri="{FF2B5EF4-FFF2-40B4-BE49-F238E27FC236}">
                <a16:creationId xmlns:a16="http://schemas.microsoft.com/office/drawing/2014/main" id="{6E47B8DA-F84B-0162-8EA6-F57123699172}"/>
              </a:ext>
            </a:extLst>
          </p:cNvPr>
          <p:cNvPicPr>
            <a:picLocks noRot="1" noChangeAspect="1"/>
          </p:cNvPicPr>
          <p:nvPr>
            <a:videoFile r:link="rId1"/>
          </p:nvPr>
        </p:nvPicPr>
        <p:blipFill>
          <a:blip r:embed="rId3"/>
          <a:stretch>
            <a:fillRect/>
          </a:stretch>
        </p:blipFill>
        <p:spPr>
          <a:xfrm>
            <a:off x="8483600" y="162354"/>
            <a:ext cx="2540000" cy="1905000"/>
          </a:xfrm>
          <a:prstGeom prst="rect">
            <a:avLst/>
          </a:prstGeom>
        </p:spPr>
      </p:pic>
    </p:spTree>
    <p:extLst>
      <p:ext uri="{BB962C8B-B14F-4D97-AF65-F5344CB8AC3E}">
        <p14:creationId xmlns:p14="http://schemas.microsoft.com/office/powerpoint/2010/main" val="391154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4"/>
                                        </p:tgtEl>
                                      </p:cBhvr>
                                    </p:cmd>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vol="80000">
                <p:cTn id="17" fill="hold" display="0">
                  <p:stCondLst>
                    <p:cond delay="indefinite"/>
                  </p:stCondLst>
                </p:cTn>
                <p:tgtEl>
                  <p:spTgt spid="4"/>
                </p:tgtEl>
              </p:cMediaNode>
            </p:vide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7F828-671B-4397-BBAD-19A223F404D1}"/>
              </a:ext>
            </a:extLst>
          </p:cNvPr>
          <p:cNvSpPr>
            <a:spLocks noGrp="1"/>
          </p:cNvSpPr>
          <p:nvPr>
            <p:ph type="title"/>
          </p:nvPr>
        </p:nvSpPr>
        <p:spPr/>
        <p:txBody>
          <a:bodyPr/>
          <a:lstStyle/>
          <a:p>
            <a:r>
              <a:rPr lang="en-US" dirty="0"/>
              <a:t>Learning Intentions</a:t>
            </a:r>
            <a:endParaRPr lang="en-AU" dirty="0"/>
          </a:p>
        </p:txBody>
      </p:sp>
      <p:sp>
        <p:nvSpPr>
          <p:cNvPr id="3" name="Content Placeholder 2">
            <a:extLst>
              <a:ext uri="{FF2B5EF4-FFF2-40B4-BE49-F238E27FC236}">
                <a16:creationId xmlns:a16="http://schemas.microsoft.com/office/drawing/2014/main" id="{D4B5797E-7C00-9725-D53D-F1933542260E}"/>
              </a:ext>
            </a:extLst>
          </p:cNvPr>
          <p:cNvSpPr>
            <a:spLocks noGrp="1"/>
          </p:cNvSpPr>
          <p:nvPr>
            <p:ph idx="1"/>
          </p:nvPr>
        </p:nvSpPr>
        <p:spPr>
          <a:xfrm>
            <a:off x="1920240" y="2312275"/>
            <a:ext cx="9966960" cy="4424427"/>
          </a:xfrm>
        </p:spPr>
        <p:txBody>
          <a:bodyPr>
            <a:normAutofit/>
          </a:bodyPr>
          <a:lstStyle/>
          <a:p>
            <a:pPr marL="342900" lvl="0" indent="-342900">
              <a:lnSpc>
                <a:spcPct val="115000"/>
              </a:lnSpc>
              <a:spcAft>
                <a:spcPts val="600"/>
              </a:spcAft>
              <a:buFont typeface="Courier New" panose="02070309020205020404" pitchFamily="49" charset="0"/>
              <a:buChar char="o"/>
              <a:tabLst>
                <a:tab pos="228600" algn="l"/>
              </a:tabLst>
            </a:pPr>
            <a:r>
              <a:rPr lang="en-AU" sz="1800" dirty="0">
                <a:effectLst/>
                <a:latin typeface="Calibri" panose="020F0502020204030204" pitchFamily="34" charset="0"/>
                <a:ea typeface="Yu Mincho" panose="02020400000000000000" pitchFamily="18" charset="-128"/>
                <a:cs typeface="Times New Roman" panose="02020603050405020304" pitchFamily="18" charset="0"/>
              </a:rPr>
              <a:t>study: Strange situation to measure attachment (Ainsworth, 1978)</a:t>
            </a:r>
          </a:p>
          <a:p>
            <a:pPr marL="342900" lvl="0" indent="-342900">
              <a:spcBef>
                <a:spcPts val="805"/>
              </a:spcBef>
              <a:buSzPts val="1100"/>
              <a:buFont typeface="Calibri" panose="020F0502020204030204" pitchFamily="34" charset="0"/>
              <a:buChar char="-"/>
              <a:tabLst>
                <a:tab pos="228600" algn="l"/>
              </a:tabLst>
            </a:pPr>
            <a:r>
              <a:rPr lang="en-AU" sz="1800" dirty="0">
                <a:effectLst/>
                <a:latin typeface="Calibri" panose="020F0502020204030204" pitchFamily="34" charset="0"/>
                <a:ea typeface="Calibri" panose="020F0502020204030204" pitchFamily="34" charset="0"/>
              </a:rPr>
              <a:t>Type A – insecure avoidant attachment</a:t>
            </a:r>
          </a:p>
          <a:p>
            <a:pPr marL="342900" lvl="0" indent="-342900">
              <a:spcBef>
                <a:spcPts val="805"/>
              </a:spcBef>
              <a:buSzPts val="1100"/>
              <a:buFont typeface="Calibri" panose="020F0502020204030204" pitchFamily="34" charset="0"/>
              <a:buChar char="-"/>
              <a:tabLst>
                <a:tab pos="228600" algn="l"/>
              </a:tabLst>
            </a:pPr>
            <a:r>
              <a:rPr lang="en-AU" sz="1800" dirty="0">
                <a:effectLst/>
                <a:latin typeface="Calibri" panose="020F0502020204030204" pitchFamily="34" charset="0"/>
                <a:ea typeface="Calibri" panose="020F0502020204030204" pitchFamily="34" charset="0"/>
              </a:rPr>
              <a:t>Type B – secure attachment</a:t>
            </a:r>
          </a:p>
          <a:p>
            <a:pPr marL="342900" lvl="0" indent="-342900">
              <a:spcBef>
                <a:spcPts val="805"/>
              </a:spcBef>
              <a:buSzPts val="1100"/>
              <a:buFont typeface="Calibri" panose="020F0502020204030204" pitchFamily="34" charset="0"/>
              <a:buChar char="-"/>
              <a:tabLst>
                <a:tab pos="228600" algn="l"/>
              </a:tabLst>
            </a:pPr>
            <a:r>
              <a:rPr lang="en-AU" sz="1800" dirty="0">
                <a:effectLst/>
                <a:latin typeface="Calibri" panose="020F0502020204030204" pitchFamily="34" charset="0"/>
                <a:ea typeface="Calibri" panose="020F0502020204030204" pitchFamily="34" charset="0"/>
                <a:cs typeface="Times New Roman" panose="02020603050405020304" pitchFamily="18" charset="0"/>
              </a:rPr>
              <a:t>Type C – insecure resistant attachment</a:t>
            </a:r>
          </a:p>
          <a:p>
            <a:pPr marL="342900" lvl="0" indent="-342900">
              <a:spcBef>
                <a:spcPts val="805"/>
              </a:spcBef>
              <a:buSzPts val="1100"/>
              <a:buFont typeface="Calibri" panose="020F0502020204030204" pitchFamily="34" charset="0"/>
              <a:buChar char="-"/>
              <a:tabLst>
                <a:tab pos="228600" algn="l"/>
              </a:tabLst>
            </a:pPr>
            <a:r>
              <a:rPr lang="en-AU" sz="1800" dirty="0">
                <a:effectLst/>
                <a:latin typeface="Calibri" panose="020F0502020204030204" pitchFamily="34" charset="0"/>
                <a:ea typeface="Calibri" panose="020F0502020204030204" pitchFamily="34" charset="0"/>
                <a:cs typeface="Times New Roman" panose="02020603050405020304" pitchFamily="18" charset="0"/>
              </a:rPr>
              <a:t>findings about cross cultural patterns of attachment according to Van </a:t>
            </a:r>
            <a:r>
              <a:rPr lang="en-AU" sz="1800" dirty="0" err="1">
                <a:effectLst/>
                <a:latin typeface="Calibri" panose="020F0502020204030204" pitchFamily="34" charset="0"/>
                <a:ea typeface="Calibri" panose="020F0502020204030204" pitchFamily="34" charset="0"/>
                <a:cs typeface="Times New Roman" panose="02020603050405020304" pitchFamily="18" charset="0"/>
              </a:rPr>
              <a:t>Ljzendoorn</a:t>
            </a:r>
            <a:r>
              <a:rPr lang="en-AU" sz="1800" dirty="0">
                <a:effectLst/>
                <a:latin typeface="Calibri" panose="020F0502020204030204" pitchFamily="34" charset="0"/>
                <a:ea typeface="Calibri" panose="020F0502020204030204" pitchFamily="34" charset="0"/>
                <a:cs typeface="Times New Roman" panose="02020603050405020304" pitchFamily="18" charset="0"/>
              </a:rPr>
              <a:t> and Kroonenberg (1988)</a:t>
            </a:r>
            <a:endParaRPr lang="en-AU" sz="7200" dirty="0"/>
          </a:p>
        </p:txBody>
      </p:sp>
    </p:spTree>
    <p:extLst>
      <p:ext uri="{BB962C8B-B14F-4D97-AF65-F5344CB8AC3E}">
        <p14:creationId xmlns:p14="http://schemas.microsoft.com/office/powerpoint/2010/main" val="2041696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0A371-A870-476D-95F1-0461119C12E3}"/>
              </a:ext>
            </a:extLst>
          </p:cNvPr>
          <p:cNvSpPr>
            <a:spLocks noGrp="1"/>
          </p:cNvSpPr>
          <p:nvPr>
            <p:ph type="title"/>
          </p:nvPr>
        </p:nvSpPr>
        <p:spPr/>
        <p:txBody>
          <a:bodyPr/>
          <a:lstStyle/>
          <a:p>
            <a:r>
              <a:rPr lang="en-AU" dirty="0"/>
              <a:t>Success criteria</a:t>
            </a:r>
          </a:p>
        </p:txBody>
      </p:sp>
      <p:sp>
        <p:nvSpPr>
          <p:cNvPr id="3" name="Content Placeholder 2">
            <a:extLst>
              <a:ext uri="{FF2B5EF4-FFF2-40B4-BE49-F238E27FC236}">
                <a16:creationId xmlns:a16="http://schemas.microsoft.com/office/drawing/2014/main" id="{2F19D875-6C9D-4C3C-B089-98A1CBE02594}"/>
              </a:ext>
            </a:extLst>
          </p:cNvPr>
          <p:cNvSpPr>
            <a:spLocks noGrp="1"/>
          </p:cNvSpPr>
          <p:nvPr>
            <p:ph idx="1"/>
          </p:nvPr>
        </p:nvSpPr>
        <p:spPr>
          <a:xfrm>
            <a:off x="1920240" y="2312275"/>
            <a:ext cx="9537752" cy="4013879"/>
          </a:xfrm>
        </p:spPr>
        <p:txBody>
          <a:bodyPr>
            <a:normAutofit/>
          </a:bodyPr>
          <a:lstStyle/>
          <a:p>
            <a:r>
              <a:rPr lang="en-AU" sz="2400" dirty="0"/>
              <a:t>Outline procedures and findings of Ainsworth’s study</a:t>
            </a:r>
          </a:p>
          <a:p>
            <a:r>
              <a:rPr lang="en-AU" sz="2400" dirty="0"/>
              <a:t>Define avoidant attachment, secure attachment and insecure resistant attachment and describe behaviours which exemplify them</a:t>
            </a:r>
          </a:p>
          <a:p>
            <a:r>
              <a:rPr lang="en-AU" sz="2400" dirty="0">
                <a:latin typeface="+mj-lt"/>
              </a:rPr>
              <a:t>Describe cultural relevance of Ainsworth’s study, using van </a:t>
            </a:r>
            <a:r>
              <a:rPr lang="en-AU" sz="2400" dirty="0" err="1">
                <a:effectLst/>
                <a:latin typeface="+mj-lt"/>
                <a:ea typeface="Calibri" panose="020F0502020204030204" pitchFamily="34" charset="0"/>
                <a:cs typeface="Times New Roman" panose="02020603050405020304" pitchFamily="18" charset="0"/>
              </a:rPr>
              <a:t>Van</a:t>
            </a:r>
            <a:r>
              <a:rPr lang="en-AU" sz="2400" dirty="0">
                <a:effectLst/>
                <a:latin typeface="+mj-lt"/>
                <a:ea typeface="Calibri" panose="020F0502020204030204" pitchFamily="34" charset="0"/>
                <a:cs typeface="Times New Roman" panose="02020603050405020304" pitchFamily="18" charset="0"/>
              </a:rPr>
              <a:t> </a:t>
            </a:r>
            <a:r>
              <a:rPr lang="en-AU" sz="2400" dirty="0" err="1">
                <a:effectLst/>
                <a:latin typeface="+mj-lt"/>
                <a:ea typeface="Calibri" panose="020F0502020204030204" pitchFamily="34" charset="0"/>
                <a:cs typeface="Times New Roman" panose="02020603050405020304" pitchFamily="18" charset="0"/>
              </a:rPr>
              <a:t>Ljzendoorn</a:t>
            </a:r>
            <a:r>
              <a:rPr lang="en-AU" sz="2400" dirty="0">
                <a:effectLst/>
                <a:latin typeface="+mj-lt"/>
                <a:ea typeface="Calibri" panose="020F0502020204030204" pitchFamily="34" charset="0"/>
                <a:cs typeface="Times New Roman" panose="02020603050405020304" pitchFamily="18" charset="0"/>
              </a:rPr>
              <a:t> and Kroonenberg’s </a:t>
            </a:r>
            <a:r>
              <a:rPr lang="en-AU" sz="2400" dirty="0" err="1">
                <a:effectLst/>
                <a:latin typeface="+mj-lt"/>
                <a:ea typeface="Calibri" panose="020F0502020204030204" pitchFamily="34" charset="0"/>
                <a:cs typeface="Times New Roman" panose="02020603050405020304" pitchFamily="18" charset="0"/>
              </a:rPr>
              <a:t>metastudy</a:t>
            </a:r>
            <a:r>
              <a:rPr lang="en-AU" sz="2400" dirty="0">
                <a:effectLst/>
                <a:latin typeface="+mj-lt"/>
                <a:ea typeface="Calibri" panose="020F0502020204030204" pitchFamily="34" charset="0"/>
                <a:cs typeface="Times New Roman" panose="02020603050405020304" pitchFamily="18" charset="0"/>
              </a:rPr>
              <a:t>.</a:t>
            </a:r>
            <a:endParaRPr lang="en-AU" sz="2400" dirty="0">
              <a:latin typeface="+mj-lt"/>
            </a:endParaRPr>
          </a:p>
        </p:txBody>
      </p:sp>
    </p:spTree>
    <p:extLst>
      <p:ext uri="{BB962C8B-B14F-4D97-AF65-F5344CB8AC3E}">
        <p14:creationId xmlns:p14="http://schemas.microsoft.com/office/powerpoint/2010/main" val="2898798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FB8F110E-B88C-832B-68F9-5BEE2536284C}"/>
              </a:ext>
            </a:extLst>
          </p:cNvPr>
          <p:cNvSpPr>
            <a:spLocks noGrp="1"/>
          </p:cNvSpPr>
          <p:nvPr>
            <p:ph type="title"/>
          </p:nvPr>
        </p:nvSpPr>
        <p:spPr>
          <a:xfrm>
            <a:off x="992518" y="442913"/>
            <a:ext cx="5271804" cy="1639888"/>
          </a:xfrm>
        </p:spPr>
        <p:txBody>
          <a:bodyPr anchor="b">
            <a:normAutofit/>
          </a:bodyPr>
          <a:lstStyle/>
          <a:p>
            <a:pPr>
              <a:lnSpc>
                <a:spcPct val="120000"/>
              </a:lnSpc>
            </a:pPr>
            <a:r>
              <a:rPr lang="en-AU" sz="2500" dirty="0"/>
              <a:t>Ainsworth (1978) </a:t>
            </a:r>
            <a:br>
              <a:rPr lang="en-AU" sz="2500" dirty="0"/>
            </a:br>
            <a:r>
              <a:rPr lang="en-AU" sz="2500" dirty="0"/>
              <a:t>Strange situations</a:t>
            </a:r>
          </a:p>
        </p:txBody>
      </p:sp>
      <p:sp>
        <p:nvSpPr>
          <p:cNvPr id="3" name="Content Placeholder 2">
            <a:extLst>
              <a:ext uri="{FF2B5EF4-FFF2-40B4-BE49-F238E27FC236}">
                <a16:creationId xmlns:a16="http://schemas.microsoft.com/office/drawing/2014/main" id="{EB3B8263-1C6F-DD79-030D-94EB1A3907A9}"/>
              </a:ext>
            </a:extLst>
          </p:cNvPr>
          <p:cNvSpPr>
            <a:spLocks noGrp="1"/>
          </p:cNvSpPr>
          <p:nvPr>
            <p:ph idx="1"/>
          </p:nvPr>
        </p:nvSpPr>
        <p:spPr>
          <a:xfrm>
            <a:off x="992519" y="2312988"/>
            <a:ext cx="5271804" cy="3651250"/>
          </a:xfrm>
        </p:spPr>
        <p:txBody>
          <a:bodyPr>
            <a:normAutofit/>
          </a:bodyPr>
          <a:lstStyle/>
          <a:p>
            <a:r>
              <a:rPr lang="en-AU" sz="2400" dirty="0"/>
              <a:t>A series of interactions involving infant, mother and a stranger help to measure how secure the attachment is between the mother and child.</a:t>
            </a:r>
          </a:p>
        </p:txBody>
      </p:sp>
      <p:sp>
        <p:nvSpPr>
          <p:cNvPr id="11" name="Freeform: Shape 1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a:extLst>
              <a:ext uri="{FF2B5EF4-FFF2-40B4-BE49-F238E27FC236}">
                <a16:creationId xmlns:a16="http://schemas.microsoft.com/office/drawing/2014/main" id="{EF96A63C-28FF-18E3-8ADA-C01F4D182458}"/>
              </a:ext>
            </a:extLst>
          </p:cNvPr>
          <p:cNvPicPr>
            <a:picLocks noChangeAspect="1"/>
          </p:cNvPicPr>
          <p:nvPr/>
        </p:nvPicPr>
        <p:blipFill rotWithShape="1">
          <a:blip r:embed="rId2"/>
          <a:srcRect b="11811"/>
          <a:stretch/>
        </p:blipFill>
        <p:spPr>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2023724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380DE-D3E7-F787-DDBD-4B995AF8EF40}"/>
              </a:ext>
            </a:extLst>
          </p:cNvPr>
          <p:cNvSpPr>
            <a:spLocks noGrp="1"/>
          </p:cNvSpPr>
          <p:nvPr>
            <p:ph type="title"/>
          </p:nvPr>
        </p:nvSpPr>
        <p:spPr/>
        <p:txBody>
          <a:bodyPr/>
          <a:lstStyle/>
          <a:p>
            <a:endParaRPr lang="en-AU"/>
          </a:p>
        </p:txBody>
      </p:sp>
      <p:pic>
        <p:nvPicPr>
          <p:cNvPr id="4" name="Online Media 3" title="The Strange Situation - Mary Ainsworth">
            <a:hlinkClick r:id="" action="ppaction://media"/>
            <a:extLst>
              <a:ext uri="{FF2B5EF4-FFF2-40B4-BE49-F238E27FC236}">
                <a16:creationId xmlns:a16="http://schemas.microsoft.com/office/drawing/2014/main" id="{65E2BAE3-25F3-08A4-22A5-B6A0942F5DF3}"/>
              </a:ext>
            </a:extLst>
          </p:cNvPr>
          <p:cNvPicPr>
            <a:picLocks noGrp="1" noRot="1" noChangeAspect="1"/>
          </p:cNvPicPr>
          <p:nvPr>
            <p:ph idx="1"/>
            <a:videoFile r:link="rId1"/>
          </p:nvPr>
        </p:nvPicPr>
        <p:blipFill>
          <a:blip r:embed="rId3"/>
          <a:stretch>
            <a:fillRect/>
          </a:stretch>
        </p:blipFill>
        <p:spPr>
          <a:xfrm>
            <a:off x="1710714" y="140393"/>
            <a:ext cx="8770571" cy="6577214"/>
          </a:xfrm>
          <a:prstGeom prst="rect">
            <a:avLst/>
          </a:prstGeom>
        </p:spPr>
      </p:pic>
    </p:spTree>
    <p:extLst>
      <p:ext uri="{BB962C8B-B14F-4D97-AF65-F5344CB8AC3E}">
        <p14:creationId xmlns:p14="http://schemas.microsoft.com/office/powerpoint/2010/main" val="2342312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8548B-3944-707D-B20C-D858F68F92EE}"/>
              </a:ext>
            </a:extLst>
          </p:cNvPr>
          <p:cNvSpPr>
            <a:spLocks noGrp="1"/>
          </p:cNvSpPr>
          <p:nvPr>
            <p:ph type="title"/>
          </p:nvPr>
        </p:nvSpPr>
        <p:spPr/>
        <p:txBody>
          <a:bodyPr>
            <a:normAutofit fontScale="90000"/>
          </a:bodyPr>
          <a:lstStyle/>
          <a:p>
            <a:r>
              <a:rPr lang="en-AU" dirty="0"/>
              <a:t>Sequence the events within the study</a:t>
            </a:r>
          </a:p>
        </p:txBody>
      </p:sp>
      <p:sp>
        <p:nvSpPr>
          <p:cNvPr id="3" name="Content Placeholder 2">
            <a:extLst>
              <a:ext uri="{FF2B5EF4-FFF2-40B4-BE49-F238E27FC236}">
                <a16:creationId xmlns:a16="http://schemas.microsoft.com/office/drawing/2014/main" id="{6AC3D5EC-6A59-75A4-844A-8A1A1C892060}"/>
              </a:ext>
            </a:extLst>
          </p:cNvPr>
          <p:cNvSpPr>
            <a:spLocks noGrp="1"/>
          </p:cNvSpPr>
          <p:nvPr>
            <p:ph idx="1"/>
          </p:nvPr>
        </p:nvSpPr>
        <p:spPr/>
        <p:txBody>
          <a:bodyPr/>
          <a:lstStyle/>
          <a:p>
            <a:endParaRPr lang="en-AU" dirty="0"/>
          </a:p>
        </p:txBody>
      </p:sp>
    </p:spTree>
    <p:extLst>
      <p:ext uri="{BB962C8B-B14F-4D97-AF65-F5344CB8AC3E}">
        <p14:creationId xmlns:p14="http://schemas.microsoft.com/office/powerpoint/2010/main" val="1116845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D8538-E107-D065-C2AE-FA86681C9FEC}"/>
              </a:ext>
            </a:extLst>
          </p:cNvPr>
          <p:cNvSpPr>
            <a:spLocks noGrp="1"/>
          </p:cNvSpPr>
          <p:nvPr>
            <p:ph type="title"/>
          </p:nvPr>
        </p:nvSpPr>
        <p:spPr/>
        <p:txBody>
          <a:bodyPr/>
          <a:lstStyle/>
          <a:p>
            <a:r>
              <a:rPr lang="en-AU" dirty="0"/>
              <a:t>Type A: Anxious avoidant</a:t>
            </a:r>
          </a:p>
        </p:txBody>
      </p:sp>
      <p:sp>
        <p:nvSpPr>
          <p:cNvPr id="3" name="Content Placeholder 2">
            <a:extLst>
              <a:ext uri="{FF2B5EF4-FFF2-40B4-BE49-F238E27FC236}">
                <a16:creationId xmlns:a16="http://schemas.microsoft.com/office/drawing/2014/main" id="{37817F1D-9FB5-1997-FB2C-76C611FF8FD9}"/>
              </a:ext>
            </a:extLst>
          </p:cNvPr>
          <p:cNvSpPr>
            <a:spLocks noGrp="1"/>
          </p:cNvSpPr>
          <p:nvPr>
            <p:ph idx="1"/>
          </p:nvPr>
        </p:nvSpPr>
        <p:spPr/>
        <p:txBody>
          <a:bodyPr/>
          <a:lstStyle/>
          <a:p>
            <a:r>
              <a:rPr lang="en-AU" dirty="0"/>
              <a:t>Infant showed insecure attachment when playing with toys by ignoring their mother, failing to look at her and not trying to be close to her and did not seek contact during the reunion. </a:t>
            </a:r>
          </a:p>
        </p:txBody>
      </p:sp>
      <p:pic>
        <p:nvPicPr>
          <p:cNvPr id="4" name="Online Media 3" title="Attachment - avoidant">
            <a:hlinkClick r:id="" action="ppaction://media"/>
            <a:extLst>
              <a:ext uri="{FF2B5EF4-FFF2-40B4-BE49-F238E27FC236}">
                <a16:creationId xmlns:a16="http://schemas.microsoft.com/office/drawing/2014/main" id="{977B6164-068A-6D71-0342-16E0FD401944}"/>
              </a:ext>
            </a:extLst>
          </p:cNvPr>
          <p:cNvPicPr>
            <a:picLocks noRot="1" noChangeAspect="1"/>
          </p:cNvPicPr>
          <p:nvPr>
            <a:videoFile r:link="rId1"/>
          </p:nvPr>
        </p:nvPicPr>
        <p:blipFill>
          <a:blip r:embed="rId3"/>
          <a:stretch>
            <a:fillRect/>
          </a:stretch>
        </p:blipFill>
        <p:spPr>
          <a:xfrm>
            <a:off x="1710714" y="140036"/>
            <a:ext cx="8770571" cy="6577928"/>
          </a:xfrm>
          <a:prstGeom prst="rect">
            <a:avLst/>
          </a:prstGeom>
        </p:spPr>
      </p:pic>
    </p:spTree>
    <p:extLst>
      <p:ext uri="{BB962C8B-B14F-4D97-AF65-F5344CB8AC3E}">
        <p14:creationId xmlns:p14="http://schemas.microsoft.com/office/powerpoint/2010/main" val="3573467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1" fill="hold"/>
                                        <p:tgtEl>
                                          <p:spTgt spid="4"/>
                                        </p:tgtEl>
                                      </p:cBhvr>
                                    </p:cmd>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
                                        </p:tgtEl>
                                        <p:attrNameLst>
                                          <p:attrName>style.visibility</p:attrName>
                                        </p:attrNameLst>
                                      </p:cBhvr>
                                      <p:to>
                                        <p:strVal val="hidden"/>
                                      </p:to>
                                    </p:set>
                                    <p:cmd type="call" cmd="stop">
                                      <p:cBhvr>
                                        <p:cTn id="19" dur="1">
                                          <p:stCondLst>
                                            <p:cond delay="0"/>
                                          </p:stCondLst>
                                        </p:cTn>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20" fill="hold" display="0">
                  <p:stCondLst>
                    <p:cond delay="indefinite"/>
                  </p:stCondLst>
                </p:cTn>
                <p:tgtEl>
                  <p:spTgt spid="4"/>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3287E-8155-1394-47ED-7C33B4C9E1A3}"/>
              </a:ext>
            </a:extLst>
          </p:cNvPr>
          <p:cNvSpPr>
            <a:spLocks noGrp="1"/>
          </p:cNvSpPr>
          <p:nvPr>
            <p:ph type="title"/>
          </p:nvPr>
        </p:nvSpPr>
        <p:spPr/>
        <p:txBody>
          <a:bodyPr/>
          <a:lstStyle/>
          <a:p>
            <a:r>
              <a:rPr lang="en-AU" dirty="0"/>
              <a:t>Type B: Secure attachment</a:t>
            </a:r>
          </a:p>
        </p:txBody>
      </p:sp>
      <p:sp>
        <p:nvSpPr>
          <p:cNvPr id="6" name="Content Placeholder 5">
            <a:extLst>
              <a:ext uri="{FF2B5EF4-FFF2-40B4-BE49-F238E27FC236}">
                <a16:creationId xmlns:a16="http://schemas.microsoft.com/office/drawing/2014/main" id="{F88FBBA0-E377-1DDF-30BB-93C5B8846F6F}"/>
              </a:ext>
            </a:extLst>
          </p:cNvPr>
          <p:cNvSpPr>
            <a:spLocks noGrp="1"/>
          </p:cNvSpPr>
          <p:nvPr>
            <p:ph idx="1"/>
          </p:nvPr>
        </p:nvSpPr>
        <p:spPr/>
        <p:txBody>
          <a:bodyPr/>
          <a:lstStyle/>
          <a:p>
            <a:r>
              <a:rPr lang="en-AU" dirty="0"/>
              <a:t>The infant uses their mother as a base from which to explore the room, settling quickly after reunion.</a:t>
            </a:r>
          </a:p>
          <a:p>
            <a:endParaRPr lang="en-AU" dirty="0"/>
          </a:p>
        </p:txBody>
      </p:sp>
      <p:pic>
        <p:nvPicPr>
          <p:cNvPr id="7" name="Online Media 6" title="Attachment - secure">
            <a:hlinkClick r:id="" action="ppaction://media"/>
            <a:extLst>
              <a:ext uri="{FF2B5EF4-FFF2-40B4-BE49-F238E27FC236}">
                <a16:creationId xmlns:a16="http://schemas.microsoft.com/office/drawing/2014/main" id="{74F392BA-8A9E-6414-A6D9-9FB3E3E37524}"/>
              </a:ext>
            </a:extLst>
          </p:cNvPr>
          <p:cNvPicPr>
            <a:picLocks noRot="1" noChangeAspect="1"/>
          </p:cNvPicPr>
          <p:nvPr>
            <a:videoFile r:link="rId1"/>
          </p:nvPr>
        </p:nvPicPr>
        <p:blipFill>
          <a:blip r:embed="rId3"/>
          <a:stretch>
            <a:fillRect/>
          </a:stretch>
        </p:blipFill>
        <p:spPr>
          <a:xfrm>
            <a:off x="1655665" y="98749"/>
            <a:ext cx="8880669" cy="6660502"/>
          </a:xfrm>
          <a:prstGeom prst="rect">
            <a:avLst/>
          </a:prstGeom>
        </p:spPr>
      </p:pic>
    </p:spTree>
    <p:extLst>
      <p:ext uri="{BB962C8B-B14F-4D97-AF65-F5344CB8AC3E}">
        <p14:creationId xmlns:p14="http://schemas.microsoft.com/office/powerpoint/2010/main" val="275870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7"/>
                                        </p:tgtEl>
                                      </p:cBhvr>
                                    </p:cmd>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7"/>
                                        </p:tgtEl>
                                        <p:attrNameLst>
                                          <p:attrName>style.visibility</p:attrName>
                                        </p:attrNameLst>
                                      </p:cBhvr>
                                      <p:to>
                                        <p:strVal val="hidden"/>
                                      </p:to>
                                    </p:set>
                                    <p:cmd type="call" cmd="stop">
                                      <p:cBhvr>
                                        <p:cTn id="15" dur="1">
                                          <p:stCondLst>
                                            <p:cond delay="0"/>
                                          </p:stCondLst>
                                        </p:cTn>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6" fill="hold" display="0">
                  <p:stCondLst>
                    <p:cond delay="indefinite"/>
                  </p:stCondLst>
                </p:cTn>
                <p:tgtEl>
                  <p:spTgt spid="7"/>
                </p:tgtEl>
              </p:cMediaNode>
            </p:video>
          </p:childTnLst>
        </p:cTn>
      </p:par>
    </p:tnLst>
  </p:timing>
</p:sld>
</file>

<file path=ppt/theme/theme1.xml><?xml version="1.0" encoding="utf-8"?>
<a:theme xmlns:a="http://schemas.openxmlformats.org/drawingml/2006/main" name="SketchLines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1941</TotalTime>
  <Words>391</Words>
  <Application>Microsoft Office PowerPoint</Application>
  <PresentationFormat>Widescreen</PresentationFormat>
  <Paragraphs>32</Paragraphs>
  <Slides>12</Slides>
  <Notes>0</Notes>
  <HiddenSlides>0</HiddenSlides>
  <MMClips>6</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Meiryo</vt:lpstr>
      <vt:lpstr>Calibri</vt:lpstr>
      <vt:lpstr>Corbel</vt:lpstr>
      <vt:lpstr>Courier New</vt:lpstr>
      <vt:lpstr>Georgia</vt:lpstr>
      <vt:lpstr>SketchLinesVTI</vt:lpstr>
      <vt:lpstr>Attachment in Strange Situations</vt:lpstr>
      <vt:lpstr>Review</vt:lpstr>
      <vt:lpstr>Learning Intentions</vt:lpstr>
      <vt:lpstr>Success criteria</vt:lpstr>
      <vt:lpstr>Ainsworth (1978)  Strange situations</vt:lpstr>
      <vt:lpstr>PowerPoint Presentation</vt:lpstr>
      <vt:lpstr>Sequence the events within the study</vt:lpstr>
      <vt:lpstr>Type A: Anxious avoidant</vt:lpstr>
      <vt:lpstr>Type B: Secure attachment</vt:lpstr>
      <vt:lpstr>Type C: Anxious resistant</vt:lpstr>
      <vt:lpstr>PowerPoint Presentation</vt:lpstr>
      <vt:lpstr>Success criteria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Nervous System</dc:title>
  <dc:creator>Kristy</dc:creator>
  <cp:lastModifiedBy>JOHNSON Kristy [Narrogin Senior High School]</cp:lastModifiedBy>
  <cp:revision>30</cp:revision>
  <dcterms:created xsi:type="dcterms:W3CDTF">2023-02-01T11:31:06Z</dcterms:created>
  <dcterms:modified xsi:type="dcterms:W3CDTF">2024-05-10T04:52:16Z</dcterms:modified>
</cp:coreProperties>
</file>