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314" r:id="rId4"/>
    <p:sldId id="313" r:id="rId5"/>
    <p:sldId id="315" r:id="rId6"/>
    <p:sldId id="316" r:id="rId7"/>
    <p:sldId id="311" r:id="rId8"/>
    <p:sldId id="312" r:id="rId9"/>
    <p:sldId id="317" r:id="rId10"/>
    <p:sldId id="319" r:id="rId11"/>
    <p:sldId id="31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6/15/2023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936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6/15/2023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72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279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6/15/2023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666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6/15/2023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209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6/15/2023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6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6/15/2023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17256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6/15/2023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6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6/15/2023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598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6/15/2023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8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6/15/2023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5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050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41" r:id="rId5"/>
    <p:sldLayoutId id="2147483746" r:id="rId6"/>
    <p:sldLayoutId id="2147483742" r:id="rId7"/>
    <p:sldLayoutId id="2147483743" r:id="rId8"/>
    <p:sldLayoutId id="2147483744" r:id="rId9"/>
    <p:sldLayoutId id="2147483745" r:id="rId10"/>
    <p:sldLayoutId id="2147483747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5BV9NrLcHkU?feature=oembed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Ke3gw5r9eDo?feature=oembed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F3E416D2-D994-4F7A-8F62-B28B11BE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8AB04C-C31A-8CE9-E946-9B04EFB1DE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8883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46D3498-BB0C-4BBC-957B-FC6466C80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949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348024 w 7476051"/>
              <a:gd name="connsiteY1" fmla="*/ 0 h 6858000"/>
              <a:gd name="connsiteX2" fmla="*/ 681975 w 7476051"/>
              <a:gd name="connsiteY2" fmla="*/ 0 h 6858000"/>
              <a:gd name="connsiteX3" fmla="*/ 1555845 w 7476051"/>
              <a:gd name="connsiteY3" fmla="*/ 0 h 6858000"/>
              <a:gd name="connsiteX4" fmla="*/ 1568054 w 7476051"/>
              <a:gd name="connsiteY4" fmla="*/ 0 h 6858000"/>
              <a:gd name="connsiteX5" fmla="*/ 1693495 w 7476051"/>
              <a:gd name="connsiteY5" fmla="*/ 0 h 6858000"/>
              <a:gd name="connsiteX6" fmla="*/ 3186636 w 7476051"/>
              <a:gd name="connsiteY6" fmla="*/ 0 h 6858000"/>
              <a:gd name="connsiteX7" fmla="*/ 5853028 w 7476051"/>
              <a:gd name="connsiteY7" fmla="*/ 0 h 6858000"/>
              <a:gd name="connsiteX8" fmla="*/ 5875152 w 7476051"/>
              <a:gd name="connsiteY8" fmla="*/ 14997 h 6858000"/>
              <a:gd name="connsiteX9" fmla="*/ 7476051 w 7476051"/>
              <a:gd name="connsiteY9" fmla="*/ 3621656 h 6858000"/>
              <a:gd name="connsiteX10" fmla="*/ 5601701 w 7476051"/>
              <a:gd name="connsiteY10" fmla="*/ 6374814 h 6858000"/>
              <a:gd name="connsiteX11" fmla="*/ 5085053 w 7476051"/>
              <a:gd name="connsiteY11" fmla="*/ 6780599 h 6858000"/>
              <a:gd name="connsiteX12" fmla="*/ 4973297 w 7476051"/>
              <a:gd name="connsiteY12" fmla="*/ 6858000 h 6858000"/>
              <a:gd name="connsiteX13" fmla="*/ 3186636 w 7476051"/>
              <a:gd name="connsiteY13" fmla="*/ 6858000 h 6858000"/>
              <a:gd name="connsiteX14" fmla="*/ 1568054 w 7476051"/>
              <a:gd name="connsiteY14" fmla="*/ 6858000 h 6858000"/>
              <a:gd name="connsiteX15" fmla="*/ 1555845 w 7476051"/>
              <a:gd name="connsiteY15" fmla="*/ 6858000 h 6858000"/>
              <a:gd name="connsiteX16" fmla="*/ 1385101 w 7476051"/>
              <a:gd name="connsiteY16" fmla="*/ 6858000 h 6858000"/>
              <a:gd name="connsiteX17" fmla="*/ 681975 w 7476051"/>
              <a:gd name="connsiteY17" fmla="*/ 6858000 h 6858000"/>
              <a:gd name="connsiteX18" fmla="*/ 348024 w 7476051"/>
              <a:gd name="connsiteY18" fmla="*/ 6858000 h 6858000"/>
              <a:gd name="connsiteX19" fmla="*/ 0 w 7476051"/>
              <a:gd name="connsiteY1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348024" y="0"/>
                </a:lnTo>
                <a:lnTo>
                  <a:pt x="681975" y="0"/>
                </a:lnTo>
                <a:lnTo>
                  <a:pt x="1555845" y="0"/>
                </a:lnTo>
                <a:lnTo>
                  <a:pt x="1568054" y="0"/>
                </a:lnTo>
                <a:lnTo>
                  <a:pt x="1693495" y="0"/>
                </a:lnTo>
                <a:lnTo>
                  <a:pt x="3186636" y="0"/>
                </a:ln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1" y="6374814"/>
                </a:cubicBezTo>
                <a:cubicBezTo>
                  <a:pt x="5429498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3186636" y="6858000"/>
                </a:lnTo>
                <a:lnTo>
                  <a:pt x="1568054" y="6858000"/>
                </a:lnTo>
                <a:lnTo>
                  <a:pt x="1555845" y="6858000"/>
                </a:lnTo>
                <a:lnTo>
                  <a:pt x="1385101" y="6858000"/>
                </a:lnTo>
                <a:lnTo>
                  <a:pt x="681975" y="6858000"/>
                </a:lnTo>
                <a:lnTo>
                  <a:pt x="34802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539A79B-DFBA-4781-B0DE-4044B072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97492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3" name="Freeform: Shape 47">
            <a:extLst>
              <a:ext uri="{FF2B5EF4-FFF2-40B4-BE49-F238E27FC236}">
                <a16:creationId xmlns:a16="http://schemas.microsoft.com/office/drawing/2014/main" id="{3D8EFB43-661E-4B15-BA65-39CC17EF71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10788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88DBE8-157A-2820-5F17-2A7263811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1675" y="1346268"/>
            <a:ext cx="5932755" cy="3285207"/>
          </a:xfrm>
        </p:spPr>
        <p:txBody>
          <a:bodyPr>
            <a:normAutofit fontScale="90000"/>
          </a:bodyPr>
          <a:lstStyle/>
          <a:p>
            <a:r>
              <a:rPr lang="en-AU" dirty="0">
                <a:solidFill>
                  <a:schemeClr val="bg1"/>
                </a:solidFill>
              </a:rPr>
              <a:t>Attitudes and stereotypes: Function </a:t>
            </a:r>
            <a:r>
              <a:rPr lang="en-AU">
                <a:solidFill>
                  <a:schemeClr val="bg1"/>
                </a:solidFill>
              </a:rPr>
              <a:t>of attitudes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7AE95-F8FB-D371-4C43-5A92F2634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80151" y="4631475"/>
            <a:ext cx="5934278" cy="11502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AEPSY Year 11 ATAR Psychology</a:t>
            </a:r>
            <a:endParaRPr lang="en-AU">
              <a:solidFill>
                <a:schemeClr val="bg1"/>
              </a:solidFill>
            </a:endParaRPr>
          </a:p>
          <a:p>
            <a:endParaRPr lang="en-A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962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B99D2-9143-9F2C-F009-E6F104D0E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B978E-695C-A2F1-BB99-D631FBFA9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119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E2E28-5851-0929-034B-478D3316F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Criteria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455A7-0CA8-ED3E-58AC-D8148B4E4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attitude</a:t>
            </a:r>
          </a:p>
          <a:p>
            <a:r>
              <a:rPr lang="en-US" dirty="0"/>
              <a:t>Define stereotype</a:t>
            </a:r>
          </a:p>
          <a:p>
            <a:r>
              <a:rPr lang="en-US" dirty="0"/>
              <a:t>Define explicit attitude and give examples</a:t>
            </a:r>
          </a:p>
          <a:p>
            <a:r>
              <a:rPr lang="en-US" dirty="0"/>
              <a:t>Define implicit attitude and implicit bias and give examples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49069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7F828-671B-4397-BBAD-19A223F40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Intentions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5797E-7C00-9725-D53D-F19335422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5"/>
            <a:ext cx="9966960" cy="4424427"/>
          </a:xfrm>
        </p:spPr>
        <p:txBody>
          <a:bodyPr>
            <a:normAutofit/>
          </a:bodyPr>
          <a:lstStyle/>
          <a:p>
            <a:pPr marL="2286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tabLst>
                <a:tab pos="228600" algn="l"/>
              </a:tabLst>
            </a:pPr>
            <a:r>
              <a:rPr lang="en-A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Attitudes</a:t>
            </a:r>
            <a:r>
              <a:rPr lang="en-AU" sz="1800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A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AU" sz="18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A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stereotypes</a:t>
            </a:r>
          </a:p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 of attitudes – implicit and explicit</a:t>
            </a:r>
            <a:endParaRPr lang="en-AU" sz="8800" dirty="0"/>
          </a:p>
        </p:txBody>
      </p:sp>
    </p:spTree>
    <p:extLst>
      <p:ext uri="{BB962C8B-B14F-4D97-AF65-F5344CB8AC3E}">
        <p14:creationId xmlns:p14="http://schemas.microsoft.com/office/powerpoint/2010/main" val="2041696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E2E28-5851-0929-034B-478D3316F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Criteria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455A7-0CA8-ED3E-58AC-D8148B4E4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attitude</a:t>
            </a:r>
          </a:p>
          <a:p>
            <a:r>
              <a:rPr lang="en-US" dirty="0"/>
              <a:t>Define stereotype</a:t>
            </a:r>
          </a:p>
          <a:p>
            <a:r>
              <a:rPr lang="en-US" dirty="0"/>
              <a:t>Define explicit attitude and give examples</a:t>
            </a:r>
          </a:p>
          <a:p>
            <a:r>
              <a:rPr lang="en-US" dirty="0"/>
              <a:t>Define implicit attitude and implicit bias and give examples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7037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2B042-88D0-3653-97A6-FC2C30B8B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Online Media 3" title="Social Psychology &amp; Attitude">
            <a:hlinkClick r:id="" action="ppaction://media"/>
            <a:extLst>
              <a:ext uri="{FF2B5EF4-FFF2-40B4-BE49-F238E27FC236}">
                <a16:creationId xmlns:a16="http://schemas.microsoft.com/office/drawing/2014/main" id="{6A26A023-B98D-541C-00B3-258ED20534DD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967059" y="332630"/>
            <a:ext cx="8257882" cy="619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16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EE2BE-D906-5E9B-129B-4B3EB2ECC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E3920-44B8-AAD9-990F-B2D933DFD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What is attitude?</a:t>
            </a:r>
          </a:p>
          <a:p>
            <a:pPr marL="342900" indent="-342900">
              <a:buAutoNum type="arabicPeriod"/>
            </a:pPr>
            <a:r>
              <a:rPr lang="en-US" dirty="0"/>
              <a:t>How are attitudes formed?</a:t>
            </a:r>
          </a:p>
          <a:p>
            <a:pPr marL="342900" indent="-342900">
              <a:buAutoNum type="arabicPeriod"/>
            </a:pPr>
            <a:r>
              <a:rPr lang="en-US" dirty="0"/>
              <a:t>What is a stereotype?</a:t>
            </a:r>
          </a:p>
          <a:p>
            <a:pPr marL="342900" indent="-342900">
              <a:buAutoNum type="arabicPeriod"/>
            </a:pPr>
            <a:r>
              <a:rPr lang="en-US" dirty="0"/>
              <a:t>How are stereotypes formed?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31682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31DB9-1F4D-C9C4-8A39-1B52C1312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95FBA-8F65-8104-DB75-39093ED78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054895-46A2-6301-7CDA-047F813FD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645" y="149305"/>
            <a:ext cx="7604710" cy="655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411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5557-C172-11C4-48CD-794E579BE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4" name="Online Media 3" title="Implicit vs Explicit Attitudes">
            <a:hlinkClick r:id="" action="ppaction://media"/>
            <a:extLst>
              <a:ext uri="{FF2B5EF4-FFF2-40B4-BE49-F238E27FC236}">
                <a16:creationId xmlns:a16="http://schemas.microsoft.com/office/drawing/2014/main" id="{AFFBF745-4EE6-0866-5260-644CBC6F41F6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775781" y="189187"/>
            <a:ext cx="8640438" cy="647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60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C90FF-AD5D-DB46-A47B-DD838F833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D6AEB-02E3-A77F-8A92-1AF3B74A8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5. What is explicit attitude? Give an example.</a:t>
            </a:r>
          </a:p>
          <a:p>
            <a:r>
              <a:rPr lang="en-US" dirty="0"/>
              <a:t>6. What is implicit attitude? Give an example.</a:t>
            </a:r>
          </a:p>
          <a:p>
            <a:r>
              <a:rPr lang="en-US" dirty="0"/>
              <a:t>7. What are the problems with implicit attitude and implicit bias?</a:t>
            </a:r>
          </a:p>
          <a:p>
            <a:r>
              <a:rPr lang="en-US" dirty="0"/>
              <a:t>8. How can we reduce implicit bias?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73504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1EBFE-1922-DDF2-CC84-B94D0B9FA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A1FE8-8CED-F6CF-5CC9-BE072C025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CAA1BE-1B5E-CF12-A502-BF10A87CF2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114"/>
          <a:stretch/>
        </p:blipFill>
        <p:spPr>
          <a:xfrm>
            <a:off x="933316" y="490664"/>
            <a:ext cx="10325367" cy="587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256924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2108</TotalTime>
  <Words>131</Words>
  <Application>Microsoft Office PowerPoint</Application>
  <PresentationFormat>Widescreen</PresentationFormat>
  <Paragraphs>25</Paragraphs>
  <Slides>11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Meiryo</vt:lpstr>
      <vt:lpstr>Calibri</vt:lpstr>
      <vt:lpstr>Corbel</vt:lpstr>
      <vt:lpstr>SketchLinesVTI</vt:lpstr>
      <vt:lpstr>Attitudes and stereotypes: Function of attitudes</vt:lpstr>
      <vt:lpstr>Learning Intentions</vt:lpstr>
      <vt:lpstr>Success Criteria</vt:lpstr>
      <vt:lpstr>PowerPoint Presentation</vt:lpstr>
      <vt:lpstr>Questions</vt:lpstr>
      <vt:lpstr>PowerPoint Presentation</vt:lpstr>
      <vt:lpstr>PowerPoint Presentation</vt:lpstr>
      <vt:lpstr>Questions</vt:lpstr>
      <vt:lpstr>PowerPoint Presentation</vt:lpstr>
      <vt:lpstr>PowerPoint Presentation</vt:lpstr>
      <vt:lpstr>Success Criteria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Nervous System</dc:title>
  <dc:creator>Kristy</dc:creator>
  <cp:lastModifiedBy>Kristy</cp:lastModifiedBy>
  <cp:revision>35</cp:revision>
  <dcterms:created xsi:type="dcterms:W3CDTF">2023-02-01T11:31:06Z</dcterms:created>
  <dcterms:modified xsi:type="dcterms:W3CDTF">2023-06-15T12:50:59Z</dcterms:modified>
</cp:coreProperties>
</file>