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20" r:id="rId3"/>
    <p:sldId id="316" r:id="rId4"/>
    <p:sldId id="317" r:id="rId5"/>
    <p:sldId id="257" r:id="rId6"/>
    <p:sldId id="314" r:id="rId7"/>
    <p:sldId id="322" r:id="rId8"/>
    <p:sldId id="328" r:id="rId9"/>
    <p:sldId id="321" r:id="rId10"/>
    <p:sldId id="323" r:id="rId11"/>
    <p:sldId id="324" r:id="rId12"/>
    <p:sldId id="325" r:id="rId13"/>
    <p:sldId id="326" r:id="rId14"/>
    <p:sldId id="3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kDKlbECD0g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AB04C-C31A-8CE9-E946-9B04EFB1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88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Attitudes and stereotypes: Tripartite Model of attitude 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EE00B4-07D2-142B-92A4-F7463D51D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150" y="-81348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2EF-798A-ADDB-9AE1-7773F87E36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2150" y="1344612"/>
            <a:ext cx="10442575" cy="5141913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b="0" i="0" dirty="0">
                <a:effectLst/>
              </a:rPr>
              <a:t>The affective component of attitude refers to how we </a:t>
            </a:r>
            <a:r>
              <a:rPr lang="en-US" sz="2400" i="0" dirty="0">
                <a:effectLst/>
              </a:rPr>
              <a:t>feel</a:t>
            </a:r>
            <a:r>
              <a:rPr lang="en-US" sz="2400" b="0" i="0" dirty="0">
                <a:effectLst/>
              </a:rPr>
              <a:t> about something. It’s often our initial reaction and might be positive or negative, such as a fear-based reaction or an excitement-based reaction.</a:t>
            </a:r>
          </a:p>
          <a:p>
            <a:pPr fontAlgn="base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2400" b="0" i="0" dirty="0">
                <a:effectLst/>
              </a:rPr>
              <a:t>Being excited about a song because it reminds us of a loved one.</a:t>
            </a:r>
          </a:p>
          <a:p>
            <a:pPr fontAlgn="base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2400" b="0" i="0" dirty="0">
                <a:effectLst/>
              </a:rPr>
              <a:t>Being repulsed by a smell because we have associated it with a bad memory.</a:t>
            </a:r>
          </a:p>
          <a:p>
            <a:pPr fontAlgn="base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2400" b="0" i="0" dirty="0">
                <a:effectLst/>
              </a:rPr>
              <a:t>Being afraid of a lion because we’ve never seen one before.</a:t>
            </a:r>
          </a:p>
          <a:p>
            <a:pPr>
              <a:lnSpc>
                <a:spcPct val="13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822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6F628B-8856-B7A8-EC80-8B0E245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-291064"/>
            <a:ext cx="6857365" cy="1344612"/>
          </a:xfrm>
        </p:spPr>
        <p:txBody>
          <a:bodyPr anchor="b">
            <a:norm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2086-5FCE-4A86-3A7D-F22C5F9A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218714"/>
            <a:ext cx="9846117" cy="373494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latin typeface="+mj-lt"/>
              </a:rPr>
              <a:t>The behavioral component of attitude refers to our intentions, or what we would </a:t>
            </a:r>
            <a:r>
              <a:rPr lang="en-US" sz="2400" b="0" i="1" dirty="0">
                <a:solidFill>
                  <a:srgbClr val="3A3A3A"/>
                </a:solidFill>
                <a:effectLst/>
                <a:latin typeface="+mj-lt"/>
              </a:rPr>
              <a:t>do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+mj-lt"/>
              </a:rPr>
              <a:t>.</a:t>
            </a:r>
            <a:endParaRPr lang="en-US" sz="2400" b="1" i="0" dirty="0">
              <a:solidFill>
                <a:srgbClr val="3A3A3A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rgbClr val="3A3A3A"/>
                </a:solidFill>
                <a:effectLst/>
                <a:latin typeface="+mj-lt"/>
              </a:rPr>
              <a:t>It can be informed by our attitude or cognition. For example, if we’re </a:t>
            </a:r>
            <a:r>
              <a:rPr lang="en-US" sz="2400" b="0" i="1" dirty="0">
                <a:solidFill>
                  <a:srgbClr val="3A3A3A"/>
                </a:solidFill>
                <a:effectLst/>
                <a:latin typeface="+mj-lt"/>
              </a:rPr>
              <a:t>afraid 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+mj-lt"/>
              </a:rPr>
              <a:t>of something (our affect), we might </a:t>
            </a:r>
            <a:r>
              <a:rPr lang="en-US" sz="2400" b="0" i="1" dirty="0">
                <a:solidFill>
                  <a:srgbClr val="3A3A3A"/>
                </a:solidFill>
                <a:effectLst/>
                <a:latin typeface="+mj-lt"/>
              </a:rPr>
              <a:t>run 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+mj-lt"/>
              </a:rPr>
              <a:t>(our behavior).</a:t>
            </a:r>
            <a:endParaRPr lang="en-A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854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85898-C826-A59E-E0FA-E7F7004F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154021"/>
            <a:ext cx="6857365" cy="1344612"/>
          </a:xfrm>
        </p:spPr>
        <p:txBody>
          <a:bodyPr anchor="b">
            <a:norm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5D5B-C79E-DE2A-E5FA-03C97C5C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270763"/>
            <a:ext cx="10884418" cy="475074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0" i="0" dirty="0">
                <a:solidFill>
                  <a:srgbClr val="3A3A3A"/>
                </a:solidFill>
                <a:effectLst/>
                <a:latin typeface="+mj-lt"/>
              </a:rPr>
              <a:t>Our cognitive component is what we </a:t>
            </a:r>
            <a:r>
              <a:rPr lang="en-US" sz="2800" b="0" dirty="0">
                <a:solidFill>
                  <a:srgbClr val="2E38FF"/>
                </a:solidFill>
                <a:effectLst/>
                <a:latin typeface="+mj-lt"/>
              </a:rPr>
              <a:t>think</a:t>
            </a:r>
            <a:r>
              <a:rPr lang="en-US" sz="2800" dirty="0">
                <a:solidFill>
                  <a:srgbClr val="2E38FF"/>
                </a:solidFill>
                <a:latin typeface="+mj-lt"/>
              </a:rPr>
              <a:t> 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+mj-lt"/>
              </a:rPr>
              <a:t>about something. </a:t>
            </a:r>
          </a:p>
          <a:p>
            <a:r>
              <a:rPr lang="en-US" sz="2800" b="0" i="0" dirty="0">
                <a:solidFill>
                  <a:srgbClr val="3A3A3A"/>
                </a:solidFill>
                <a:effectLst/>
                <a:latin typeface="+mj-lt"/>
              </a:rPr>
              <a:t>Cognitive and affective components are interrelated, but don’t always overlap.</a:t>
            </a:r>
          </a:p>
          <a:p>
            <a:pPr algn="l" fontAlgn="base"/>
            <a:r>
              <a:rPr lang="en-US" sz="2800" b="0" i="0" dirty="0">
                <a:solidFill>
                  <a:srgbClr val="3A3A3A"/>
                </a:solidFill>
                <a:effectLst/>
                <a:latin typeface="+mj-lt"/>
              </a:rPr>
              <a:t>For example, we might think it’s a bad idea to take a holiday, even though we have positive feelings about it, because it’s too expensive. That’s because we’re overriding our impulsive feelings in order to make decisions based on logic.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773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BF0B-27A7-E760-A7BA-A8CB66F8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58" y="1832773"/>
            <a:ext cx="5570642" cy="5788550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latin typeface="+mj-lt"/>
              </a:rPr>
              <a:t>Affect, behavior or cognition could each win out in a decision. This changes depending on the situation. </a:t>
            </a:r>
            <a:endParaRPr lang="en-AU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THE TRIPARTITE ATTITUDE STRUCTURE ADAPTED FROM ROSENBERG ET AL. (1960 ...">
            <a:extLst>
              <a:ext uri="{FF2B5EF4-FFF2-40B4-BE49-F238E27FC236}">
                <a16:creationId xmlns:a16="http://schemas.microsoft.com/office/drawing/2014/main" id="{5375D68F-55C1-0206-510B-362448E4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9475" y="1331855"/>
            <a:ext cx="4720428" cy="28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the three aspects of </a:t>
            </a:r>
            <a:r>
              <a:rPr lang="en-US" sz="2400"/>
              <a:t>the Tripartite </a:t>
            </a:r>
            <a:r>
              <a:rPr lang="en-US" sz="2400" dirty="0"/>
              <a:t>(ABC) model of attitude.</a:t>
            </a:r>
          </a:p>
          <a:p>
            <a:r>
              <a:rPr lang="en-US" sz="2400" dirty="0"/>
              <a:t>Distinguish between attitude, belief and value.</a:t>
            </a:r>
          </a:p>
          <a:p>
            <a:r>
              <a:rPr lang="en-US" sz="2400" dirty="0"/>
              <a:t>Define affective, </a:t>
            </a:r>
            <a:r>
              <a:rPr lang="en-US" sz="2400" dirty="0" err="1"/>
              <a:t>behavioural</a:t>
            </a:r>
            <a:r>
              <a:rPr lang="en-US" sz="2400" dirty="0"/>
              <a:t> and cognitive.</a:t>
            </a:r>
          </a:p>
          <a:p>
            <a:r>
              <a:rPr lang="en-US" sz="2400" dirty="0"/>
              <a:t>Give example of affective, </a:t>
            </a:r>
            <a:r>
              <a:rPr lang="en-US" sz="2400" dirty="0" err="1"/>
              <a:t>behavioural</a:t>
            </a:r>
            <a:r>
              <a:rPr lang="en-US" sz="2400" dirty="0"/>
              <a:t> and cognitive attitudes.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3520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1C3E-E7EA-3055-64DC-7D3889AA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E9D3-0909-7FAA-8701-0C554D09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Explain the difference between implicit and explicit attitude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Define implicit bias and explain it in the context of racism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List 10 factors that can influence formation of attitudes.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Define schema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Define subjective.</a:t>
            </a:r>
          </a:p>
        </p:txBody>
      </p:sp>
    </p:spTree>
    <p:extLst>
      <p:ext uri="{BB962C8B-B14F-4D97-AF65-F5344CB8AC3E}">
        <p14:creationId xmlns:p14="http://schemas.microsoft.com/office/powerpoint/2010/main" val="441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1DB9-1F4D-C9C4-8A39-1B52C131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5FBA-8F65-8104-DB75-39093ED7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54895-46A2-6301-7CDA-047F813F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45" y="149305"/>
            <a:ext cx="7604710" cy="65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EBFE-1922-DDF2-CC84-B94D0B9F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1FE8-8CED-F6CF-5CC9-BE072C02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AA1BE-1B5E-CF12-A502-BF10A87CF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14"/>
          <a:stretch/>
        </p:blipFill>
        <p:spPr>
          <a:xfrm>
            <a:off x="933316" y="490664"/>
            <a:ext cx="10325367" cy="5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ripartite model of attitude structure – affective, behavioural, cognitive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the three aspects of the Tripartite (ABC) model of attitude.</a:t>
            </a:r>
          </a:p>
          <a:p>
            <a:r>
              <a:rPr lang="en-US" sz="2400" dirty="0"/>
              <a:t>Distinguish between attitude, belief and value.</a:t>
            </a:r>
          </a:p>
          <a:p>
            <a:r>
              <a:rPr lang="en-US" sz="2400" dirty="0"/>
              <a:t>Define affective, </a:t>
            </a:r>
            <a:r>
              <a:rPr lang="en-US" sz="2400" dirty="0" err="1"/>
              <a:t>behavioural</a:t>
            </a:r>
            <a:r>
              <a:rPr lang="en-US" sz="2400" dirty="0"/>
              <a:t> and cognitive.</a:t>
            </a:r>
          </a:p>
          <a:p>
            <a:r>
              <a:rPr lang="en-US" sz="2400" dirty="0"/>
              <a:t>Give example of affective, </a:t>
            </a:r>
            <a:r>
              <a:rPr lang="en-US" sz="2400" dirty="0" err="1"/>
              <a:t>behavioural</a:t>
            </a:r>
            <a:r>
              <a:rPr lang="en-US" sz="2400" dirty="0"/>
              <a:t> and cognitive attitudes.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703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F45F-2ED1-65D1-205B-727EF54C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5B09-BBFE-F096-79AD-77D5B976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10200"/>
                </a:solidFill>
                <a:effectLst/>
                <a:latin typeface="+mj-lt"/>
              </a:rPr>
              <a:t>A cognitive schema relating to an object, person, group, issue, or </a:t>
            </a:r>
            <a:r>
              <a:rPr lang="en-US" sz="2400" b="0" i="0" dirty="0">
                <a:effectLst/>
                <a:latin typeface="+mj-lt"/>
              </a:rPr>
              <a:t>concept.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Can be negative or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subjective belief.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29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C457-CB0C-88DE-91D3-8B0FFD00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ABC Model of Attitudes">
            <a:hlinkClick r:id="" action="ppaction://media"/>
            <a:extLst>
              <a:ext uri="{FF2B5EF4-FFF2-40B4-BE49-F238E27FC236}">
                <a16:creationId xmlns:a16="http://schemas.microsoft.com/office/drawing/2014/main" id="{19867781-0B93-2BB6-D64B-9973FEA25E7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184" y="138955"/>
            <a:ext cx="11731916" cy="66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EEC-8BA4-17DF-E1BE-51C426B4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442220"/>
            <a:ext cx="9599129" cy="1345269"/>
          </a:xfrm>
        </p:spPr>
        <p:txBody>
          <a:bodyPr>
            <a:normAutofit fontScale="90000"/>
          </a:bodyPr>
          <a:lstStyle/>
          <a:p>
            <a:r>
              <a:rPr lang="en-AU" dirty="0"/>
              <a:t>The Tripartite Model of Attitude Formation (ABC)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7AA7-63B6-9346-E49B-00A034D5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2332652"/>
            <a:ext cx="10328987" cy="42734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10200"/>
                </a:solidFill>
                <a:latin typeface="+mj-lt"/>
              </a:rPr>
              <a:t>A</a:t>
            </a:r>
            <a:r>
              <a:rPr lang="en-US" sz="2400" b="0" i="0" dirty="0">
                <a:solidFill>
                  <a:srgbClr val="010200"/>
                </a:solidFill>
                <a:effectLst/>
                <a:latin typeface="+mj-lt"/>
              </a:rPr>
              <a:t> theory of </a:t>
            </a:r>
            <a:r>
              <a:rPr lang="en-US" sz="2400" b="0" i="0" dirty="0">
                <a:solidFill>
                  <a:srgbClr val="47712F"/>
                </a:solidFill>
                <a:effectLst/>
                <a:latin typeface="+mj-lt"/>
              </a:rPr>
              <a:t>attitude</a:t>
            </a:r>
            <a:r>
              <a:rPr lang="en-US" sz="2400" b="0" i="0" dirty="0">
                <a:solidFill>
                  <a:srgbClr val="010200"/>
                </a:solidFill>
                <a:effectLst/>
                <a:latin typeface="+mj-lt"/>
              </a:rPr>
              <a:t> </a:t>
            </a:r>
            <a:r>
              <a:rPr lang="en-US" sz="2400" b="0" i="0" dirty="0">
                <a:solidFill>
                  <a:srgbClr val="47712F"/>
                </a:solidFill>
                <a:effectLst/>
                <a:latin typeface="+mj-lt"/>
              </a:rPr>
              <a:t>structure</a:t>
            </a:r>
            <a:r>
              <a:rPr lang="en-US" sz="2400" b="0" i="0" dirty="0">
                <a:solidFill>
                  <a:srgbClr val="010200"/>
                </a:solidFill>
                <a:effectLst/>
                <a:latin typeface="+mj-lt"/>
              </a:rPr>
              <a:t> postulating which an outlook is based upon or contains </a:t>
            </a:r>
            <a:r>
              <a:rPr lang="en-US" sz="2400" b="0" i="0" dirty="0">
                <a:solidFill>
                  <a:srgbClr val="47712F"/>
                </a:solidFill>
                <a:effectLst/>
                <a:latin typeface="+mj-lt"/>
              </a:rPr>
              <a:t>affective</a:t>
            </a:r>
            <a:r>
              <a:rPr lang="en-US" sz="2400" dirty="0">
                <a:solidFill>
                  <a:srgbClr val="010200"/>
                </a:solidFill>
                <a:latin typeface="+mj-lt"/>
              </a:rPr>
              <a:t>, behavioral </a:t>
            </a:r>
            <a:r>
              <a:rPr lang="en-US" sz="2400" b="0" i="0" dirty="0">
                <a:solidFill>
                  <a:srgbClr val="010200"/>
                </a:solidFill>
                <a:effectLst/>
                <a:latin typeface="+mj-lt"/>
              </a:rPr>
              <a:t>and cognitive elements.</a:t>
            </a:r>
          </a:p>
          <a:p>
            <a:pPr fontAlgn="base"/>
            <a:r>
              <a:rPr lang="en-US" sz="2400" b="1" dirty="0"/>
              <a:t>Affective Attitude –</a:t>
            </a:r>
            <a:r>
              <a:rPr lang="en-US" sz="2400" dirty="0"/>
              <a:t> how we feel about something.</a:t>
            </a:r>
          </a:p>
          <a:p>
            <a:pPr fontAlgn="base"/>
            <a:r>
              <a:rPr lang="en-US" sz="2400" b="1" dirty="0"/>
              <a:t>Behavioral Attitude –</a:t>
            </a:r>
            <a:r>
              <a:rPr lang="en-US" sz="2400" dirty="0"/>
              <a:t> what we do about something.</a:t>
            </a:r>
          </a:p>
          <a:p>
            <a:pPr fontAlgn="base"/>
            <a:r>
              <a:rPr lang="en-US" sz="2400" b="1" dirty="0"/>
              <a:t>Cognitive Attitude –</a:t>
            </a:r>
            <a:r>
              <a:rPr lang="en-US" sz="2400" dirty="0"/>
              <a:t> how we think about something.</a:t>
            </a:r>
          </a:p>
          <a:p>
            <a:endParaRPr lang="en-US" sz="2400" b="0" i="0" dirty="0">
              <a:solidFill>
                <a:srgbClr val="010200"/>
              </a:solidFill>
              <a:effectLst/>
              <a:latin typeface="+mj-lt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40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440</Words>
  <Application>Microsoft Office PowerPoint</Application>
  <PresentationFormat>Widescreen</PresentationFormat>
  <Paragraphs>42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Arial</vt:lpstr>
      <vt:lpstr>Calibri</vt:lpstr>
      <vt:lpstr>Corbel</vt:lpstr>
      <vt:lpstr>SketchLinesVTI</vt:lpstr>
      <vt:lpstr>Attitudes and stereotypes: Tripartite Model of attitude formation</vt:lpstr>
      <vt:lpstr>Review</vt:lpstr>
      <vt:lpstr>PowerPoint Presentation</vt:lpstr>
      <vt:lpstr>PowerPoint Presentation</vt:lpstr>
      <vt:lpstr>Learning Intentions</vt:lpstr>
      <vt:lpstr>Success Criteria</vt:lpstr>
      <vt:lpstr>Attitude</vt:lpstr>
      <vt:lpstr>PowerPoint Presentation</vt:lpstr>
      <vt:lpstr>The Tripartite Model of Attitude Formation (ABC)</vt:lpstr>
      <vt:lpstr>A</vt:lpstr>
      <vt:lpstr>B</vt:lpstr>
      <vt:lpstr>C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37</cp:revision>
  <dcterms:created xsi:type="dcterms:W3CDTF">2023-02-01T11:31:06Z</dcterms:created>
  <dcterms:modified xsi:type="dcterms:W3CDTF">2023-06-21T01:39:19Z</dcterms:modified>
</cp:coreProperties>
</file>