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5"/>
  </p:notesMasterIdLst>
  <p:sldIdLst>
    <p:sldId id="256" r:id="rId2"/>
    <p:sldId id="259" r:id="rId3"/>
    <p:sldId id="277" r:id="rId4"/>
    <p:sldId id="257" r:id="rId5"/>
    <p:sldId id="278" r:id="rId6"/>
    <p:sldId id="280" r:id="rId7"/>
    <p:sldId id="281" r:id="rId8"/>
    <p:sldId id="284" r:id="rId9"/>
    <p:sldId id="286" r:id="rId10"/>
    <p:sldId id="285" r:id="rId11"/>
    <p:sldId id="279" r:id="rId12"/>
    <p:sldId id="287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6/02/2023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sz="4400" dirty="0"/>
              <a:t>Neurons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desktop_light">
            <a:hlinkClick r:id="" action="ppaction://media"/>
            <a:extLst>
              <a:ext uri="{FF2B5EF4-FFF2-40B4-BE49-F238E27FC236}">
                <a16:creationId xmlns:a16="http://schemas.microsoft.com/office/drawing/2014/main" id="{9E14B976-F6C4-4FAC-9D07-D4F2AD64E9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30785" y="1786731"/>
            <a:ext cx="5870238" cy="328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C42EB-90C0-478B-CAF0-A33D2B2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Synapse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B3DD-D2A9-E5FA-CA88-805C137C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Neurons don’t actually touch each other. The gap between them is called a synapse. Neurotransmitters diffuse across the synapse to continue cell to cell communication</a:t>
            </a:r>
            <a:r>
              <a:rPr lang="en-AU" dirty="0"/>
              <a:t>.</a:t>
            </a:r>
          </a:p>
          <a:p>
            <a:endParaRPr lang="en-AU" dirty="0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644F6-809B-FF39-B65C-CE8651202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6" t="9360" r="21892" b="2579"/>
          <a:stretch/>
        </p:blipFill>
        <p:spPr>
          <a:xfrm>
            <a:off x="7410450" y="1466850"/>
            <a:ext cx="4522507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F22E02-2D56-1C5C-53EB-9E5B19F0F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9" y="814501"/>
            <a:ext cx="8309811" cy="60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44F8-F9D2-7309-3F85-CB11BF1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29" y="-231548"/>
            <a:ext cx="8770571" cy="1345269"/>
          </a:xfrm>
        </p:spPr>
        <p:txBody>
          <a:bodyPr/>
          <a:lstStyle/>
          <a:p>
            <a:r>
              <a:rPr lang="en-AU" dirty="0"/>
              <a:t>Primary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F172-B8BA-1AA0-9EC3-787A63B1E82E}"/>
              </a:ext>
            </a:extLst>
          </p:cNvPr>
          <p:cNvSpPr txBox="1"/>
          <p:nvPr/>
        </p:nvSpPr>
        <p:spPr>
          <a:xfrm>
            <a:off x="3882189" y="2566737"/>
            <a:ext cx="33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Sensory (afferent)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6463-BC5A-5262-7EA5-15219D77D797}"/>
              </a:ext>
            </a:extLst>
          </p:cNvPr>
          <p:cNvSpPr txBox="1"/>
          <p:nvPr/>
        </p:nvSpPr>
        <p:spPr>
          <a:xfrm>
            <a:off x="4058653" y="5181600"/>
            <a:ext cx="299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Motor (efferent) neurons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8BC9E-5B84-895D-E540-FE0935254548}"/>
              </a:ext>
            </a:extLst>
          </p:cNvPr>
          <p:cNvSpPr txBox="1"/>
          <p:nvPr/>
        </p:nvSpPr>
        <p:spPr>
          <a:xfrm>
            <a:off x="7472595" y="3198167"/>
            <a:ext cx="25858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/>
              <a:t>Interneurons</a:t>
            </a:r>
          </a:p>
        </p:txBody>
      </p:sp>
    </p:spTree>
    <p:extLst>
      <p:ext uri="{BB962C8B-B14F-4D97-AF65-F5344CB8AC3E}">
        <p14:creationId xmlns:p14="http://schemas.microsoft.com/office/powerpoint/2010/main" val="3283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9D29A-32BE-F212-3A95-82B55961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300"/>
              <a:t>Classification of neurons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EC2F5-3A83-01D5-9552-FE5AF802F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35"/>
          <a:stretch/>
        </p:blipFill>
        <p:spPr>
          <a:xfrm>
            <a:off x="269501" y="892360"/>
            <a:ext cx="6381378" cy="51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1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 diagram of a typical neuron.</a:t>
            </a:r>
          </a:p>
          <a:p>
            <a:r>
              <a:rPr lang="en-AU" sz="2400" dirty="0"/>
              <a:t>State the function of the dendrites, soma, axon, axon terminals and myelin sheath.</a:t>
            </a:r>
          </a:p>
          <a:p>
            <a:r>
              <a:rPr lang="en-AU" sz="2400" dirty="0"/>
              <a:t>Classify neurons as sensory, motor and interneuron, by diagram or description of function</a:t>
            </a:r>
          </a:p>
        </p:txBody>
      </p:sp>
    </p:spTree>
    <p:extLst>
      <p:ext uri="{BB962C8B-B14F-4D97-AF65-F5344CB8AC3E}">
        <p14:creationId xmlns:p14="http://schemas.microsoft.com/office/powerpoint/2010/main" val="139930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F9DC-B428-D948-9D18-59CDA769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502A-71B1-1C0B-E3C6-592B35CB0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the function of the CNS?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the function of the PNS?</a:t>
            </a:r>
          </a:p>
          <a:p>
            <a:pPr marL="457200" indent="-457200">
              <a:buAutoNum type="arabicPeriod"/>
            </a:pPr>
            <a:r>
              <a:rPr lang="en-US" sz="2400" dirty="0"/>
              <a:t>Name the two sub-systems of the PNS</a:t>
            </a:r>
          </a:p>
          <a:p>
            <a:pPr marL="457200" indent="-457200">
              <a:buAutoNum type="arabicPeriod"/>
            </a:pPr>
            <a:r>
              <a:rPr lang="en-US" sz="2400" dirty="0"/>
              <a:t>Give an example of an autonomic sympathetic effect.</a:t>
            </a:r>
          </a:p>
          <a:p>
            <a:pPr marL="457200" indent="-457200">
              <a:buAutoNum type="arabicPeriod"/>
            </a:pPr>
            <a:r>
              <a:rPr lang="en-US" sz="2400" dirty="0"/>
              <a:t>Give an example of a somatic motor effect.</a:t>
            </a:r>
          </a:p>
        </p:txBody>
      </p:sp>
    </p:spTree>
    <p:extLst>
      <p:ext uri="{BB962C8B-B14F-4D97-AF65-F5344CB8AC3E}">
        <p14:creationId xmlns:p14="http://schemas.microsoft.com/office/powerpoint/2010/main" val="105856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851B-0797-20D5-E936-E4E78D02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6E2B-A7CB-A1A7-5EB3-E50B075D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F3235-B338-3012-25B0-07D3F3BE0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" y="-13319"/>
            <a:ext cx="12178075" cy="619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features</a:t>
            </a:r>
            <a:r>
              <a:rPr lang="en-AU" sz="2400" spc="-15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2400" spc="-5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neurons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ea typeface="Yu Mincho" panose="02020400000000000000" pitchFamily="18" charset="-128"/>
                <a:cs typeface="Times New Roman" panose="02020603050405020304" pitchFamily="18" charset="0"/>
              </a:rPr>
              <a:t>structure and function of the neuron – dendrites, soma/cell body, axon, axon terminals, myelin sheath</a:t>
            </a:r>
          </a:p>
          <a:p>
            <a:r>
              <a:rPr lang="en-AU" sz="2400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A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functions of sensory, motor and interneurons</a:t>
            </a:r>
            <a:endParaRPr lang="en-AU" sz="4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an anatomic diagram of a typical neuron.</a:t>
            </a:r>
          </a:p>
          <a:p>
            <a:r>
              <a:rPr lang="en-AU" sz="2400" dirty="0"/>
              <a:t>State the function of the dendrites, soma, axon, axon terminals and myelin sheath.</a:t>
            </a:r>
          </a:p>
          <a:p>
            <a:r>
              <a:rPr lang="en-AU" sz="2400" dirty="0"/>
              <a:t>Classify neurons as sensory, motor and interneuron, by diagram or description of function</a:t>
            </a:r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3F7E-62F3-4D80-488D-0FD9A980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Parts of a neuron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EAFBC-1C5F-A212-70EF-EB9D0C519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30" b="12798"/>
          <a:stretch/>
        </p:blipFill>
        <p:spPr>
          <a:xfrm>
            <a:off x="0" y="2942520"/>
            <a:ext cx="6535271" cy="28394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AFC59-E1AC-5A5E-3BC0-9F46920E6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72" y="2264148"/>
            <a:ext cx="5303802" cy="4425409"/>
          </a:xfrm>
        </p:spPr>
        <p:txBody>
          <a:bodyPr>
            <a:normAutofit fontScale="92500"/>
          </a:bodyPr>
          <a:lstStyle/>
          <a:p>
            <a:r>
              <a:rPr lang="en-AU" sz="2000" b="1" dirty="0"/>
              <a:t>Dendrites</a:t>
            </a:r>
            <a:r>
              <a:rPr lang="en-AU" sz="2000" dirty="0"/>
              <a:t>: fibres that receive and convey messages to cell body</a:t>
            </a:r>
          </a:p>
          <a:p>
            <a:r>
              <a:rPr lang="en-AU" sz="2000" b="1" dirty="0"/>
              <a:t>Soma (cell body): </a:t>
            </a:r>
            <a:r>
              <a:rPr lang="en-AU" sz="2000" dirty="0"/>
              <a:t>metabolic centre of the cell (contains the nucleus)</a:t>
            </a:r>
          </a:p>
          <a:p>
            <a:r>
              <a:rPr lang="en-AU" sz="2000" b="1" dirty="0"/>
              <a:t>Axon</a:t>
            </a:r>
            <a:r>
              <a:rPr lang="en-AU" sz="2000" dirty="0"/>
              <a:t>: fibres that conduct impulses away from the cell body</a:t>
            </a:r>
          </a:p>
          <a:p>
            <a:r>
              <a:rPr lang="en-AU" sz="2000" b="1" dirty="0"/>
              <a:t>Axon terminal</a:t>
            </a:r>
            <a:r>
              <a:rPr lang="en-AU" sz="2000" dirty="0"/>
              <a:t>: branching fibres at the end of the axon, contain vesicles filled with neurotransmitters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0BB67-8D0E-5101-BAD7-C7B879BDF40F}"/>
              </a:ext>
            </a:extLst>
          </p:cNvPr>
          <p:cNvSpPr txBox="1"/>
          <p:nvPr/>
        </p:nvSpPr>
        <p:spPr>
          <a:xfrm>
            <a:off x="978568" y="6015789"/>
            <a:ext cx="511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Direction of impulse ------</a:t>
            </a:r>
            <a:r>
              <a:rPr lang="en-AU" sz="2400" b="1" dirty="0">
                <a:sym typeface="Wingdings" panose="05000000000000000000" pitchFamily="2" charset="2"/>
              </a:rPr>
              <a:t>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94786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79EB-F8DF-5607-38E9-EB607876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Myelin sheath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F171-9975-D64E-5B4F-942717F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8850"/>
            <a:ext cx="11068050" cy="3734930"/>
          </a:xfrm>
        </p:spPr>
        <p:txBody>
          <a:bodyPr/>
          <a:lstStyle/>
          <a:p>
            <a:r>
              <a:rPr lang="en-AU" sz="2000" dirty="0"/>
              <a:t>Some neurons have a covering of whitish, fatty material called myelin, which insulates the nerve fibre and increases the rate of transmission of the nerve impulse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F86642-6B67-95E9-9095-0B38C673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53" y="3320155"/>
            <a:ext cx="6508583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E2197-680F-7F37-89A9-31AD6720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Axon terminal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D8832F5-2003-2F56-35B6-87156CEE3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4"/>
          <a:stretch/>
        </p:blipFill>
        <p:spPr>
          <a:xfrm>
            <a:off x="-146754" y="1481932"/>
            <a:ext cx="4912762" cy="3613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110E-5614-7709-E0A8-3868828D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5" y="2312988"/>
            <a:ext cx="5829299" cy="4278312"/>
          </a:xfrm>
        </p:spPr>
        <p:txBody>
          <a:bodyPr>
            <a:normAutofit/>
          </a:bodyPr>
          <a:lstStyle/>
          <a:p>
            <a:r>
              <a:rPr lang="en-AU" sz="2400" dirty="0"/>
              <a:t>Axons branch into hundreds or thousands of axon terminals, which contain vesicles (sacks) of neurotransmitters.</a:t>
            </a:r>
          </a:p>
          <a:p>
            <a:r>
              <a:rPr lang="en-AU" sz="2400" dirty="0"/>
              <a:t>When a nerve impulse reaches the axon terminal, it stimulates the release of neurotransmitters</a:t>
            </a:r>
          </a:p>
        </p:txBody>
      </p:sp>
    </p:spTree>
    <p:extLst>
      <p:ext uri="{BB962C8B-B14F-4D97-AF65-F5344CB8AC3E}">
        <p14:creationId xmlns:p14="http://schemas.microsoft.com/office/powerpoint/2010/main" val="335120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05FC8A-F533-2390-7579-0827B74B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99384"/>
            <a:ext cx="10918464" cy="545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70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342</Words>
  <Application>Microsoft Office PowerPoint</Application>
  <PresentationFormat>Widescreen</PresentationFormat>
  <Paragraphs>38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Meiryo</vt:lpstr>
      <vt:lpstr>Calibri</vt:lpstr>
      <vt:lpstr>Corbel</vt:lpstr>
      <vt:lpstr>SketchLinesVTI</vt:lpstr>
      <vt:lpstr>Neurons</vt:lpstr>
      <vt:lpstr>Review</vt:lpstr>
      <vt:lpstr>PowerPoint Presentation</vt:lpstr>
      <vt:lpstr>Learning Intentions</vt:lpstr>
      <vt:lpstr>Success Criteria</vt:lpstr>
      <vt:lpstr>Parts of a neuron</vt:lpstr>
      <vt:lpstr>Myelin sheath</vt:lpstr>
      <vt:lpstr>Axon terminal</vt:lpstr>
      <vt:lpstr>PowerPoint Presentation</vt:lpstr>
      <vt:lpstr>Synapse</vt:lpstr>
      <vt:lpstr>Primary Functions</vt:lpstr>
      <vt:lpstr>Classification of neurons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9</cp:revision>
  <dcterms:created xsi:type="dcterms:W3CDTF">2023-02-01T11:31:06Z</dcterms:created>
  <dcterms:modified xsi:type="dcterms:W3CDTF">2023-02-06T07:04:09Z</dcterms:modified>
</cp:coreProperties>
</file>