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20" r:id="rId3"/>
    <p:sldId id="257" r:id="rId4"/>
    <p:sldId id="314" r:id="rId5"/>
    <p:sldId id="322" r:id="rId6"/>
    <p:sldId id="323" r:id="rId7"/>
    <p:sldId id="324" r:id="rId8"/>
    <p:sldId id="325" r:id="rId9"/>
    <p:sldId id="326" r:id="rId10"/>
    <p:sldId id="328" r:id="rId11"/>
    <p:sldId id="327"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1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6/21/2023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6/21/2023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6/21/2023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6/21/2023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6/21/2023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6/21/2023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6/21/2023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6/21/2023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6/21/2023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6/21/2023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6/21/2023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6/21/2023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npgd6Xlsio0?feature=o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F88AB04C-C31A-8CE9-E946-9B04EFB1DEA1}"/>
              </a:ext>
            </a:extLst>
          </p:cNvPr>
          <p:cNvPicPr>
            <a:picLocks noChangeAspect="1"/>
          </p:cNvPicPr>
          <p:nvPr/>
        </p:nvPicPr>
        <p:blipFill rotWithShape="1">
          <a:blip r:embed="rId2"/>
          <a:srcRect r="-1" b="8883"/>
          <a:stretch/>
        </p:blipFill>
        <p:spPr>
          <a:xfrm>
            <a:off x="1524" y="10"/>
            <a:ext cx="12188952" cy="6857990"/>
          </a:xfrm>
          <a:prstGeom prst="rect">
            <a:avLst/>
          </a:prstGeom>
        </p:spPr>
      </p:pic>
      <p:sp>
        <p:nvSpPr>
          <p:cNvPr id="44" name="Freeform: Shape 43">
            <a:extLst>
              <a:ext uri="{FF2B5EF4-FFF2-40B4-BE49-F238E27FC236}">
                <a16:creationId xmlns:a16="http://schemas.microsoft.com/office/drawing/2014/main" id="{746D3498-BB0C-4BBC-957B-FC6466C80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949" y="0"/>
            <a:ext cx="7476051" cy="6858000"/>
          </a:xfrm>
          <a:custGeom>
            <a:avLst/>
            <a:gdLst>
              <a:gd name="connsiteX0" fmla="*/ 0 w 7476051"/>
              <a:gd name="connsiteY0" fmla="*/ 0 h 6858000"/>
              <a:gd name="connsiteX1" fmla="*/ 348024 w 7476051"/>
              <a:gd name="connsiteY1" fmla="*/ 0 h 6858000"/>
              <a:gd name="connsiteX2" fmla="*/ 681975 w 7476051"/>
              <a:gd name="connsiteY2" fmla="*/ 0 h 6858000"/>
              <a:gd name="connsiteX3" fmla="*/ 1555845 w 7476051"/>
              <a:gd name="connsiteY3" fmla="*/ 0 h 6858000"/>
              <a:gd name="connsiteX4" fmla="*/ 1568054 w 7476051"/>
              <a:gd name="connsiteY4" fmla="*/ 0 h 6858000"/>
              <a:gd name="connsiteX5" fmla="*/ 1693495 w 7476051"/>
              <a:gd name="connsiteY5" fmla="*/ 0 h 6858000"/>
              <a:gd name="connsiteX6" fmla="*/ 3186636 w 7476051"/>
              <a:gd name="connsiteY6" fmla="*/ 0 h 6858000"/>
              <a:gd name="connsiteX7" fmla="*/ 5853028 w 7476051"/>
              <a:gd name="connsiteY7" fmla="*/ 0 h 6858000"/>
              <a:gd name="connsiteX8" fmla="*/ 5875152 w 7476051"/>
              <a:gd name="connsiteY8" fmla="*/ 14997 h 6858000"/>
              <a:gd name="connsiteX9" fmla="*/ 7476051 w 7476051"/>
              <a:gd name="connsiteY9" fmla="*/ 3621656 h 6858000"/>
              <a:gd name="connsiteX10" fmla="*/ 5601701 w 7476051"/>
              <a:gd name="connsiteY10" fmla="*/ 6374814 h 6858000"/>
              <a:gd name="connsiteX11" fmla="*/ 5085053 w 7476051"/>
              <a:gd name="connsiteY11" fmla="*/ 6780599 h 6858000"/>
              <a:gd name="connsiteX12" fmla="*/ 4973297 w 7476051"/>
              <a:gd name="connsiteY12" fmla="*/ 6858000 h 6858000"/>
              <a:gd name="connsiteX13" fmla="*/ 3186636 w 7476051"/>
              <a:gd name="connsiteY13" fmla="*/ 6858000 h 6858000"/>
              <a:gd name="connsiteX14" fmla="*/ 1568054 w 7476051"/>
              <a:gd name="connsiteY14" fmla="*/ 6858000 h 6858000"/>
              <a:gd name="connsiteX15" fmla="*/ 1555845 w 7476051"/>
              <a:gd name="connsiteY15" fmla="*/ 6858000 h 6858000"/>
              <a:gd name="connsiteX16" fmla="*/ 1385101 w 7476051"/>
              <a:gd name="connsiteY16" fmla="*/ 6858000 h 6858000"/>
              <a:gd name="connsiteX17" fmla="*/ 681975 w 7476051"/>
              <a:gd name="connsiteY17" fmla="*/ 6858000 h 6858000"/>
              <a:gd name="connsiteX18" fmla="*/ 348024 w 7476051"/>
              <a:gd name="connsiteY18" fmla="*/ 6858000 h 6858000"/>
              <a:gd name="connsiteX19" fmla="*/ 0 w 7476051"/>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76051" h="685800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974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3" name="Freeform: Shape 47">
            <a:extLst>
              <a:ext uri="{FF2B5EF4-FFF2-40B4-BE49-F238E27FC236}">
                <a16:creationId xmlns:a16="http://schemas.microsoft.com/office/drawing/2014/main" id="{3D8EFB43-661E-4B15-BA65-39CC17EF7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10788"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5781675" y="1346268"/>
            <a:ext cx="5932755" cy="3285207"/>
          </a:xfrm>
        </p:spPr>
        <p:txBody>
          <a:bodyPr>
            <a:normAutofit fontScale="90000"/>
          </a:bodyPr>
          <a:lstStyle/>
          <a:p>
            <a:r>
              <a:rPr lang="en-AU" dirty="0">
                <a:solidFill>
                  <a:schemeClr val="bg1"/>
                </a:solidFill>
              </a:rPr>
              <a:t>Attitude and behaviour: Cognitive Dissonance</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5780151" y="4631475"/>
            <a:ext cx="5934278" cy="1150200"/>
          </a:xfrm>
        </p:spPr>
        <p:txBody>
          <a:bodyPr>
            <a:normAutofit/>
          </a:bodyPr>
          <a:lstStyle/>
          <a:p>
            <a:r>
              <a:rPr lang="en-US">
                <a:solidFill>
                  <a:schemeClr val="bg1"/>
                </a:solidFill>
              </a:rPr>
              <a:t>AEPSY Year 11 ATAR Psychology</a:t>
            </a:r>
            <a:endParaRPr lang="en-AU">
              <a:solidFill>
                <a:schemeClr val="bg1"/>
              </a:solidFill>
            </a:endParaRPr>
          </a:p>
          <a:p>
            <a:endParaRPr lang="en-AU">
              <a:solidFill>
                <a:schemeClr val="bg1"/>
              </a:solidFill>
            </a:endParaRPr>
          </a:p>
        </p:txBody>
      </p:sp>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A6D5-DFE5-4B4D-9D4B-958B77F5D686}"/>
              </a:ext>
            </a:extLst>
          </p:cNvPr>
          <p:cNvSpPr>
            <a:spLocks noGrp="1"/>
          </p:cNvSpPr>
          <p:nvPr>
            <p:ph type="title"/>
          </p:nvPr>
        </p:nvSpPr>
        <p:spPr/>
        <p:txBody>
          <a:bodyPr/>
          <a:lstStyle/>
          <a:p>
            <a:r>
              <a:rPr lang="en-AU" dirty="0"/>
              <a:t>Application</a:t>
            </a:r>
          </a:p>
        </p:txBody>
      </p:sp>
      <p:sp>
        <p:nvSpPr>
          <p:cNvPr id="3" name="Content Placeholder 2">
            <a:extLst>
              <a:ext uri="{FF2B5EF4-FFF2-40B4-BE49-F238E27FC236}">
                <a16:creationId xmlns:a16="http://schemas.microsoft.com/office/drawing/2014/main" id="{91582BA0-6356-4B0C-BCF1-5A9E9E421B21}"/>
              </a:ext>
            </a:extLst>
          </p:cNvPr>
          <p:cNvSpPr>
            <a:spLocks noGrp="1"/>
          </p:cNvSpPr>
          <p:nvPr>
            <p:ph idx="1"/>
          </p:nvPr>
        </p:nvSpPr>
        <p:spPr>
          <a:xfrm>
            <a:off x="465992" y="2294792"/>
            <a:ext cx="10224819" cy="3668988"/>
          </a:xfrm>
        </p:spPr>
        <p:txBody>
          <a:bodyPr/>
          <a:lstStyle/>
          <a:p>
            <a:r>
              <a:rPr lang="en-AU" sz="2400" i="1" dirty="0"/>
              <a:t>A person who vapes knows it is bad for them but their behaviour contradicts their beliefs. How could they reduce cognitive dissonance?</a:t>
            </a:r>
          </a:p>
          <a:p>
            <a:r>
              <a:rPr lang="en-AU" dirty="0"/>
              <a:t>	Avoidance</a:t>
            </a:r>
          </a:p>
          <a:p>
            <a:r>
              <a:rPr lang="en-AU" dirty="0"/>
              <a:t>	Reduction</a:t>
            </a:r>
          </a:p>
          <a:p>
            <a:r>
              <a:rPr lang="en-AU"/>
              <a:t>	Rationalisation</a:t>
            </a:r>
            <a:endParaRPr lang="en-AU" dirty="0"/>
          </a:p>
          <a:p>
            <a:endParaRPr lang="en-AU" dirty="0"/>
          </a:p>
        </p:txBody>
      </p:sp>
    </p:spTree>
    <p:extLst>
      <p:ext uri="{BB962C8B-B14F-4D97-AF65-F5344CB8AC3E}">
        <p14:creationId xmlns:p14="http://schemas.microsoft.com/office/powerpoint/2010/main" val="279763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0C07-0642-4AFB-A2AF-E2457CF7458B}"/>
              </a:ext>
            </a:extLst>
          </p:cNvPr>
          <p:cNvSpPr>
            <a:spLocks noGrp="1"/>
          </p:cNvSpPr>
          <p:nvPr>
            <p:ph type="title"/>
          </p:nvPr>
        </p:nvSpPr>
        <p:spPr/>
        <p:txBody>
          <a:bodyPr/>
          <a:lstStyle/>
          <a:p>
            <a:r>
              <a:rPr lang="en-AU" dirty="0"/>
              <a:t>Strengths and weaknesses</a:t>
            </a:r>
          </a:p>
        </p:txBody>
      </p:sp>
      <p:sp>
        <p:nvSpPr>
          <p:cNvPr id="3" name="Content Placeholder 2">
            <a:extLst>
              <a:ext uri="{FF2B5EF4-FFF2-40B4-BE49-F238E27FC236}">
                <a16:creationId xmlns:a16="http://schemas.microsoft.com/office/drawing/2014/main" id="{7E41414A-07D6-4EC4-9809-53ED281AC05F}"/>
              </a:ext>
            </a:extLst>
          </p:cNvPr>
          <p:cNvSpPr>
            <a:spLocks noGrp="1"/>
          </p:cNvSpPr>
          <p:nvPr>
            <p:ph idx="1"/>
          </p:nvPr>
        </p:nvSpPr>
        <p:spPr/>
        <p:txBody>
          <a:bodyPr/>
          <a:lstStyle/>
          <a:p>
            <a:r>
              <a:rPr lang="en-AU" dirty="0"/>
              <a:t>+ testable theory (Forced Compliance experiment)</a:t>
            </a:r>
          </a:p>
          <a:p>
            <a:r>
              <a:rPr lang="en-AU" dirty="0"/>
              <a:t>+ perform behaviour then develop belief (rather than forming belief then developing behaviour)</a:t>
            </a:r>
          </a:p>
          <a:p>
            <a:pPr marL="285750" indent="-285750">
              <a:buFontTx/>
              <a:buChar char="-"/>
            </a:pPr>
            <a:r>
              <a:rPr lang="en-AU" dirty="0"/>
              <a:t>does not account for individual differences (emotionally stable people tend to cope better with cognitive dissonance)</a:t>
            </a:r>
          </a:p>
          <a:p>
            <a:pPr marL="285750" indent="-285750">
              <a:buFontTx/>
              <a:buChar char="-"/>
            </a:pPr>
            <a:r>
              <a:rPr lang="en-AU" dirty="0"/>
              <a:t>self-reporting forms most of the data, which can be very subjective</a:t>
            </a:r>
          </a:p>
        </p:txBody>
      </p:sp>
    </p:spTree>
    <p:extLst>
      <p:ext uri="{BB962C8B-B14F-4D97-AF65-F5344CB8AC3E}">
        <p14:creationId xmlns:p14="http://schemas.microsoft.com/office/powerpoint/2010/main" val="252977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2E28-5851-0929-034B-478D3316FE4E}"/>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95B455A7-0CA8-ED3E-58AC-D8148B4E44B5}"/>
              </a:ext>
            </a:extLst>
          </p:cNvPr>
          <p:cNvSpPr>
            <a:spLocks noGrp="1"/>
          </p:cNvSpPr>
          <p:nvPr>
            <p:ph idx="1"/>
          </p:nvPr>
        </p:nvSpPr>
        <p:spPr>
          <a:xfrm>
            <a:off x="1920240" y="2312275"/>
            <a:ext cx="9480399" cy="4222749"/>
          </a:xfrm>
        </p:spPr>
        <p:txBody>
          <a:bodyPr>
            <a:normAutofit fontScale="70000" lnSpcReduction="20000"/>
          </a:bodyPr>
          <a:lstStyle/>
          <a:p>
            <a:r>
              <a:rPr lang="en-AU" sz="3400" dirty="0"/>
              <a:t>Define cognitive dissonance</a:t>
            </a:r>
          </a:p>
          <a:p>
            <a:r>
              <a:rPr lang="en-AU" sz="3400" dirty="0"/>
              <a:t>Compare avoidance, reduction and rationalisation</a:t>
            </a:r>
          </a:p>
          <a:p>
            <a:r>
              <a:rPr lang="en-AU" sz="3400" dirty="0"/>
              <a:t>Apply magnitude as a factor affecting cognitive dissonance</a:t>
            </a:r>
          </a:p>
          <a:p>
            <a:r>
              <a:rPr lang="en-AU" sz="3400" dirty="0"/>
              <a:t>List changes in behaviour as a result of cognitive dissonance</a:t>
            </a:r>
          </a:p>
          <a:p>
            <a:endParaRPr lang="en-AU" sz="2400" dirty="0"/>
          </a:p>
          <a:p>
            <a:r>
              <a:rPr lang="en-AU" sz="2400" dirty="0"/>
              <a:t> </a:t>
            </a:r>
          </a:p>
          <a:p>
            <a:endParaRPr lang="en-AU" sz="2400" dirty="0"/>
          </a:p>
        </p:txBody>
      </p:sp>
    </p:spTree>
    <p:extLst>
      <p:ext uri="{BB962C8B-B14F-4D97-AF65-F5344CB8AC3E}">
        <p14:creationId xmlns:p14="http://schemas.microsoft.com/office/powerpoint/2010/main" val="120655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1C3E-E7EA-3055-64DC-7D3889AAD058}"/>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C64EE9D3-0909-7FAA-8701-0C554D09BB96}"/>
              </a:ext>
            </a:extLst>
          </p:cNvPr>
          <p:cNvSpPr>
            <a:spLocks noGrp="1"/>
          </p:cNvSpPr>
          <p:nvPr>
            <p:ph idx="1"/>
          </p:nvPr>
        </p:nvSpPr>
        <p:spPr/>
        <p:txBody>
          <a:bodyPr/>
          <a:lstStyle/>
          <a:p>
            <a:pPr marL="342900" indent="-342900">
              <a:buFont typeface="+mj-lt"/>
              <a:buAutoNum type="arabicPeriod"/>
            </a:pPr>
            <a:r>
              <a:rPr lang="en-AU" dirty="0"/>
              <a:t>Draw three types of neurons, label and state their function.</a:t>
            </a:r>
          </a:p>
          <a:p>
            <a:pPr marL="342900" indent="-342900">
              <a:buFont typeface="+mj-lt"/>
              <a:buAutoNum type="arabicPeriod"/>
            </a:pPr>
            <a:r>
              <a:rPr lang="en-AU" dirty="0"/>
              <a:t>Explain the difference between developmental and adaptive neuroplasticity.</a:t>
            </a:r>
          </a:p>
          <a:p>
            <a:pPr marL="342900" indent="-342900">
              <a:buFont typeface="+mj-lt"/>
              <a:buAutoNum type="arabicPeriod"/>
            </a:pPr>
            <a:r>
              <a:rPr lang="en-AU" dirty="0"/>
              <a:t>Describe the internal working model for a type A, type B and type C attachment.</a:t>
            </a:r>
          </a:p>
          <a:p>
            <a:pPr marL="342900" indent="-342900">
              <a:buFont typeface="+mj-lt"/>
              <a:buAutoNum type="arabicPeriod"/>
            </a:pPr>
            <a:r>
              <a:rPr lang="en-AU" dirty="0"/>
              <a:t>Summarise the tripartite model of attitude formation.</a:t>
            </a:r>
          </a:p>
          <a:p>
            <a:pPr marL="342900" indent="-342900">
              <a:buFont typeface="+mj-lt"/>
              <a:buAutoNum type="arabicPeriod"/>
            </a:pPr>
            <a:endParaRPr lang="en-AU" dirty="0"/>
          </a:p>
        </p:txBody>
      </p:sp>
    </p:spTree>
    <p:extLst>
      <p:ext uri="{BB962C8B-B14F-4D97-AF65-F5344CB8AC3E}">
        <p14:creationId xmlns:p14="http://schemas.microsoft.com/office/powerpoint/2010/main" val="4417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228600">
              <a:lnSpc>
                <a:spcPct val="115000"/>
              </a:lnSpc>
              <a:spcAft>
                <a:spcPts val="600"/>
              </a:spcAft>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effect of attitudes on behaviour</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theory</a:t>
            </a:r>
            <a:r>
              <a:rPr lang="en-AU" sz="18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of</a:t>
            </a:r>
            <a:r>
              <a:rPr lang="en-AU" sz="1800" spc="-1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cognitive</a:t>
            </a:r>
            <a:r>
              <a:rPr lang="en-AU" sz="18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dissonance</a:t>
            </a:r>
            <a:r>
              <a:rPr lang="en-AU" sz="18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a:t>
            </a:r>
            <a:r>
              <a:rPr lang="en-AU" sz="18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Festinger</a:t>
            </a:r>
          </a:p>
          <a:p>
            <a:pPr marL="342900" lvl="0" indent="-342900">
              <a:lnSpc>
                <a:spcPct val="115000"/>
              </a:lnSpc>
              <a:spcAft>
                <a:spcPts val="600"/>
              </a:spcAft>
              <a:buFont typeface="Courier New" panose="02070309020205020404" pitchFamily="49" charset="0"/>
              <a:buChar char="o"/>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effect</a:t>
            </a:r>
            <a:r>
              <a:rPr lang="en-AU" sz="18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of</a:t>
            </a:r>
            <a:r>
              <a:rPr lang="en-AU" sz="18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cognitive</a:t>
            </a:r>
            <a:r>
              <a:rPr lang="en-AU" sz="18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dissonance</a:t>
            </a:r>
            <a:r>
              <a:rPr lang="en-AU" sz="18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on</a:t>
            </a:r>
            <a:r>
              <a:rPr lang="en-AU" sz="18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behaviour</a:t>
            </a:r>
            <a:r>
              <a:rPr lang="en-AU" sz="18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a:t>
            </a:r>
            <a:r>
              <a:rPr lang="en-AU" sz="18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avoidance,</a:t>
            </a:r>
            <a:r>
              <a:rPr lang="en-AU" sz="18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reduction,</a:t>
            </a:r>
            <a:r>
              <a:rPr lang="en-AU" sz="1800" spc="-1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rationalisation</a:t>
            </a:r>
          </a:p>
          <a:p>
            <a:pPr marL="342900" lvl="0" indent="-342900">
              <a:lnSpc>
                <a:spcPct val="115000"/>
              </a:lnSpc>
              <a:spcAft>
                <a:spcPts val="600"/>
              </a:spcAft>
              <a:buFont typeface="Courier New" panose="02070309020205020404" pitchFamily="49" charset="0"/>
              <a:buChar char="o"/>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magnitude</a:t>
            </a:r>
            <a:r>
              <a:rPr lang="en-AU" sz="18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as</a:t>
            </a:r>
            <a:r>
              <a:rPr lang="en-AU" sz="18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a</a:t>
            </a:r>
            <a:r>
              <a:rPr lang="en-AU" sz="1800" spc="-1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factor</a:t>
            </a:r>
            <a:r>
              <a:rPr lang="en-AU" sz="18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affecting</a:t>
            </a:r>
            <a:r>
              <a:rPr lang="en-AU" sz="18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cognitive</a:t>
            </a:r>
            <a:r>
              <a:rPr lang="en-AU" sz="18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dissonance</a:t>
            </a:r>
            <a:endParaRPr lang="en-AU" dirty="0">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nSpc>
                <a:spcPct val="115000"/>
              </a:lnSpc>
              <a:spcAft>
                <a:spcPts val="600"/>
              </a:spcAft>
              <a:buFont typeface="Courier New" panose="02070309020205020404" pitchFamily="49" charset="0"/>
              <a:buChar char="o"/>
              <a:tabLst>
                <a:tab pos="228600" algn="l"/>
              </a:tabLst>
            </a:pPr>
            <a:r>
              <a:rPr lang="en-AU" sz="1800" dirty="0">
                <a:effectLst/>
                <a:latin typeface="Calibri" panose="020F0502020204030204" pitchFamily="34" charset="0"/>
                <a:ea typeface="Calibri" panose="020F0502020204030204" pitchFamily="34" charset="0"/>
                <a:cs typeface="Times New Roman" panose="02020603050405020304" pitchFamily="18" charset="0"/>
              </a:rPr>
              <a:t>responses to cognitive dissonance – change beliefs, change behaviour, change perception of the action</a:t>
            </a:r>
            <a:endParaRPr lang="en-AU" sz="18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2E28-5851-0929-034B-478D3316FE4E}"/>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95B455A7-0CA8-ED3E-58AC-D8148B4E44B5}"/>
              </a:ext>
            </a:extLst>
          </p:cNvPr>
          <p:cNvSpPr>
            <a:spLocks noGrp="1"/>
          </p:cNvSpPr>
          <p:nvPr>
            <p:ph idx="1"/>
          </p:nvPr>
        </p:nvSpPr>
        <p:spPr>
          <a:xfrm>
            <a:off x="1920240" y="2312275"/>
            <a:ext cx="9480399" cy="4222749"/>
          </a:xfrm>
        </p:spPr>
        <p:txBody>
          <a:bodyPr>
            <a:normAutofit fontScale="70000" lnSpcReduction="20000"/>
          </a:bodyPr>
          <a:lstStyle/>
          <a:p>
            <a:r>
              <a:rPr lang="en-AU" sz="3400" dirty="0"/>
              <a:t>Define cognitive dissonance</a:t>
            </a:r>
          </a:p>
          <a:p>
            <a:r>
              <a:rPr lang="en-AU" sz="3400" dirty="0"/>
              <a:t>Compare avoidance, reduction and rationalisation</a:t>
            </a:r>
          </a:p>
          <a:p>
            <a:r>
              <a:rPr lang="en-AU" sz="3400" dirty="0"/>
              <a:t>Apply magnitude as a factor affecting cognitive dissonance</a:t>
            </a:r>
          </a:p>
          <a:p>
            <a:r>
              <a:rPr lang="en-AU" sz="3400" dirty="0"/>
              <a:t>List changes in behaviour as a result of cognitive dissonance</a:t>
            </a:r>
          </a:p>
          <a:p>
            <a:endParaRPr lang="en-AU" sz="2400" dirty="0"/>
          </a:p>
          <a:p>
            <a:r>
              <a:rPr lang="en-AU" sz="2400" dirty="0"/>
              <a:t> </a:t>
            </a:r>
          </a:p>
          <a:p>
            <a:endParaRPr lang="en-AU" sz="2400" dirty="0"/>
          </a:p>
        </p:txBody>
      </p:sp>
    </p:spTree>
    <p:extLst>
      <p:ext uri="{BB962C8B-B14F-4D97-AF65-F5344CB8AC3E}">
        <p14:creationId xmlns:p14="http://schemas.microsoft.com/office/powerpoint/2010/main" val="17703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6375DE6-EDCF-45E3-8608-58FE70FD51E5}"/>
              </a:ext>
            </a:extLst>
          </p:cNvPr>
          <p:cNvSpPr>
            <a:spLocks noGrp="1"/>
          </p:cNvSpPr>
          <p:nvPr>
            <p:ph type="title"/>
          </p:nvPr>
        </p:nvSpPr>
        <p:spPr>
          <a:xfrm>
            <a:off x="82240" y="-228206"/>
            <a:ext cx="5961776" cy="976313"/>
          </a:xfrm>
        </p:spPr>
        <p:txBody>
          <a:bodyPr anchor="b">
            <a:noAutofit/>
          </a:bodyPr>
          <a:lstStyle/>
          <a:p>
            <a:r>
              <a:rPr lang="en-AU" sz="2400" dirty="0"/>
              <a:t>Theory of Cognitive Dissonance</a:t>
            </a:r>
          </a:p>
        </p:txBody>
      </p:sp>
      <p:sp>
        <p:nvSpPr>
          <p:cNvPr id="3" name="Content Placeholder 2">
            <a:extLst>
              <a:ext uri="{FF2B5EF4-FFF2-40B4-BE49-F238E27FC236}">
                <a16:creationId xmlns:a16="http://schemas.microsoft.com/office/drawing/2014/main" id="{246F68BF-F82E-47D0-A295-8A89854D594E}"/>
              </a:ext>
            </a:extLst>
          </p:cNvPr>
          <p:cNvSpPr>
            <a:spLocks noGrp="1"/>
          </p:cNvSpPr>
          <p:nvPr>
            <p:ph idx="1"/>
          </p:nvPr>
        </p:nvSpPr>
        <p:spPr>
          <a:xfrm>
            <a:off x="327706" y="748107"/>
            <a:ext cx="6517711" cy="5963086"/>
          </a:xfrm>
        </p:spPr>
        <p:txBody>
          <a:bodyPr>
            <a:normAutofit lnSpcReduction="10000"/>
          </a:bodyPr>
          <a:lstStyle/>
          <a:p>
            <a:r>
              <a:rPr lang="en-AU" sz="2400" dirty="0"/>
              <a:t>Tension occurs within a person when they perceive inconsistency between acquired information.</a:t>
            </a:r>
          </a:p>
          <a:p>
            <a:pPr marL="285750" indent="-285750">
              <a:buFont typeface="Arial" panose="020B0604020202020204" pitchFamily="34" charset="0"/>
              <a:buChar char="•"/>
            </a:pPr>
            <a:r>
              <a:rPr lang="en-AU" sz="2400" dirty="0"/>
              <a:t>Feelings</a:t>
            </a:r>
          </a:p>
          <a:p>
            <a:pPr marL="285750" indent="-285750">
              <a:buFont typeface="Arial" panose="020B0604020202020204" pitchFamily="34" charset="0"/>
              <a:buChar char="•"/>
            </a:pPr>
            <a:r>
              <a:rPr lang="en-AU" sz="2400" dirty="0"/>
              <a:t>Attitudes</a:t>
            </a:r>
          </a:p>
          <a:p>
            <a:pPr marL="285750" indent="-285750">
              <a:buFont typeface="Arial" panose="020B0604020202020204" pitchFamily="34" charset="0"/>
              <a:buChar char="•"/>
            </a:pPr>
            <a:r>
              <a:rPr lang="en-AU" sz="2400" dirty="0"/>
              <a:t>Beliefs</a:t>
            </a:r>
          </a:p>
          <a:p>
            <a:pPr marL="285750" indent="-285750">
              <a:buFont typeface="Arial" panose="020B0604020202020204" pitchFamily="34" charset="0"/>
              <a:buChar char="•"/>
            </a:pPr>
            <a:r>
              <a:rPr lang="en-AU" sz="2400" dirty="0"/>
              <a:t>Actions</a:t>
            </a:r>
          </a:p>
          <a:p>
            <a:pPr marL="285750" indent="-285750">
              <a:buFont typeface="Arial" panose="020B0604020202020204" pitchFamily="34" charset="0"/>
              <a:buChar char="•"/>
            </a:pPr>
            <a:r>
              <a:rPr lang="en-AU" sz="2400" dirty="0"/>
              <a:t>Environmental stimuli</a:t>
            </a:r>
          </a:p>
          <a:p>
            <a:r>
              <a:rPr lang="en-AU" sz="2400" dirty="0"/>
              <a:t>Festinger described this mental discomfort as Cognitive Dissonance</a:t>
            </a:r>
          </a:p>
        </p:txBody>
      </p:sp>
      <p:pic>
        <p:nvPicPr>
          <p:cNvPr id="4" name="Picture 3">
            <a:extLst>
              <a:ext uri="{FF2B5EF4-FFF2-40B4-BE49-F238E27FC236}">
                <a16:creationId xmlns:a16="http://schemas.microsoft.com/office/drawing/2014/main" id="{99F03D36-5E8D-4B63-BFEF-F2A542D8D8E7}"/>
              </a:ext>
            </a:extLst>
          </p:cNvPr>
          <p:cNvPicPr>
            <a:picLocks noChangeAspect="1"/>
          </p:cNvPicPr>
          <p:nvPr/>
        </p:nvPicPr>
        <p:blipFill>
          <a:blip r:embed="rId2"/>
          <a:stretch>
            <a:fillRect/>
          </a:stretch>
        </p:blipFill>
        <p:spPr>
          <a:xfrm>
            <a:off x="8822710" y="178394"/>
            <a:ext cx="2988679" cy="3545575"/>
          </a:xfrm>
          <a:prstGeom prst="rect">
            <a:avLst/>
          </a:prstGeom>
        </p:spPr>
      </p:pic>
      <p:sp>
        <p:nvSpPr>
          <p:cNvPr id="12" name="TextBox 11">
            <a:extLst>
              <a:ext uri="{FF2B5EF4-FFF2-40B4-BE49-F238E27FC236}">
                <a16:creationId xmlns:a16="http://schemas.microsoft.com/office/drawing/2014/main" id="{CA1EDE05-DA1B-49A9-ADEA-930CA997EC6E}"/>
              </a:ext>
            </a:extLst>
          </p:cNvPr>
          <p:cNvSpPr txBox="1"/>
          <p:nvPr/>
        </p:nvSpPr>
        <p:spPr>
          <a:xfrm>
            <a:off x="8526131" y="3769281"/>
            <a:ext cx="4083504" cy="369332"/>
          </a:xfrm>
          <a:prstGeom prst="rect">
            <a:avLst/>
          </a:prstGeom>
          <a:noFill/>
        </p:spPr>
        <p:txBody>
          <a:bodyPr wrap="square">
            <a:spAutoFit/>
          </a:bodyPr>
          <a:lstStyle/>
          <a:p>
            <a:r>
              <a:rPr lang="en-AU" dirty="0"/>
              <a:t>Leon Festinger (1919 – 1989)</a:t>
            </a:r>
          </a:p>
        </p:txBody>
      </p:sp>
    </p:spTree>
    <p:extLst>
      <p:ext uri="{BB962C8B-B14F-4D97-AF65-F5344CB8AC3E}">
        <p14:creationId xmlns:p14="http://schemas.microsoft.com/office/powerpoint/2010/main" val="273485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E4A6-A7CE-4C13-9F76-03EB7C76942C}"/>
              </a:ext>
            </a:extLst>
          </p:cNvPr>
          <p:cNvSpPr>
            <a:spLocks noGrp="1"/>
          </p:cNvSpPr>
          <p:nvPr>
            <p:ph type="title"/>
          </p:nvPr>
        </p:nvSpPr>
        <p:spPr>
          <a:xfrm>
            <a:off x="1031846" y="442220"/>
            <a:ext cx="9658965" cy="1345269"/>
          </a:xfrm>
        </p:spPr>
        <p:txBody>
          <a:bodyPr>
            <a:normAutofit fontScale="90000"/>
          </a:bodyPr>
          <a:lstStyle/>
          <a:p>
            <a:r>
              <a:rPr lang="en-AU" dirty="0"/>
              <a:t>Effect of Cognitive Dissonance on Behaviour</a:t>
            </a:r>
          </a:p>
        </p:txBody>
      </p:sp>
      <p:sp>
        <p:nvSpPr>
          <p:cNvPr id="3" name="Content Placeholder 2">
            <a:extLst>
              <a:ext uri="{FF2B5EF4-FFF2-40B4-BE49-F238E27FC236}">
                <a16:creationId xmlns:a16="http://schemas.microsoft.com/office/drawing/2014/main" id="{801826D1-5C72-40F0-9174-69218FD78F60}"/>
              </a:ext>
            </a:extLst>
          </p:cNvPr>
          <p:cNvSpPr>
            <a:spLocks noGrp="1"/>
          </p:cNvSpPr>
          <p:nvPr>
            <p:ph idx="1"/>
          </p:nvPr>
        </p:nvSpPr>
        <p:spPr>
          <a:xfrm>
            <a:off x="604008" y="2312276"/>
            <a:ext cx="11073468" cy="4103504"/>
          </a:xfrm>
        </p:spPr>
        <p:txBody>
          <a:bodyPr>
            <a:normAutofit/>
          </a:bodyPr>
          <a:lstStyle/>
          <a:p>
            <a:r>
              <a:rPr lang="en-AU" sz="2400" dirty="0"/>
              <a:t>Festinger believed that cognitive dissonance motivated people to act in order to reduce the discomfort</a:t>
            </a:r>
          </a:p>
          <a:p>
            <a:r>
              <a:rPr lang="en-AU" sz="2400" b="1" dirty="0"/>
              <a:t>Avoidance</a:t>
            </a:r>
            <a:r>
              <a:rPr lang="en-AU" sz="2400" dirty="0"/>
              <a:t> – avoid encountering situations or new information</a:t>
            </a:r>
          </a:p>
          <a:p>
            <a:r>
              <a:rPr lang="en-AU" sz="2400" b="1" dirty="0"/>
              <a:t>Reduction</a:t>
            </a:r>
            <a:r>
              <a:rPr lang="en-AU" sz="2400" dirty="0"/>
              <a:t> – To experience a balance between reality and expectations cognitive dissonance is being reduced</a:t>
            </a:r>
          </a:p>
          <a:p>
            <a:r>
              <a:rPr lang="en-AU" sz="2400" b="1" dirty="0"/>
              <a:t>Rationalisation</a:t>
            </a:r>
            <a:r>
              <a:rPr lang="en-AU" sz="2400" dirty="0"/>
              <a:t> – Individuals experiencing cognitive dissonance  tend to rationalise or justify their behaviour</a:t>
            </a:r>
          </a:p>
        </p:txBody>
      </p:sp>
    </p:spTree>
    <p:extLst>
      <p:ext uri="{BB962C8B-B14F-4D97-AF65-F5344CB8AC3E}">
        <p14:creationId xmlns:p14="http://schemas.microsoft.com/office/powerpoint/2010/main" val="340894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317B-F076-4CED-B7E0-835983012475}"/>
              </a:ext>
            </a:extLst>
          </p:cNvPr>
          <p:cNvSpPr>
            <a:spLocks noGrp="1"/>
          </p:cNvSpPr>
          <p:nvPr>
            <p:ph type="title"/>
          </p:nvPr>
        </p:nvSpPr>
        <p:spPr/>
        <p:txBody>
          <a:bodyPr/>
          <a:lstStyle/>
          <a:p>
            <a:endParaRPr lang="en-AU"/>
          </a:p>
        </p:txBody>
      </p:sp>
      <p:pic>
        <p:nvPicPr>
          <p:cNvPr id="4" name="Online Media 3" title="Cognitive Dissonance">
            <a:hlinkClick r:id="" action="ppaction://media"/>
            <a:extLst>
              <a:ext uri="{FF2B5EF4-FFF2-40B4-BE49-F238E27FC236}">
                <a16:creationId xmlns:a16="http://schemas.microsoft.com/office/drawing/2014/main" id="{8BBA407B-0209-4730-8F57-053F4ECBCBA0}"/>
              </a:ext>
            </a:extLst>
          </p:cNvPr>
          <p:cNvPicPr>
            <a:picLocks noGrp="1" noRot="1" noChangeAspect="1"/>
          </p:cNvPicPr>
          <p:nvPr>
            <p:ph idx="1"/>
            <a:videoFile r:link="rId1"/>
          </p:nvPr>
        </p:nvPicPr>
        <p:blipFill>
          <a:blip r:embed="rId3"/>
          <a:stretch>
            <a:fillRect/>
          </a:stretch>
        </p:blipFill>
        <p:spPr>
          <a:xfrm>
            <a:off x="136384" y="123970"/>
            <a:ext cx="11919232" cy="6734030"/>
          </a:xfrm>
          <a:prstGeom prst="rect">
            <a:avLst/>
          </a:prstGeom>
        </p:spPr>
      </p:pic>
    </p:spTree>
    <p:extLst>
      <p:ext uri="{BB962C8B-B14F-4D97-AF65-F5344CB8AC3E}">
        <p14:creationId xmlns:p14="http://schemas.microsoft.com/office/powerpoint/2010/main" val="320970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7"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F859C5A-1EDD-4972-BCFB-CB9F1789BFAE}"/>
              </a:ext>
            </a:extLst>
          </p:cNvPr>
          <p:cNvSpPr>
            <a:spLocks noGrp="1"/>
          </p:cNvSpPr>
          <p:nvPr>
            <p:ph type="title"/>
          </p:nvPr>
        </p:nvSpPr>
        <p:spPr>
          <a:xfrm>
            <a:off x="1920875" y="442913"/>
            <a:ext cx="6857365" cy="1344612"/>
          </a:xfrm>
        </p:spPr>
        <p:txBody>
          <a:bodyPr anchor="b">
            <a:normAutofit/>
          </a:bodyPr>
          <a:lstStyle/>
          <a:p>
            <a:r>
              <a:rPr lang="en-AU" dirty="0"/>
              <a:t>Magnitude </a:t>
            </a:r>
          </a:p>
        </p:txBody>
      </p:sp>
      <p:sp>
        <p:nvSpPr>
          <p:cNvPr id="19" name="Content Placeholder 2">
            <a:extLst>
              <a:ext uri="{FF2B5EF4-FFF2-40B4-BE49-F238E27FC236}">
                <a16:creationId xmlns:a16="http://schemas.microsoft.com/office/drawing/2014/main" id="{8EB69CFB-7C03-4449-847A-2225240170F5}"/>
              </a:ext>
            </a:extLst>
          </p:cNvPr>
          <p:cNvSpPr>
            <a:spLocks noGrp="1"/>
          </p:cNvSpPr>
          <p:nvPr>
            <p:ph idx="1"/>
          </p:nvPr>
        </p:nvSpPr>
        <p:spPr>
          <a:xfrm>
            <a:off x="267855" y="1884217"/>
            <a:ext cx="11416145" cy="4802909"/>
          </a:xfrm>
        </p:spPr>
        <p:txBody>
          <a:bodyPr>
            <a:normAutofit/>
          </a:bodyPr>
          <a:lstStyle/>
          <a:p>
            <a:pPr>
              <a:lnSpc>
                <a:spcPct val="130000"/>
              </a:lnSpc>
            </a:pPr>
            <a:r>
              <a:rPr lang="en-AU" sz="2400" dirty="0"/>
              <a:t>A subjective measure of level of discomfort that an individual feels when they experience cognitive dissonance. The greater the magnitude, the greater the pressure felt to reduce it.</a:t>
            </a:r>
          </a:p>
          <a:p>
            <a:pPr>
              <a:lnSpc>
                <a:spcPct val="130000"/>
              </a:lnSpc>
            </a:pPr>
            <a:r>
              <a:rPr lang="en-AU" sz="2400" dirty="0"/>
              <a:t>Factors:</a:t>
            </a:r>
          </a:p>
          <a:p>
            <a:pPr marL="285750" indent="-285750">
              <a:lnSpc>
                <a:spcPct val="130000"/>
              </a:lnSpc>
              <a:buFont typeface="Arial" panose="020B0604020202020204" pitchFamily="34" charset="0"/>
              <a:buChar char="•"/>
            </a:pPr>
            <a:r>
              <a:rPr lang="en-AU" sz="2400" dirty="0"/>
              <a:t>The more value the individual places of either of the two conflicting cognitions, the greater the magnitude.</a:t>
            </a:r>
          </a:p>
          <a:p>
            <a:pPr marL="285750" indent="-285750">
              <a:lnSpc>
                <a:spcPct val="130000"/>
              </a:lnSpc>
              <a:buFont typeface="Arial" panose="020B0604020202020204" pitchFamily="34" charset="0"/>
              <a:buChar char="•"/>
            </a:pPr>
            <a:r>
              <a:rPr lang="en-AU" sz="2400" dirty="0"/>
              <a:t>The maximum level of dissonance an individual can manage before needing to reduce the discomfort.</a:t>
            </a:r>
          </a:p>
        </p:txBody>
      </p:sp>
    </p:spTree>
    <p:extLst>
      <p:ext uri="{BB962C8B-B14F-4D97-AF65-F5344CB8AC3E}">
        <p14:creationId xmlns:p14="http://schemas.microsoft.com/office/powerpoint/2010/main" val="210027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723E1686-265D-467F-A586-9EE8889251F2}"/>
              </a:ext>
            </a:extLst>
          </p:cNvPr>
          <p:cNvSpPr>
            <a:spLocks noGrp="1"/>
          </p:cNvSpPr>
          <p:nvPr>
            <p:ph type="title"/>
          </p:nvPr>
        </p:nvSpPr>
        <p:spPr>
          <a:xfrm>
            <a:off x="4193309" y="177713"/>
            <a:ext cx="7023331" cy="669925"/>
          </a:xfrm>
        </p:spPr>
        <p:txBody>
          <a:bodyPr anchor="b">
            <a:normAutofit fontScale="90000"/>
          </a:bodyPr>
          <a:lstStyle/>
          <a:p>
            <a:r>
              <a:rPr lang="en-AU" dirty="0"/>
              <a:t>Responses</a:t>
            </a:r>
          </a:p>
        </p:txBody>
      </p:sp>
      <p:sp>
        <p:nvSpPr>
          <p:cNvPr id="3" name="Content Placeholder 2">
            <a:extLst>
              <a:ext uri="{FF2B5EF4-FFF2-40B4-BE49-F238E27FC236}">
                <a16:creationId xmlns:a16="http://schemas.microsoft.com/office/drawing/2014/main" id="{B971B544-51D5-4367-B73E-ACB3F0B3A8AC}"/>
              </a:ext>
            </a:extLst>
          </p:cNvPr>
          <p:cNvSpPr>
            <a:spLocks noGrp="1"/>
          </p:cNvSpPr>
          <p:nvPr>
            <p:ph idx="1"/>
          </p:nvPr>
        </p:nvSpPr>
        <p:spPr>
          <a:xfrm>
            <a:off x="249382" y="847638"/>
            <a:ext cx="11739417" cy="5832649"/>
          </a:xfrm>
        </p:spPr>
        <p:txBody>
          <a:bodyPr>
            <a:normAutofit fontScale="92500" lnSpcReduction="20000"/>
          </a:bodyPr>
          <a:lstStyle/>
          <a:p>
            <a:pPr>
              <a:lnSpc>
                <a:spcPct val="130000"/>
              </a:lnSpc>
            </a:pPr>
            <a:r>
              <a:rPr lang="en-AU" sz="2000" b="0" i="1" dirty="0">
                <a:effectLst/>
                <a:latin typeface="+mj-lt"/>
              </a:rPr>
              <a:t>Imagine confronting a sunbather with the information that excessive sun exposure is the leading cause of skin cancer. The two thoughts – ‘sunbathing can cause cancer’ and ‘I am sunbathing’ – will cause the discomfort of cognitive dissonance. Consequently, they will be motivated to reduce it.</a:t>
            </a:r>
          </a:p>
          <a:p>
            <a:pPr>
              <a:lnSpc>
                <a:spcPct val="130000"/>
              </a:lnSpc>
            </a:pPr>
            <a:r>
              <a:rPr lang="en-AU" sz="2000" b="0" i="1" dirty="0">
                <a:effectLst/>
                <a:latin typeface="+mj-lt"/>
              </a:rPr>
              <a:t>They will do this in one of four ways:</a:t>
            </a:r>
          </a:p>
          <a:p>
            <a:pPr>
              <a:lnSpc>
                <a:spcPct val="130000"/>
              </a:lnSpc>
              <a:buFont typeface="+mj-lt"/>
              <a:buAutoNum type="arabicPeriod"/>
            </a:pPr>
            <a:r>
              <a:rPr lang="en-AU" sz="2000" b="0" i="1" dirty="0">
                <a:effectLst/>
                <a:latin typeface="+mj-lt"/>
              </a:rPr>
              <a:t>They change their </a:t>
            </a:r>
            <a:r>
              <a:rPr lang="en-AU" sz="2000" b="0" i="1" dirty="0" err="1">
                <a:effectLst/>
                <a:latin typeface="+mj-lt"/>
              </a:rPr>
              <a:t>behavior</a:t>
            </a:r>
            <a:r>
              <a:rPr lang="en-AU" sz="2000" b="0" i="1" dirty="0">
                <a:effectLst/>
                <a:latin typeface="+mj-lt"/>
              </a:rPr>
              <a:t>. Upon acquiring the additional information, they might stop sunbathing.</a:t>
            </a:r>
          </a:p>
          <a:p>
            <a:pPr>
              <a:lnSpc>
                <a:spcPct val="130000"/>
              </a:lnSpc>
              <a:buFont typeface="+mj-lt"/>
              <a:buAutoNum type="arabicPeriod"/>
            </a:pPr>
            <a:r>
              <a:rPr lang="en-AU" sz="2000" b="0" i="1" dirty="0">
                <a:effectLst/>
                <a:latin typeface="+mj-lt"/>
              </a:rPr>
              <a:t>They change one thought. They might decide to deny the evidence showing a link between sun exposure and skin cancer.</a:t>
            </a:r>
          </a:p>
          <a:p>
            <a:pPr>
              <a:lnSpc>
                <a:spcPct val="130000"/>
              </a:lnSpc>
              <a:buFont typeface="+mj-lt"/>
              <a:buAutoNum type="arabicPeriod"/>
            </a:pPr>
            <a:r>
              <a:rPr lang="en-AU" sz="2000" b="0" i="1" dirty="0">
                <a:effectLst/>
                <a:latin typeface="+mj-lt"/>
              </a:rPr>
              <a:t>They add other (consonant) thoughts. They might think that sun exposure is necessary for the body to produce vitamin D, which is important for bone health, among other benefits. Therefore, they may decide that a little sunbathing is good for their health.</a:t>
            </a:r>
          </a:p>
          <a:p>
            <a:pPr>
              <a:lnSpc>
                <a:spcPct val="130000"/>
              </a:lnSpc>
              <a:buFont typeface="+mj-lt"/>
              <a:buAutoNum type="arabicPeriod"/>
            </a:pPr>
            <a:r>
              <a:rPr lang="en-AU" sz="2000" b="0" i="1" dirty="0">
                <a:effectLst/>
                <a:latin typeface="+mj-lt"/>
              </a:rPr>
              <a:t>They trivialize the inconsistency. They might think that facts like that have been disproven plenty of times before and disregard the information altogether.</a:t>
            </a:r>
          </a:p>
          <a:p>
            <a:pPr>
              <a:lnSpc>
                <a:spcPct val="130000"/>
              </a:lnSpc>
            </a:pPr>
            <a:endParaRPr lang="en-AU" sz="700" dirty="0"/>
          </a:p>
        </p:txBody>
      </p:sp>
    </p:spTree>
    <p:extLst>
      <p:ext uri="{BB962C8B-B14F-4D97-AF65-F5344CB8AC3E}">
        <p14:creationId xmlns:p14="http://schemas.microsoft.com/office/powerpoint/2010/main" val="249082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2205</TotalTime>
  <Words>595</Words>
  <Application>Microsoft Office PowerPoint</Application>
  <PresentationFormat>Widescreen</PresentationFormat>
  <Paragraphs>63</Paragraphs>
  <Slides>12</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Meiryo</vt:lpstr>
      <vt:lpstr>Arial</vt:lpstr>
      <vt:lpstr>Calibri</vt:lpstr>
      <vt:lpstr>Corbel</vt:lpstr>
      <vt:lpstr>Courier New</vt:lpstr>
      <vt:lpstr>Symbol</vt:lpstr>
      <vt:lpstr>SketchLinesVTI</vt:lpstr>
      <vt:lpstr>Attitude and behaviour: Cognitive Dissonance</vt:lpstr>
      <vt:lpstr>Review</vt:lpstr>
      <vt:lpstr>Learning Intentions</vt:lpstr>
      <vt:lpstr>Success Criteria</vt:lpstr>
      <vt:lpstr>Theory of Cognitive Dissonance</vt:lpstr>
      <vt:lpstr>Effect of Cognitive Dissonance on Behaviour</vt:lpstr>
      <vt:lpstr>PowerPoint Presentation</vt:lpstr>
      <vt:lpstr>Magnitude </vt:lpstr>
      <vt:lpstr>Responses</vt:lpstr>
      <vt:lpstr>Application</vt:lpstr>
      <vt:lpstr>Strengths and weaknesses</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37</cp:revision>
  <dcterms:created xsi:type="dcterms:W3CDTF">2023-02-01T11:31:06Z</dcterms:created>
  <dcterms:modified xsi:type="dcterms:W3CDTF">2023-06-21T01:35:03Z</dcterms:modified>
</cp:coreProperties>
</file>