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316" r:id="rId3"/>
    <p:sldId id="257" r:id="rId4"/>
    <p:sldId id="314" r:id="rId5"/>
    <p:sldId id="326" r:id="rId6"/>
    <p:sldId id="323" r:id="rId7"/>
    <p:sldId id="327" r:id="rId8"/>
    <p:sldId id="328" r:id="rId9"/>
    <p:sldId id="329" r:id="rId10"/>
    <p:sldId id="330" r:id="rId11"/>
    <p:sldId id="331" r:id="rId12"/>
    <p:sldId id="332" r:id="rId13"/>
    <p:sldId id="333" r:id="rId14"/>
    <p:sldId id="3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DFA"/>
    <a:srgbClr val="FFF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7/26/2023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7/26/2023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7/26/2023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7/26/2023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7/26/2023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7/26/2023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7/26/2023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7/26/2023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7/26/2023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7/26/2023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7/26/2023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7/26/2023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ntidiscrimination.nsw.gov.au/anti-discrimination-nsw/complaints/complaint-case-studie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1180531" y="1346268"/>
            <a:ext cx="5274860" cy="3066706"/>
          </a:xfrm>
        </p:spPr>
        <p:txBody>
          <a:bodyPr anchor="b">
            <a:normAutofit/>
          </a:bodyPr>
          <a:lstStyle/>
          <a:p>
            <a:pPr>
              <a:lnSpc>
                <a:spcPct val="110000"/>
              </a:lnSpc>
            </a:pPr>
            <a:r>
              <a:rPr lang="en-AU" sz="4600"/>
              <a:t>Stereotypes: Prejudice and Discrimination</a:t>
            </a: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1201212" y="4412974"/>
            <a:ext cx="4524024" cy="1576188"/>
          </a:xfrm>
        </p:spPr>
        <p:txBody>
          <a:bodyPr anchor="t">
            <a:normAutofit/>
          </a:bodyPr>
          <a:lstStyle/>
          <a:p>
            <a:r>
              <a:rPr lang="en-US" dirty="0"/>
              <a:t>AEPSY Year 11 ATAR Psychology</a:t>
            </a:r>
            <a:endParaRPr lang="en-AU" dirty="0"/>
          </a:p>
          <a:p>
            <a:endParaRPr lang="en-AU" dirty="0"/>
          </a:p>
        </p:txBody>
      </p:sp>
      <p:sp>
        <p:nvSpPr>
          <p:cNvPr id="60" name="Freeform: Shape 59">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61">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4" name="Freeform: Shape 63">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F88AB04C-C31A-8CE9-E946-9B04EFB1DEA1}"/>
              </a:ext>
            </a:extLst>
          </p:cNvPr>
          <p:cNvPicPr>
            <a:picLocks noChangeAspect="1"/>
          </p:cNvPicPr>
          <p:nvPr/>
        </p:nvPicPr>
        <p:blipFill rotWithShape="1">
          <a:blip r:embed="rId2"/>
          <a:srcRect l="27472" r="27471"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61796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119F2A7-4621-410D-80BE-9DA3542DB095}"/>
              </a:ext>
            </a:extLst>
          </p:cNvPr>
          <p:cNvSpPr>
            <a:spLocks noGrp="1"/>
          </p:cNvSpPr>
          <p:nvPr>
            <p:ph type="title"/>
          </p:nvPr>
        </p:nvSpPr>
        <p:spPr>
          <a:xfrm>
            <a:off x="992518" y="442913"/>
            <a:ext cx="5271804" cy="1639888"/>
          </a:xfrm>
        </p:spPr>
        <p:txBody>
          <a:bodyPr anchor="b">
            <a:normAutofit/>
          </a:bodyPr>
          <a:lstStyle/>
          <a:p>
            <a:r>
              <a:rPr lang="en-AU" dirty="0"/>
              <a:t>Direct Discrimination</a:t>
            </a:r>
          </a:p>
        </p:txBody>
      </p:sp>
      <p:sp>
        <p:nvSpPr>
          <p:cNvPr id="3" name="Content Placeholder 2">
            <a:extLst>
              <a:ext uri="{FF2B5EF4-FFF2-40B4-BE49-F238E27FC236}">
                <a16:creationId xmlns:a16="http://schemas.microsoft.com/office/drawing/2014/main" id="{E9598E32-2EE2-494C-B763-F22E23E4ABE4}"/>
              </a:ext>
            </a:extLst>
          </p:cNvPr>
          <p:cNvSpPr>
            <a:spLocks noGrp="1"/>
          </p:cNvSpPr>
          <p:nvPr>
            <p:ph idx="1"/>
          </p:nvPr>
        </p:nvSpPr>
        <p:spPr>
          <a:xfrm>
            <a:off x="992519" y="2312988"/>
            <a:ext cx="5271804" cy="3651250"/>
          </a:xfrm>
        </p:spPr>
        <p:txBody>
          <a:bodyPr>
            <a:normAutofit/>
          </a:bodyPr>
          <a:lstStyle/>
          <a:p>
            <a:r>
              <a:rPr lang="en-AU" sz="2400" dirty="0"/>
              <a:t>Occurs when an individual is treated unfairly because of a characteristic they have or are assumed to have.</a:t>
            </a:r>
          </a:p>
          <a:p>
            <a:r>
              <a:rPr lang="en-AU" sz="2400" dirty="0"/>
              <a:t>Direct discrimination is intentional.</a:t>
            </a: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Red toy person in front of two lines of white figures">
            <a:extLst>
              <a:ext uri="{FF2B5EF4-FFF2-40B4-BE49-F238E27FC236}">
                <a16:creationId xmlns:a16="http://schemas.microsoft.com/office/drawing/2014/main" id="{B74D4445-CF9D-FD32-79DC-8F5B8F46279A}"/>
              </a:ext>
            </a:extLst>
          </p:cNvPr>
          <p:cNvPicPr>
            <a:picLocks noChangeAspect="1"/>
          </p:cNvPicPr>
          <p:nvPr/>
        </p:nvPicPr>
        <p:blipFill rotWithShape="1">
          <a:blip r:embed="rId2"/>
          <a:srcRect l="28016" r="2416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33652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19">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Colourful carved figures of humans">
            <a:extLst>
              <a:ext uri="{FF2B5EF4-FFF2-40B4-BE49-F238E27FC236}">
                <a16:creationId xmlns:a16="http://schemas.microsoft.com/office/drawing/2014/main" id="{3AC1589C-DFE7-02EA-57D0-36A808473D60}"/>
              </a:ext>
            </a:extLst>
          </p:cNvPr>
          <p:cNvPicPr>
            <a:picLocks noChangeAspect="1"/>
          </p:cNvPicPr>
          <p:nvPr/>
        </p:nvPicPr>
        <p:blipFill rotWithShape="1">
          <a:blip r:embed="rId2"/>
          <a:srcRect l="11035" r="11035" b="-1"/>
          <a:stretch/>
        </p:blipFill>
        <p:spPr>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p:spPr>
      </p:pic>
      <p:sp>
        <p:nvSpPr>
          <p:cNvPr id="29" name="Freeform: Shape 21">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useBgFill="1">
        <p:nvSpPr>
          <p:cNvPr id="30" name="Freeform: Shape 23">
            <a:extLst>
              <a:ext uri="{FF2B5EF4-FFF2-40B4-BE49-F238E27FC236}">
                <a16:creationId xmlns:a16="http://schemas.microsoft.com/office/drawing/2014/main" id="{0BA56A81-C9DD-4EBA-9E13-32FFB51CF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307402" cy="6858000"/>
          </a:xfrm>
          <a:custGeom>
            <a:avLst/>
            <a:gdLst>
              <a:gd name="connsiteX0" fmla="*/ 0 w 7097265"/>
              <a:gd name="connsiteY0" fmla="*/ 0 h 6858000"/>
              <a:gd name="connsiteX1" fmla="*/ 5474242 w 7097265"/>
              <a:gd name="connsiteY1" fmla="*/ 0 h 6858000"/>
              <a:gd name="connsiteX2" fmla="*/ 5496366 w 7097265"/>
              <a:gd name="connsiteY2" fmla="*/ 14997 h 6858000"/>
              <a:gd name="connsiteX3" fmla="*/ 7097265 w 7097265"/>
              <a:gd name="connsiteY3" fmla="*/ 3621656 h 6858000"/>
              <a:gd name="connsiteX4" fmla="*/ 5222916 w 7097265"/>
              <a:gd name="connsiteY4" fmla="*/ 6374814 h 6858000"/>
              <a:gd name="connsiteX5" fmla="*/ 4706267 w 7097265"/>
              <a:gd name="connsiteY5" fmla="*/ 6780599 h 6858000"/>
              <a:gd name="connsiteX6" fmla="*/ 4594511 w 7097265"/>
              <a:gd name="connsiteY6" fmla="*/ 6858000 h 6858000"/>
              <a:gd name="connsiteX7" fmla="*/ 0 w 709726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7265" h="6858000">
                <a:moveTo>
                  <a:pt x="0" y="0"/>
                </a:moveTo>
                <a:lnTo>
                  <a:pt x="5474242" y="0"/>
                </a:lnTo>
                <a:lnTo>
                  <a:pt x="5496366" y="14997"/>
                </a:lnTo>
                <a:cubicBezTo>
                  <a:pt x="6523529" y="754641"/>
                  <a:pt x="7097265" y="2093192"/>
                  <a:pt x="7097265" y="3621656"/>
                </a:cubicBezTo>
                <a:cubicBezTo>
                  <a:pt x="7097265" y="4969131"/>
                  <a:pt x="6168540" y="5602839"/>
                  <a:pt x="5222916" y="6374814"/>
                </a:cubicBezTo>
                <a:cubicBezTo>
                  <a:pt x="5050713" y="6515397"/>
                  <a:pt x="4880085" y="6653108"/>
                  <a:pt x="4706267" y="6780599"/>
                </a:cubicBezTo>
                <a:lnTo>
                  <a:pt x="45945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25">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28214F3E-60EE-45BD-A38D-7059979B5072}"/>
              </a:ext>
            </a:extLst>
          </p:cNvPr>
          <p:cNvSpPr>
            <a:spLocks noGrp="1"/>
          </p:cNvSpPr>
          <p:nvPr>
            <p:ph type="title"/>
          </p:nvPr>
        </p:nvSpPr>
        <p:spPr>
          <a:xfrm>
            <a:off x="484518" y="341744"/>
            <a:ext cx="5611482" cy="762001"/>
          </a:xfrm>
        </p:spPr>
        <p:txBody>
          <a:bodyPr anchor="b">
            <a:normAutofit fontScale="90000"/>
          </a:bodyPr>
          <a:lstStyle/>
          <a:p>
            <a:r>
              <a:rPr lang="en-AU" dirty="0"/>
              <a:t>Indirect discrimination</a:t>
            </a:r>
          </a:p>
        </p:txBody>
      </p:sp>
      <p:sp>
        <p:nvSpPr>
          <p:cNvPr id="3" name="Content Placeholder 2">
            <a:extLst>
              <a:ext uri="{FF2B5EF4-FFF2-40B4-BE49-F238E27FC236}">
                <a16:creationId xmlns:a16="http://schemas.microsoft.com/office/drawing/2014/main" id="{D32EB234-79F6-4591-AA83-B4709787B9A2}"/>
              </a:ext>
            </a:extLst>
          </p:cNvPr>
          <p:cNvSpPr>
            <a:spLocks noGrp="1"/>
          </p:cNvSpPr>
          <p:nvPr>
            <p:ph idx="1"/>
          </p:nvPr>
        </p:nvSpPr>
        <p:spPr>
          <a:xfrm>
            <a:off x="621332" y="1209964"/>
            <a:ext cx="5739711" cy="4754274"/>
          </a:xfrm>
        </p:spPr>
        <p:txBody>
          <a:bodyPr>
            <a:normAutofit/>
          </a:bodyPr>
          <a:lstStyle/>
          <a:p>
            <a:r>
              <a:rPr lang="en-AU" sz="2400" dirty="0"/>
              <a:t>Occurs when individuals who have a particular characteristic are unfairly disadvantaged due to conditions or regulations that apply to everyone.</a:t>
            </a:r>
          </a:p>
          <a:p>
            <a:r>
              <a:rPr lang="en-AU" sz="2400" dirty="0"/>
              <a:t>Indirect discrimination is often unintentional.</a:t>
            </a:r>
          </a:p>
        </p:txBody>
      </p:sp>
    </p:spTree>
    <p:extLst>
      <p:ext uri="{BB962C8B-B14F-4D97-AF65-F5344CB8AC3E}">
        <p14:creationId xmlns:p14="http://schemas.microsoft.com/office/powerpoint/2010/main" val="408151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AB179-24CD-48D1-B57A-F00393002FD6}"/>
              </a:ext>
            </a:extLst>
          </p:cNvPr>
          <p:cNvSpPr>
            <a:spLocks noGrp="1"/>
          </p:cNvSpPr>
          <p:nvPr>
            <p:ph type="title"/>
          </p:nvPr>
        </p:nvSpPr>
        <p:spPr/>
        <p:txBody>
          <a:bodyPr>
            <a:normAutofit/>
          </a:bodyPr>
          <a:lstStyle/>
          <a:p>
            <a:r>
              <a:rPr lang="en-AU" dirty="0"/>
              <a:t>Discrimination </a:t>
            </a:r>
            <a:r>
              <a:rPr lang="en-AU"/>
              <a:t>case studies</a:t>
            </a:r>
            <a:endParaRPr lang="en-AU" dirty="0"/>
          </a:p>
        </p:txBody>
      </p:sp>
      <p:sp>
        <p:nvSpPr>
          <p:cNvPr id="3" name="Content Placeholder 2">
            <a:extLst>
              <a:ext uri="{FF2B5EF4-FFF2-40B4-BE49-F238E27FC236}">
                <a16:creationId xmlns:a16="http://schemas.microsoft.com/office/drawing/2014/main" id="{1F224CBF-E1B1-4E73-9EBC-9CE590C960C9}"/>
              </a:ext>
            </a:extLst>
          </p:cNvPr>
          <p:cNvSpPr>
            <a:spLocks noGrp="1"/>
          </p:cNvSpPr>
          <p:nvPr>
            <p:ph idx="1"/>
          </p:nvPr>
        </p:nvSpPr>
        <p:spPr/>
        <p:txBody>
          <a:bodyPr/>
          <a:lstStyle/>
          <a:p>
            <a:r>
              <a:rPr lang="en-AU" sz="2400" dirty="0"/>
              <a:t>Determine type of discrimination</a:t>
            </a:r>
          </a:p>
          <a:p>
            <a:r>
              <a:rPr lang="en-AU" sz="2400" dirty="0"/>
              <a:t>Classify as direct or indirect</a:t>
            </a:r>
          </a:p>
          <a:p>
            <a:endParaRPr lang="en-AU" dirty="0"/>
          </a:p>
        </p:txBody>
      </p:sp>
    </p:spTree>
    <p:extLst>
      <p:ext uri="{BB962C8B-B14F-4D97-AF65-F5344CB8AC3E}">
        <p14:creationId xmlns:p14="http://schemas.microsoft.com/office/powerpoint/2010/main" val="60850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9A76-D6C5-471A-8AEA-5F0DE41A9D8E}"/>
              </a:ext>
            </a:extLst>
          </p:cNvPr>
          <p:cNvSpPr>
            <a:spLocks noGrp="1"/>
          </p:cNvSpPr>
          <p:nvPr>
            <p:ph type="title"/>
          </p:nvPr>
        </p:nvSpPr>
        <p:spPr/>
        <p:txBody>
          <a:bodyPr/>
          <a:lstStyle/>
          <a:p>
            <a:r>
              <a:rPr lang="en-AU" dirty="0"/>
              <a:t>Types of Discrimination</a:t>
            </a:r>
          </a:p>
        </p:txBody>
      </p:sp>
      <p:sp>
        <p:nvSpPr>
          <p:cNvPr id="3" name="Content Placeholder 2">
            <a:extLst>
              <a:ext uri="{FF2B5EF4-FFF2-40B4-BE49-F238E27FC236}">
                <a16:creationId xmlns:a16="http://schemas.microsoft.com/office/drawing/2014/main" id="{3781A7FD-11E0-4800-94D1-E636C6F28E56}"/>
              </a:ext>
            </a:extLst>
          </p:cNvPr>
          <p:cNvSpPr>
            <a:spLocks noGrp="1"/>
          </p:cNvSpPr>
          <p:nvPr>
            <p:ph idx="1"/>
          </p:nvPr>
        </p:nvSpPr>
        <p:spPr/>
        <p:txBody>
          <a:bodyPr/>
          <a:lstStyle/>
          <a:p>
            <a:r>
              <a:rPr lang="en-AU" dirty="0">
                <a:hlinkClick r:id="rId2"/>
              </a:rPr>
              <a:t>Discrimination case studies Types of Discrimination</a:t>
            </a:r>
            <a:endParaRPr lang="en-AU" dirty="0"/>
          </a:p>
        </p:txBody>
      </p:sp>
    </p:spTree>
    <p:extLst>
      <p:ext uri="{BB962C8B-B14F-4D97-AF65-F5344CB8AC3E}">
        <p14:creationId xmlns:p14="http://schemas.microsoft.com/office/powerpoint/2010/main" val="62656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2E28-5851-0929-034B-478D3316FE4E}"/>
              </a:ext>
            </a:extLst>
          </p:cNvPr>
          <p:cNvSpPr>
            <a:spLocks noGrp="1"/>
          </p:cNvSpPr>
          <p:nvPr>
            <p:ph type="title"/>
          </p:nvPr>
        </p:nvSpPr>
        <p:spPr/>
        <p:txBody>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95B455A7-0CA8-ED3E-58AC-D8148B4E44B5}"/>
              </a:ext>
            </a:extLst>
          </p:cNvPr>
          <p:cNvSpPr>
            <a:spLocks noGrp="1"/>
          </p:cNvSpPr>
          <p:nvPr>
            <p:ph idx="1"/>
          </p:nvPr>
        </p:nvSpPr>
        <p:spPr>
          <a:xfrm>
            <a:off x="1920240" y="2312275"/>
            <a:ext cx="9480399" cy="4222749"/>
          </a:xfrm>
        </p:spPr>
        <p:txBody>
          <a:bodyPr>
            <a:normAutofit/>
          </a:bodyPr>
          <a:lstStyle/>
          <a:p>
            <a:r>
              <a:rPr lang="en-AU" sz="2400" dirty="0"/>
              <a:t>Distinguish between attitude, prejudice and discrimination, using the tripartite model.</a:t>
            </a:r>
          </a:p>
          <a:p>
            <a:r>
              <a:rPr lang="en-AU" sz="2400" dirty="0"/>
              <a:t>Classify examples as direct or indirect discrimination.</a:t>
            </a:r>
          </a:p>
          <a:p>
            <a:r>
              <a:rPr lang="en-AU" sz="2400" dirty="0"/>
              <a:t>List at least 6 examples of prejudice/discrimination in society.</a:t>
            </a:r>
          </a:p>
          <a:p>
            <a:endParaRPr lang="en-AU" sz="2400" dirty="0"/>
          </a:p>
          <a:p>
            <a:endParaRPr lang="en-AU" sz="2400" dirty="0"/>
          </a:p>
        </p:txBody>
      </p:sp>
    </p:spTree>
    <p:extLst>
      <p:ext uri="{BB962C8B-B14F-4D97-AF65-F5344CB8AC3E}">
        <p14:creationId xmlns:p14="http://schemas.microsoft.com/office/powerpoint/2010/main" val="197163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E6B1-1C6C-4998-9A10-5BD55C2DA832}"/>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31B650EA-2731-46FB-8959-3C595EE2060E}"/>
              </a:ext>
            </a:extLst>
          </p:cNvPr>
          <p:cNvSpPr>
            <a:spLocks noGrp="1"/>
          </p:cNvSpPr>
          <p:nvPr>
            <p:ph idx="1"/>
          </p:nvPr>
        </p:nvSpPr>
        <p:spPr/>
        <p:txBody>
          <a:bodyPr/>
          <a:lstStyle/>
          <a:p>
            <a:pPr marL="342900" indent="-342900">
              <a:buFont typeface="+mj-lt"/>
              <a:buAutoNum type="arabicPeriod"/>
            </a:pPr>
            <a:r>
              <a:rPr lang="en-AU" dirty="0"/>
              <a:t>State one advantage and one disadvantage of convenience sample as a method for selecting participants for a study.</a:t>
            </a:r>
          </a:p>
          <a:p>
            <a:pPr marL="342900" indent="-342900">
              <a:buFont typeface="+mj-lt"/>
              <a:buAutoNum type="arabicPeriod"/>
            </a:pPr>
            <a:r>
              <a:rPr lang="en-AU" dirty="0">
                <a:ea typeface="Yu Mincho" panose="02020400000000000000" pitchFamily="18" charset="-128"/>
                <a:cs typeface="Calibri" panose="020F0502020204030204" pitchFamily="34" charset="0"/>
              </a:rPr>
              <a:t>Explain the purpose of a Likert scale.</a:t>
            </a:r>
          </a:p>
          <a:p>
            <a:pPr marL="342900" indent="-342900">
              <a:buFont typeface="+mj-lt"/>
              <a:buAutoNum type="arabicPeriod"/>
            </a:pPr>
            <a:r>
              <a:rPr lang="en-AU" dirty="0">
                <a:ea typeface="Yu Mincho" panose="02020400000000000000" pitchFamily="18" charset="-128"/>
                <a:cs typeface="Calibri" panose="020F0502020204030204" pitchFamily="34" charset="0"/>
              </a:rPr>
              <a:t>Which graph(s) are most suitable for frequency data.</a:t>
            </a:r>
          </a:p>
          <a:p>
            <a:pPr marL="342900" indent="-342900">
              <a:buFont typeface="+mj-lt"/>
              <a:buAutoNum type="arabicPeriod"/>
            </a:pPr>
            <a:r>
              <a:rPr lang="en-AU" sz="1800" dirty="0"/>
              <a:t>For an experimental study, explain the difference between a controlled variable and a control group.</a:t>
            </a:r>
            <a:endParaRPr lang="en-AU" dirty="0"/>
          </a:p>
        </p:txBody>
      </p:sp>
    </p:spTree>
    <p:extLst>
      <p:ext uri="{BB962C8B-B14F-4D97-AF65-F5344CB8AC3E}">
        <p14:creationId xmlns:p14="http://schemas.microsoft.com/office/powerpoint/2010/main" val="366246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1920240" y="2312275"/>
            <a:ext cx="9966960" cy="4424427"/>
          </a:xfrm>
        </p:spPr>
        <p:txBody>
          <a:bodyPr>
            <a:normAutofit/>
          </a:bodyPr>
          <a:lstStyle/>
          <a:p>
            <a:pPr marL="228600">
              <a:lnSpc>
                <a:spcPct val="115000"/>
              </a:lnSpc>
              <a:spcAft>
                <a:spcPts val="600"/>
              </a:spcAft>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stereotypes as a form of social categorisation:</a:t>
            </a:r>
          </a:p>
          <a:p>
            <a:pPr marL="342900" lvl="0" indent="-342900">
              <a:lnSpc>
                <a:spcPct val="115000"/>
              </a:lnSpc>
              <a:spcAft>
                <a:spcPts val="600"/>
              </a:spcAft>
              <a:buFont typeface="Symbol" panose="05050102010706020507" pitchFamily="18" charset="2"/>
              <a:buChar char=""/>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relationship between attitudes, prejudice and discrimination </a:t>
            </a:r>
          </a:p>
          <a:p>
            <a:pPr marL="342900" lvl="0" indent="-342900">
              <a:lnSpc>
                <a:spcPct val="115000"/>
              </a:lnSpc>
              <a:spcAft>
                <a:spcPts val="600"/>
              </a:spcAft>
              <a:buFont typeface="Symbol" panose="05050102010706020507" pitchFamily="18" charset="2"/>
              <a:buChar char=""/>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distinguish between prejudice and discrimination</a:t>
            </a:r>
          </a:p>
          <a:p>
            <a:pPr marL="342900" lvl="0" indent="-342900">
              <a:lnSpc>
                <a:spcPct val="115000"/>
              </a:lnSpc>
              <a:spcAft>
                <a:spcPts val="600"/>
              </a:spcAft>
              <a:buFont typeface="Symbol" panose="05050102010706020507" pitchFamily="18" charset="2"/>
              <a:buChar char=""/>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direct and indirect discrimination</a:t>
            </a:r>
          </a:p>
          <a:p>
            <a:pPr marL="342900" lvl="0" indent="-342900">
              <a:lnSpc>
                <a:spcPct val="115000"/>
              </a:lnSpc>
              <a:spcAft>
                <a:spcPts val="600"/>
              </a:spcAft>
              <a:buFont typeface="Symbol" panose="05050102010706020507" pitchFamily="18" charset="2"/>
              <a:buChar char=""/>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examples of prejudice and discrimination in society – gender, race, ethnicity, age, disability, mental illness</a:t>
            </a:r>
          </a:p>
          <a:p>
            <a:pPr marL="228600">
              <a:lnSpc>
                <a:spcPct val="115000"/>
              </a:lnSpc>
              <a:spcAft>
                <a:spcPts val="600"/>
              </a:spcAft>
              <a:tabLst>
                <a:tab pos="228600" algn="l"/>
              </a:tabLst>
            </a:pPr>
            <a:endParaRPr lang="en-AU" sz="24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04169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2E28-5851-0929-034B-478D3316FE4E}"/>
              </a:ext>
            </a:extLst>
          </p:cNvPr>
          <p:cNvSpPr>
            <a:spLocks noGrp="1"/>
          </p:cNvSpPr>
          <p:nvPr>
            <p:ph type="title"/>
          </p:nvPr>
        </p:nvSpPr>
        <p:spPr/>
        <p:txBody>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95B455A7-0CA8-ED3E-58AC-D8148B4E44B5}"/>
              </a:ext>
            </a:extLst>
          </p:cNvPr>
          <p:cNvSpPr>
            <a:spLocks noGrp="1"/>
          </p:cNvSpPr>
          <p:nvPr>
            <p:ph idx="1"/>
          </p:nvPr>
        </p:nvSpPr>
        <p:spPr>
          <a:xfrm>
            <a:off x="1920240" y="2312275"/>
            <a:ext cx="9480399" cy="4222749"/>
          </a:xfrm>
        </p:spPr>
        <p:txBody>
          <a:bodyPr>
            <a:normAutofit/>
          </a:bodyPr>
          <a:lstStyle/>
          <a:p>
            <a:r>
              <a:rPr lang="en-AU" sz="2400" dirty="0"/>
              <a:t>Distinguish between attitude, prejudice and discrimination, using the tripartite model.</a:t>
            </a:r>
          </a:p>
          <a:p>
            <a:r>
              <a:rPr lang="en-AU" sz="2400" dirty="0"/>
              <a:t>Classify examples as direct or indirect discrimination.</a:t>
            </a:r>
          </a:p>
          <a:p>
            <a:r>
              <a:rPr lang="en-AU" sz="2400" dirty="0"/>
              <a:t>List at least 6 examples of prejudice/discrimination in society.</a:t>
            </a:r>
          </a:p>
          <a:p>
            <a:endParaRPr lang="en-AU" sz="2400" dirty="0"/>
          </a:p>
          <a:p>
            <a:endParaRPr lang="en-AU" sz="2400" dirty="0"/>
          </a:p>
        </p:txBody>
      </p:sp>
    </p:spTree>
    <p:extLst>
      <p:ext uri="{BB962C8B-B14F-4D97-AF65-F5344CB8AC3E}">
        <p14:creationId xmlns:p14="http://schemas.microsoft.com/office/powerpoint/2010/main" val="17703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1"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46C38589-2D3C-404D-8C89-B25C77663F0B}"/>
              </a:ext>
            </a:extLst>
          </p:cNvPr>
          <p:cNvSpPr>
            <a:spLocks noGrp="1"/>
          </p:cNvSpPr>
          <p:nvPr>
            <p:ph type="title"/>
          </p:nvPr>
        </p:nvSpPr>
        <p:spPr>
          <a:xfrm>
            <a:off x="1837747" y="424873"/>
            <a:ext cx="9596870" cy="697634"/>
          </a:xfrm>
        </p:spPr>
        <p:txBody>
          <a:bodyPr anchor="b">
            <a:normAutofit fontScale="90000"/>
          </a:bodyPr>
          <a:lstStyle/>
          <a:p>
            <a:pPr>
              <a:lnSpc>
                <a:spcPct val="120000"/>
              </a:lnSpc>
            </a:pPr>
            <a:r>
              <a:rPr lang="en-AU" sz="3000" dirty="0"/>
              <a:t>Stereotypes, Prejudice and Discrimination</a:t>
            </a:r>
          </a:p>
        </p:txBody>
      </p:sp>
      <p:sp>
        <p:nvSpPr>
          <p:cNvPr id="3" name="Content Placeholder 2">
            <a:extLst>
              <a:ext uri="{FF2B5EF4-FFF2-40B4-BE49-F238E27FC236}">
                <a16:creationId xmlns:a16="http://schemas.microsoft.com/office/drawing/2014/main" id="{02B5048B-6F66-4F96-A8E0-16F15ECCC6EF}"/>
              </a:ext>
            </a:extLst>
          </p:cNvPr>
          <p:cNvSpPr>
            <a:spLocks noGrp="1"/>
          </p:cNvSpPr>
          <p:nvPr>
            <p:ph idx="1"/>
          </p:nvPr>
        </p:nvSpPr>
        <p:spPr>
          <a:xfrm>
            <a:off x="1357456" y="1122507"/>
            <a:ext cx="10317307" cy="5047983"/>
          </a:xfrm>
        </p:spPr>
        <p:txBody>
          <a:bodyPr>
            <a:normAutofit/>
          </a:bodyPr>
          <a:lstStyle/>
          <a:p>
            <a:pPr>
              <a:lnSpc>
                <a:spcPct val="130000"/>
              </a:lnSpc>
            </a:pPr>
            <a:r>
              <a:rPr lang="en-AU" sz="2400" dirty="0"/>
              <a:t>Social Bias consists of three aspects: stereotypes, prejudice and discrimination, which are all interrelated, but can occur individually. </a:t>
            </a:r>
          </a:p>
          <a:p>
            <a:pPr>
              <a:lnSpc>
                <a:spcPct val="130000"/>
              </a:lnSpc>
            </a:pPr>
            <a:r>
              <a:rPr lang="en-AU" sz="2400" dirty="0"/>
              <a:t>Emotions are a strong component of attitudes, therefore stereotyping and prejudice can become a concern if emotions are so strong that they develop into unjust behaviours towards members of an outgroup (discrimination).</a:t>
            </a:r>
          </a:p>
          <a:p>
            <a:pPr>
              <a:lnSpc>
                <a:spcPct val="130000"/>
              </a:lnSpc>
            </a:pPr>
            <a:endParaRPr lang="en-AU" dirty="0"/>
          </a:p>
        </p:txBody>
      </p:sp>
    </p:spTree>
    <p:extLst>
      <p:ext uri="{BB962C8B-B14F-4D97-AF65-F5344CB8AC3E}">
        <p14:creationId xmlns:p14="http://schemas.microsoft.com/office/powerpoint/2010/main" val="203352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A891798-2BF6-4DC2-B983-C1AB87A75CF5}"/>
              </a:ext>
            </a:extLst>
          </p:cNvPr>
          <p:cNvSpPr>
            <a:spLocks noGrp="1"/>
          </p:cNvSpPr>
          <p:nvPr>
            <p:ph type="title"/>
          </p:nvPr>
        </p:nvSpPr>
        <p:spPr>
          <a:xfrm>
            <a:off x="8004356" y="251099"/>
            <a:ext cx="4148511" cy="1944371"/>
          </a:xfrm>
        </p:spPr>
        <p:txBody>
          <a:bodyPr anchor="b">
            <a:normAutofit/>
          </a:bodyPr>
          <a:lstStyle/>
          <a:p>
            <a:r>
              <a:rPr lang="en-AU" sz="2400" dirty="0"/>
              <a:t>The tripartite model</a:t>
            </a:r>
          </a:p>
        </p:txBody>
      </p:sp>
      <p:pic>
        <p:nvPicPr>
          <p:cNvPr id="4" name="Picture 3">
            <a:extLst>
              <a:ext uri="{FF2B5EF4-FFF2-40B4-BE49-F238E27FC236}">
                <a16:creationId xmlns:a16="http://schemas.microsoft.com/office/drawing/2014/main" id="{314C0575-6DDF-4C9D-A0CA-B0D11EDB2085}"/>
              </a:ext>
            </a:extLst>
          </p:cNvPr>
          <p:cNvPicPr>
            <a:picLocks noChangeAspect="1"/>
          </p:cNvPicPr>
          <p:nvPr/>
        </p:nvPicPr>
        <p:blipFill rotWithShape="1">
          <a:blip r:embed="rId2"/>
          <a:srcRect b="10572"/>
          <a:stretch/>
        </p:blipFill>
        <p:spPr>
          <a:xfrm>
            <a:off x="151153" y="138522"/>
            <a:ext cx="6184518" cy="6425475"/>
          </a:xfrm>
          <a:prstGeom prst="rect">
            <a:avLst/>
          </a:prstGeom>
        </p:spPr>
      </p:pic>
      <p:sp>
        <p:nvSpPr>
          <p:cNvPr id="5" name="TextBox 4">
            <a:extLst>
              <a:ext uri="{FF2B5EF4-FFF2-40B4-BE49-F238E27FC236}">
                <a16:creationId xmlns:a16="http://schemas.microsoft.com/office/drawing/2014/main" id="{0F346D4F-9FF7-4DC8-8174-5EAFB5856F35}"/>
              </a:ext>
            </a:extLst>
          </p:cNvPr>
          <p:cNvSpPr txBox="1"/>
          <p:nvPr/>
        </p:nvSpPr>
        <p:spPr>
          <a:xfrm>
            <a:off x="4356789" y="4640206"/>
            <a:ext cx="1739211" cy="461665"/>
          </a:xfrm>
          <a:prstGeom prst="rect">
            <a:avLst/>
          </a:prstGeom>
          <a:solidFill>
            <a:srgbClr val="D6EDFA"/>
          </a:solidFill>
        </p:spPr>
        <p:txBody>
          <a:bodyPr wrap="square" rtlCol="0">
            <a:spAutoFit/>
          </a:bodyPr>
          <a:lstStyle/>
          <a:p>
            <a:r>
              <a:rPr lang="en-AU" sz="2400" dirty="0"/>
              <a:t>Behaviou</a:t>
            </a:r>
            <a:r>
              <a:rPr lang="en-AU" sz="2000" dirty="0"/>
              <a:t>r</a:t>
            </a:r>
          </a:p>
        </p:txBody>
      </p:sp>
      <p:pic>
        <p:nvPicPr>
          <p:cNvPr id="6" name="Picture 5">
            <a:extLst>
              <a:ext uri="{FF2B5EF4-FFF2-40B4-BE49-F238E27FC236}">
                <a16:creationId xmlns:a16="http://schemas.microsoft.com/office/drawing/2014/main" id="{1E4BDA9D-2D53-4BD9-B00E-9C4C1769028F}"/>
              </a:ext>
            </a:extLst>
          </p:cNvPr>
          <p:cNvPicPr>
            <a:picLocks noChangeAspect="1"/>
          </p:cNvPicPr>
          <p:nvPr/>
        </p:nvPicPr>
        <p:blipFill rotWithShape="1">
          <a:blip r:embed="rId3"/>
          <a:srcRect l="89593" t="66063" r="2933" b="18988"/>
          <a:stretch/>
        </p:blipFill>
        <p:spPr>
          <a:xfrm>
            <a:off x="5804878" y="4390747"/>
            <a:ext cx="461958" cy="960581"/>
          </a:xfrm>
          <a:prstGeom prst="rect">
            <a:avLst/>
          </a:prstGeom>
        </p:spPr>
      </p:pic>
      <p:sp>
        <p:nvSpPr>
          <p:cNvPr id="3" name="TextBox 2">
            <a:extLst>
              <a:ext uri="{FF2B5EF4-FFF2-40B4-BE49-F238E27FC236}">
                <a16:creationId xmlns:a16="http://schemas.microsoft.com/office/drawing/2014/main" id="{6AF3D1AA-77C0-4193-911E-8605CD80D5AB}"/>
              </a:ext>
            </a:extLst>
          </p:cNvPr>
          <p:cNvSpPr txBox="1"/>
          <p:nvPr/>
        </p:nvSpPr>
        <p:spPr>
          <a:xfrm>
            <a:off x="7965224" y="2195470"/>
            <a:ext cx="4148511" cy="2215991"/>
          </a:xfrm>
          <a:prstGeom prst="rect">
            <a:avLst/>
          </a:prstGeom>
          <a:noFill/>
        </p:spPr>
        <p:txBody>
          <a:bodyPr wrap="square" rtlCol="0">
            <a:spAutoFit/>
          </a:bodyPr>
          <a:lstStyle/>
          <a:p>
            <a:r>
              <a:rPr lang="en-AU" sz="2400" dirty="0"/>
              <a:t>can be used to explain the relationship between social categorisation, prejudice, stereotypes and discrimination.</a:t>
            </a:r>
          </a:p>
          <a:p>
            <a:endParaRPr lang="en-AU" dirty="0"/>
          </a:p>
        </p:txBody>
      </p:sp>
    </p:spTree>
    <p:extLst>
      <p:ext uri="{BB962C8B-B14F-4D97-AF65-F5344CB8AC3E}">
        <p14:creationId xmlns:p14="http://schemas.microsoft.com/office/powerpoint/2010/main" val="395244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66FE56E0-1638-4C07-905D-7F2E6E15E82B}"/>
              </a:ext>
            </a:extLst>
          </p:cNvPr>
          <p:cNvSpPr>
            <a:spLocks noGrp="1"/>
          </p:cNvSpPr>
          <p:nvPr>
            <p:ph type="title"/>
          </p:nvPr>
        </p:nvSpPr>
        <p:spPr>
          <a:xfrm>
            <a:off x="669524" y="465932"/>
            <a:ext cx="6857365" cy="1344612"/>
          </a:xfrm>
        </p:spPr>
        <p:txBody>
          <a:bodyPr anchor="b">
            <a:normAutofit/>
          </a:bodyPr>
          <a:lstStyle/>
          <a:p>
            <a:r>
              <a:rPr lang="en-AU" dirty="0"/>
              <a:t>Prejudice</a:t>
            </a:r>
          </a:p>
        </p:txBody>
      </p:sp>
      <p:sp>
        <p:nvSpPr>
          <p:cNvPr id="3" name="Content Placeholder 2">
            <a:extLst>
              <a:ext uri="{FF2B5EF4-FFF2-40B4-BE49-F238E27FC236}">
                <a16:creationId xmlns:a16="http://schemas.microsoft.com/office/drawing/2014/main" id="{F8C49289-268E-4F9A-B2F1-99B0C09B1262}"/>
              </a:ext>
            </a:extLst>
          </p:cNvPr>
          <p:cNvSpPr>
            <a:spLocks noGrp="1"/>
          </p:cNvSpPr>
          <p:nvPr>
            <p:ph idx="1"/>
          </p:nvPr>
        </p:nvSpPr>
        <p:spPr>
          <a:xfrm>
            <a:off x="535709" y="2032000"/>
            <a:ext cx="8242531" cy="3932238"/>
          </a:xfrm>
        </p:spPr>
        <p:txBody>
          <a:bodyPr>
            <a:normAutofit/>
          </a:bodyPr>
          <a:lstStyle/>
          <a:p>
            <a:r>
              <a:rPr lang="en-AU" sz="2400" dirty="0"/>
              <a:t>Social categorisation can lead to prejudice, which is negative feelings towards members of an outgroup.</a:t>
            </a:r>
          </a:p>
          <a:p>
            <a:r>
              <a:rPr lang="en-AU" sz="2400" dirty="0"/>
              <a:t>Prejudices are unjustified attitudes towards members of social groups, with a focus on the affective component of attitude.</a:t>
            </a:r>
          </a:p>
          <a:p>
            <a:endParaRPr lang="en-AU" sz="1600" dirty="0"/>
          </a:p>
        </p:txBody>
      </p:sp>
    </p:spTree>
    <p:extLst>
      <p:ext uri="{BB962C8B-B14F-4D97-AF65-F5344CB8AC3E}">
        <p14:creationId xmlns:p14="http://schemas.microsoft.com/office/powerpoint/2010/main" val="243430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1"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2A26A1B5-C0DA-4893-8B70-32EDE547DA3A}"/>
              </a:ext>
            </a:extLst>
          </p:cNvPr>
          <p:cNvSpPr>
            <a:spLocks noGrp="1"/>
          </p:cNvSpPr>
          <p:nvPr>
            <p:ph idx="1"/>
          </p:nvPr>
        </p:nvSpPr>
        <p:spPr>
          <a:xfrm>
            <a:off x="1893455" y="847638"/>
            <a:ext cx="8419387" cy="4638762"/>
          </a:xfrm>
        </p:spPr>
        <p:txBody>
          <a:bodyPr>
            <a:normAutofit/>
          </a:bodyPr>
          <a:lstStyle/>
          <a:p>
            <a:pPr>
              <a:lnSpc>
                <a:spcPct val="130000"/>
              </a:lnSpc>
            </a:pPr>
            <a:r>
              <a:rPr lang="en-AU" sz="2400" dirty="0"/>
              <a:t>Prejudice does not inevitably lead to discrimination; an individual can discriminate against a group of people without holding negative feelings towards them, </a:t>
            </a:r>
            <a:r>
              <a:rPr lang="en-AU" sz="2400" i="1" dirty="0" err="1"/>
              <a:t>eg</a:t>
            </a:r>
            <a:r>
              <a:rPr lang="en-AU" sz="2400" i="1" dirty="0"/>
              <a:t> a shop assistant could deny entry to a person with an assistant dog, because dogs are not allowed in their store. They are discriminating based on a disability, but may have not negative emotions towards people with disability at all.</a:t>
            </a:r>
          </a:p>
        </p:txBody>
      </p:sp>
    </p:spTree>
    <p:extLst>
      <p:ext uri="{BB962C8B-B14F-4D97-AF65-F5344CB8AC3E}">
        <p14:creationId xmlns:p14="http://schemas.microsoft.com/office/powerpoint/2010/main" val="353291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7B6B0D5-D1EB-40C6-B2A6-F83F02303373}"/>
              </a:ext>
            </a:extLst>
          </p:cNvPr>
          <p:cNvSpPr>
            <a:spLocks noGrp="1"/>
          </p:cNvSpPr>
          <p:nvPr>
            <p:ph type="title"/>
          </p:nvPr>
        </p:nvSpPr>
        <p:spPr>
          <a:xfrm>
            <a:off x="471055" y="332508"/>
            <a:ext cx="5479231" cy="808183"/>
          </a:xfrm>
        </p:spPr>
        <p:txBody>
          <a:bodyPr anchor="b">
            <a:normAutofit/>
          </a:bodyPr>
          <a:lstStyle/>
          <a:p>
            <a:r>
              <a:rPr lang="en-AU" dirty="0"/>
              <a:t>Discrimination</a:t>
            </a:r>
          </a:p>
        </p:txBody>
      </p:sp>
      <p:sp>
        <p:nvSpPr>
          <p:cNvPr id="3" name="Content Placeholder 2">
            <a:extLst>
              <a:ext uri="{FF2B5EF4-FFF2-40B4-BE49-F238E27FC236}">
                <a16:creationId xmlns:a16="http://schemas.microsoft.com/office/drawing/2014/main" id="{013C036D-F442-4D3D-89F5-3BE4C05D0B64}"/>
              </a:ext>
            </a:extLst>
          </p:cNvPr>
          <p:cNvSpPr>
            <a:spLocks noGrp="1"/>
          </p:cNvSpPr>
          <p:nvPr>
            <p:ph idx="1"/>
          </p:nvPr>
        </p:nvSpPr>
        <p:spPr>
          <a:xfrm>
            <a:off x="471055" y="1140691"/>
            <a:ext cx="5793268" cy="4823547"/>
          </a:xfrm>
        </p:spPr>
        <p:txBody>
          <a:bodyPr>
            <a:normAutofit fontScale="92500" lnSpcReduction="20000"/>
          </a:bodyPr>
          <a:lstStyle/>
          <a:p>
            <a:r>
              <a:rPr lang="en-AU" sz="2600" dirty="0"/>
              <a:t>Discrimination involves only the behaviour aspect of attitude. Holding overgeneralised stereotypes, whether positive or negative, can lead to acts of discrimination. Negative feelings or attitudes only develop into discrimination if acted upon. These acts can often reinforce stereotypes.</a:t>
            </a:r>
          </a:p>
          <a:p>
            <a:endParaRPr lang="en-AU"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One in a crowd">
            <a:extLst>
              <a:ext uri="{FF2B5EF4-FFF2-40B4-BE49-F238E27FC236}">
                <a16:creationId xmlns:a16="http://schemas.microsoft.com/office/drawing/2014/main" id="{CF95F39E-B1D9-5AF4-E425-53860C53E10A}"/>
              </a:ext>
            </a:extLst>
          </p:cNvPr>
          <p:cNvPicPr>
            <a:picLocks noChangeAspect="1"/>
          </p:cNvPicPr>
          <p:nvPr/>
        </p:nvPicPr>
        <p:blipFill rotWithShape="1">
          <a:blip r:embed="rId2"/>
          <a:srcRect l="26820" r="18629"/>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710400599"/>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2518</TotalTime>
  <Words>495</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Meiryo</vt:lpstr>
      <vt:lpstr>Calibri</vt:lpstr>
      <vt:lpstr>Corbel</vt:lpstr>
      <vt:lpstr>Symbol</vt:lpstr>
      <vt:lpstr>SketchLinesVTI</vt:lpstr>
      <vt:lpstr>Stereotypes: Prejudice and Discrimination</vt:lpstr>
      <vt:lpstr>Review</vt:lpstr>
      <vt:lpstr>Learning Intentions</vt:lpstr>
      <vt:lpstr>Success Criteria</vt:lpstr>
      <vt:lpstr>Stereotypes, Prejudice and Discrimination</vt:lpstr>
      <vt:lpstr>The tripartite model</vt:lpstr>
      <vt:lpstr>Prejudice</vt:lpstr>
      <vt:lpstr>PowerPoint Presentation</vt:lpstr>
      <vt:lpstr>Discrimination</vt:lpstr>
      <vt:lpstr>Direct Discrimination</vt:lpstr>
      <vt:lpstr>Indirect discrimination</vt:lpstr>
      <vt:lpstr>Discrimination case studies</vt:lpstr>
      <vt:lpstr>Types of Discrimination</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JOHNSON Kristy [Narrogin Senior High School]</cp:lastModifiedBy>
  <cp:revision>51</cp:revision>
  <dcterms:created xsi:type="dcterms:W3CDTF">2023-02-01T11:31:06Z</dcterms:created>
  <dcterms:modified xsi:type="dcterms:W3CDTF">2023-07-26T01:14:01Z</dcterms:modified>
</cp:coreProperties>
</file>