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316" r:id="rId3"/>
    <p:sldId id="257" r:id="rId4"/>
    <p:sldId id="317" r:id="rId5"/>
    <p:sldId id="318" r:id="rId6"/>
    <p:sldId id="319" r:id="rId7"/>
    <p:sldId id="320" r:id="rId8"/>
    <p:sldId id="321" r:id="rId9"/>
    <p:sldId id="322" r:id="rId10"/>
    <p:sldId id="323" r:id="rId11"/>
    <p:sldId id="324" r:id="rId12"/>
    <p:sldId id="325" r:id="rId13"/>
    <p:sldId id="326" r:id="rId14"/>
    <p:sldId id="32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EDFA"/>
    <a:srgbClr val="FFFB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7/26/2023</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729363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7/26/2023</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277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7/26/2023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279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7/26/2023</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40666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7/26/2023</a:t>
            </a:fld>
            <a:endParaRPr lang="en-US" dirty="0"/>
          </a:p>
        </p:txBody>
      </p:sp>
    </p:spTree>
    <p:extLst>
      <p:ext uri="{BB962C8B-B14F-4D97-AF65-F5344CB8AC3E}">
        <p14:creationId xmlns:p14="http://schemas.microsoft.com/office/powerpoint/2010/main" val="1388209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7/26/2023</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57576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7/26/2023</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17256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7/26/2023</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856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7/26/2023</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00598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7/26/2023</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6382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7/26/2023</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67251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7/26/2023</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05008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41" r:id="rId5"/>
    <p:sldLayoutId id="2147483746" r:id="rId6"/>
    <p:sldLayoutId id="2147483742" r:id="rId7"/>
    <p:sldLayoutId id="2147483743" r:id="rId8"/>
    <p:sldLayoutId id="2147483744" r:id="rId9"/>
    <p:sldLayoutId id="2147483745" r:id="rId10"/>
    <p:sldLayoutId id="2147483747"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7P0iP2Zm6a4?feature=oembed"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D888DBE8-157A-2820-5F17-2A7263811548}"/>
              </a:ext>
            </a:extLst>
          </p:cNvPr>
          <p:cNvSpPr>
            <a:spLocks noGrp="1"/>
          </p:cNvSpPr>
          <p:nvPr>
            <p:ph type="ctrTitle"/>
          </p:nvPr>
        </p:nvSpPr>
        <p:spPr>
          <a:xfrm>
            <a:off x="1180531" y="1346268"/>
            <a:ext cx="5274860" cy="3066706"/>
          </a:xfrm>
        </p:spPr>
        <p:txBody>
          <a:bodyPr anchor="b">
            <a:normAutofit/>
          </a:bodyPr>
          <a:lstStyle/>
          <a:p>
            <a:pPr>
              <a:lnSpc>
                <a:spcPct val="110000"/>
              </a:lnSpc>
            </a:pPr>
            <a:r>
              <a:rPr lang="en-AU" sz="4600"/>
              <a:t>Stereotypes: Prejudice and Discrimination</a:t>
            </a:r>
          </a:p>
        </p:txBody>
      </p:sp>
      <p:sp>
        <p:nvSpPr>
          <p:cNvPr id="3" name="Subtitle 2">
            <a:extLst>
              <a:ext uri="{FF2B5EF4-FFF2-40B4-BE49-F238E27FC236}">
                <a16:creationId xmlns:a16="http://schemas.microsoft.com/office/drawing/2014/main" id="{AE07AE95-F8FB-D371-4C43-5A92F263451B}"/>
              </a:ext>
            </a:extLst>
          </p:cNvPr>
          <p:cNvSpPr>
            <a:spLocks noGrp="1"/>
          </p:cNvSpPr>
          <p:nvPr>
            <p:ph type="subTitle" idx="1"/>
          </p:nvPr>
        </p:nvSpPr>
        <p:spPr>
          <a:xfrm>
            <a:off x="1201212" y="4412974"/>
            <a:ext cx="4524024" cy="1576188"/>
          </a:xfrm>
        </p:spPr>
        <p:txBody>
          <a:bodyPr anchor="t">
            <a:normAutofit/>
          </a:bodyPr>
          <a:lstStyle/>
          <a:p>
            <a:r>
              <a:rPr lang="en-US" dirty="0"/>
              <a:t>AEPSY Year 11 ATAR Psychology</a:t>
            </a:r>
            <a:endParaRPr lang="en-AU" dirty="0"/>
          </a:p>
          <a:p>
            <a:endParaRPr lang="en-AU" dirty="0"/>
          </a:p>
        </p:txBody>
      </p:sp>
      <p:sp>
        <p:nvSpPr>
          <p:cNvPr id="60" name="Freeform: Shape 59">
            <a:extLst>
              <a:ext uri="{FF2B5EF4-FFF2-40B4-BE49-F238E27FC236}">
                <a16:creationId xmlns:a16="http://schemas.microsoft.com/office/drawing/2014/main" id="{C7D887A3-61AD-4674-BC53-8DFA8CF7B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2" name="Freeform: Shape 61">
            <a:extLst>
              <a:ext uri="{FF2B5EF4-FFF2-40B4-BE49-F238E27FC236}">
                <a16:creationId xmlns:a16="http://schemas.microsoft.com/office/drawing/2014/main" id="{479F0FB3-8461-462D-84A2-53106FBF4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5348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4" name="Freeform: Shape 63">
            <a:extLst>
              <a:ext uri="{FF2B5EF4-FFF2-40B4-BE49-F238E27FC236}">
                <a16:creationId xmlns:a16="http://schemas.microsoft.com/office/drawing/2014/main" id="{11E3C311-4E8A-45D9-97BF-07F5FD346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88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a:extLst>
              <a:ext uri="{FF2B5EF4-FFF2-40B4-BE49-F238E27FC236}">
                <a16:creationId xmlns:a16="http://schemas.microsoft.com/office/drawing/2014/main" id="{F88AB04C-C31A-8CE9-E946-9B04EFB1DEA1}"/>
              </a:ext>
            </a:extLst>
          </p:cNvPr>
          <p:cNvPicPr>
            <a:picLocks noChangeAspect="1"/>
          </p:cNvPicPr>
          <p:nvPr/>
        </p:nvPicPr>
        <p:blipFill rotWithShape="1">
          <a:blip r:embed="rId2"/>
          <a:srcRect l="27472" r="27471" b="-1"/>
          <a:stretch/>
        </p:blipFill>
        <p:spPr>
          <a:xfrm>
            <a:off x="7187979" y="10"/>
            <a:ext cx="5004021"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617962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4A432-7D56-0720-5C9F-6266164A4994}"/>
              </a:ext>
            </a:extLst>
          </p:cNvPr>
          <p:cNvSpPr>
            <a:spLocks noGrp="1"/>
          </p:cNvSpPr>
          <p:nvPr>
            <p:ph type="title"/>
          </p:nvPr>
        </p:nvSpPr>
        <p:spPr/>
        <p:txBody>
          <a:bodyPr>
            <a:normAutofit/>
          </a:bodyPr>
          <a:lstStyle/>
          <a:p>
            <a:r>
              <a:rPr lang="en-AU" dirty="0"/>
              <a:t>Social Categorisation…</a:t>
            </a:r>
          </a:p>
        </p:txBody>
      </p:sp>
      <p:sp>
        <p:nvSpPr>
          <p:cNvPr id="3" name="Content Placeholder 2">
            <a:extLst>
              <a:ext uri="{FF2B5EF4-FFF2-40B4-BE49-F238E27FC236}">
                <a16:creationId xmlns:a16="http://schemas.microsoft.com/office/drawing/2014/main" id="{DF042192-6EAA-152E-0758-AB403A51D221}"/>
              </a:ext>
            </a:extLst>
          </p:cNvPr>
          <p:cNvSpPr>
            <a:spLocks noGrp="1"/>
          </p:cNvSpPr>
          <p:nvPr>
            <p:ph idx="1"/>
          </p:nvPr>
        </p:nvSpPr>
        <p:spPr/>
        <p:txBody>
          <a:bodyPr>
            <a:normAutofit lnSpcReduction="10000"/>
          </a:bodyPr>
          <a:lstStyle/>
          <a:p>
            <a:r>
              <a:rPr lang="en-AU" sz="2400" dirty="0"/>
              <a:t>People unconsciously identify individuals that are part of their ingroup, and those that are part of an outgroup.</a:t>
            </a:r>
          </a:p>
          <a:p>
            <a:r>
              <a:rPr lang="en-AU" sz="2400" dirty="0"/>
              <a:t>This process occurs immediately upon contact with a new person and is an important tool that minimises effort required to assess the multitude of characteristics that each person possesses.</a:t>
            </a:r>
          </a:p>
          <a:p>
            <a:endParaRPr lang="en-AU" dirty="0"/>
          </a:p>
        </p:txBody>
      </p:sp>
    </p:spTree>
    <p:extLst>
      <p:ext uri="{BB962C8B-B14F-4D97-AF65-F5344CB8AC3E}">
        <p14:creationId xmlns:p14="http://schemas.microsoft.com/office/powerpoint/2010/main" val="1816251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85311-C6EC-8A0D-E86E-864A500ACA45}"/>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6B9A4DD2-A624-18B3-B8F1-80403F40CD9D}"/>
              </a:ext>
            </a:extLst>
          </p:cNvPr>
          <p:cNvSpPr>
            <a:spLocks noGrp="1"/>
          </p:cNvSpPr>
          <p:nvPr>
            <p:ph idx="1"/>
          </p:nvPr>
        </p:nvSpPr>
        <p:spPr/>
        <p:txBody>
          <a:bodyPr>
            <a:normAutofit lnSpcReduction="10000"/>
          </a:bodyPr>
          <a:lstStyle/>
          <a:p>
            <a:r>
              <a:rPr lang="en-AU" sz="2400" dirty="0"/>
              <a:t>Social categorisation is the natural way that humans learn. There is nothing wrong with categorising people into differentiated groups if people keep an open mind to changing categories created (accommodating and assimilation) and to consciously avoid the development of stereotypes and prejudices.</a:t>
            </a:r>
          </a:p>
        </p:txBody>
      </p:sp>
    </p:spTree>
    <p:extLst>
      <p:ext uri="{BB962C8B-B14F-4D97-AF65-F5344CB8AC3E}">
        <p14:creationId xmlns:p14="http://schemas.microsoft.com/office/powerpoint/2010/main" val="4118291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3384-798E-3658-A9EF-A555C278ADC6}"/>
              </a:ext>
            </a:extLst>
          </p:cNvPr>
          <p:cNvSpPr>
            <a:spLocks noGrp="1"/>
          </p:cNvSpPr>
          <p:nvPr>
            <p:ph type="title"/>
          </p:nvPr>
        </p:nvSpPr>
        <p:spPr/>
        <p:txBody>
          <a:bodyPr/>
          <a:lstStyle/>
          <a:p>
            <a:r>
              <a:rPr lang="en-AU" dirty="0"/>
              <a:t>Just World Phenomenon…</a:t>
            </a:r>
          </a:p>
        </p:txBody>
      </p:sp>
      <p:sp>
        <p:nvSpPr>
          <p:cNvPr id="3" name="Content Placeholder 2">
            <a:extLst>
              <a:ext uri="{FF2B5EF4-FFF2-40B4-BE49-F238E27FC236}">
                <a16:creationId xmlns:a16="http://schemas.microsoft.com/office/drawing/2014/main" id="{F13F05FB-3632-C3BA-13FE-5DD24ADCBEAA}"/>
              </a:ext>
            </a:extLst>
          </p:cNvPr>
          <p:cNvSpPr>
            <a:spLocks noGrp="1"/>
          </p:cNvSpPr>
          <p:nvPr>
            <p:ph idx="1"/>
          </p:nvPr>
        </p:nvSpPr>
        <p:spPr>
          <a:xfrm>
            <a:off x="1026367" y="2312276"/>
            <a:ext cx="10627568" cy="4275136"/>
          </a:xfrm>
        </p:spPr>
        <p:txBody>
          <a:bodyPr>
            <a:normAutofit lnSpcReduction="10000"/>
          </a:bodyPr>
          <a:lstStyle/>
          <a:p>
            <a:r>
              <a:rPr lang="en-AU" sz="2400" dirty="0"/>
              <a:t>the assumption people make that everything happens for a reason and that the world is fair.</a:t>
            </a:r>
          </a:p>
          <a:p>
            <a:r>
              <a:rPr lang="en-AU" sz="2400" dirty="0"/>
              <a:t>Just World Phenomenon is a cognitive bias whereby people make dispositional attributions by blaming victims for misfortunes.</a:t>
            </a:r>
          </a:p>
          <a:p>
            <a:r>
              <a:rPr lang="en-AU" sz="2400" dirty="0"/>
              <a:t>Making dispositional attributions for people who have bad things happen to them leads to negative emotions felt towards them, thus reinforcing prejudices.</a:t>
            </a:r>
          </a:p>
        </p:txBody>
      </p:sp>
    </p:spTree>
    <p:extLst>
      <p:ext uri="{BB962C8B-B14F-4D97-AF65-F5344CB8AC3E}">
        <p14:creationId xmlns:p14="http://schemas.microsoft.com/office/powerpoint/2010/main" val="115236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D4DA2-FC54-895B-07E5-87CB24548567}"/>
              </a:ext>
            </a:extLst>
          </p:cNvPr>
          <p:cNvSpPr>
            <a:spLocks noGrp="1"/>
          </p:cNvSpPr>
          <p:nvPr>
            <p:ph type="title"/>
          </p:nvPr>
        </p:nvSpPr>
        <p:spPr/>
        <p:txBody>
          <a:bodyPr/>
          <a:lstStyle/>
          <a:p>
            <a:endParaRPr lang="en-AU"/>
          </a:p>
        </p:txBody>
      </p:sp>
      <p:pic>
        <p:nvPicPr>
          <p:cNvPr id="4" name="Online Media 3" title="Prejudice and Discrimination: Crash Course Psychology #39">
            <a:hlinkClick r:id="" action="ppaction://media"/>
            <a:extLst>
              <a:ext uri="{FF2B5EF4-FFF2-40B4-BE49-F238E27FC236}">
                <a16:creationId xmlns:a16="http://schemas.microsoft.com/office/drawing/2014/main" id="{A7D0F899-304A-C22A-3BD2-7193C6E72B85}"/>
              </a:ext>
            </a:extLst>
          </p:cNvPr>
          <p:cNvPicPr>
            <a:picLocks noGrp="1" noRot="1" noChangeAspect="1"/>
          </p:cNvPicPr>
          <p:nvPr>
            <p:ph idx="1"/>
            <a:videoFile r:link="rId1"/>
          </p:nvPr>
        </p:nvPicPr>
        <p:blipFill>
          <a:blip r:embed="rId3"/>
          <a:stretch>
            <a:fillRect/>
          </a:stretch>
        </p:blipFill>
        <p:spPr>
          <a:xfrm>
            <a:off x="191829" y="92303"/>
            <a:ext cx="11895396" cy="6720563"/>
          </a:xfrm>
          <a:prstGeom prst="rect">
            <a:avLst/>
          </a:prstGeom>
        </p:spPr>
      </p:pic>
    </p:spTree>
    <p:extLst>
      <p:ext uri="{BB962C8B-B14F-4D97-AF65-F5344CB8AC3E}">
        <p14:creationId xmlns:p14="http://schemas.microsoft.com/office/powerpoint/2010/main" val="3358285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2E017-0799-1E9D-A4F9-D3EC7A506B34}"/>
              </a:ext>
            </a:extLst>
          </p:cNvPr>
          <p:cNvSpPr>
            <a:spLocks noGrp="1"/>
          </p:cNvSpPr>
          <p:nvPr>
            <p:ph type="title"/>
          </p:nvPr>
        </p:nvSpPr>
        <p:spPr/>
        <p:txBody>
          <a:bodyPr/>
          <a:lstStyle/>
          <a:p>
            <a:r>
              <a:rPr lang="en-AU" dirty="0"/>
              <a:t>Success Criteria</a:t>
            </a:r>
          </a:p>
        </p:txBody>
      </p:sp>
      <p:sp>
        <p:nvSpPr>
          <p:cNvPr id="3" name="Content Placeholder 2">
            <a:extLst>
              <a:ext uri="{FF2B5EF4-FFF2-40B4-BE49-F238E27FC236}">
                <a16:creationId xmlns:a16="http://schemas.microsoft.com/office/drawing/2014/main" id="{BE9288C8-9A44-05F5-820D-A98672E88243}"/>
              </a:ext>
            </a:extLst>
          </p:cNvPr>
          <p:cNvSpPr>
            <a:spLocks noGrp="1"/>
          </p:cNvSpPr>
          <p:nvPr>
            <p:ph idx="1"/>
          </p:nvPr>
        </p:nvSpPr>
        <p:spPr/>
        <p:txBody>
          <a:bodyPr>
            <a:normAutofit/>
          </a:bodyPr>
          <a:lstStyle/>
          <a:p>
            <a:r>
              <a:rPr lang="en-AU" sz="2400" dirty="0"/>
              <a:t>List causes of prejudice</a:t>
            </a:r>
          </a:p>
          <a:p>
            <a:r>
              <a:rPr lang="en-AU" sz="2400" dirty="0"/>
              <a:t>Define and give examples of social influence, intergroup competition, social categorisation and Just World Phenomenon.</a:t>
            </a:r>
          </a:p>
        </p:txBody>
      </p:sp>
    </p:spTree>
    <p:extLst>
      <p:ext uri="{BB962C8B-B14F-4D97-AF65-F5344CB8AC3E}">
        <p14:creationId xmlns:p14="http://schemas.microsoft.com/office/powerpoint/2010/main" val="191063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E6B1-1C6C-4998-9A10-5BD55C2DA832}"/>
              </a:ext>
            </a:extLst>
          </p:cNvPr>
          <p:cNvSpPr>
            <a:spLocks noGrp="1"/>
          </p:cNvSpPr>
          <p:nvPr>
            <p:ph type="title"/>
          </p:nvPr>
        </p:nvSpPr>
        <p:spPr/>
        <p:txBody>
          <a:bodyPr/>
          <a:lstStyle/>
          <a:p>
            <a:r>
              <a:rPr lang="en-AU" dirty="0"/>
              <a:t>Review</a:t>
            </a:r>
          </a:p>
        </p:txBody>
      </p:sp>
      <p:sp>
        <p:nvSpPr>
          <p:cNvPr id="3" name="Content Placeholder 2">
            <a:extLst>
              <a:ext uri="{FF2B5EF4-FFF2-40B4-BE49-F238E27FC236}">
                <a16:creationId xmlns:a16="http://schemas.microsoft.com/office/drawing/2014/main" id="{31B650EA-2731-46FB-8959-3C595EE2060E}"/>
              </a:ext>
            </a:extLst>
          </p:cNvPr>
          <p:cNvSpPr>
            <a:spLocks noGrp="1"/>
          </p:cNvSpPr>
          <p:nvPr>
            <p:ph idx="1"/>
          </p:nvPr>
        </p:nvSpPr>
        <p:spPr>
          <a:xfrm>
            <a:off x="1920240" y="2312276"/>
            <a:ext cx="8770571" cy="4275136"/>
          </a:xfrm>
        </p:spPr>
        <p:txBody>
          <a:bodyPr/>
          <a:lstStyle/>
          <a:p>
            <a:pPr marL="342900" indent="-342900">
              <a:buFont typeface="+mj-lt"/>
              <a:buAutoNum type="arabicPeriod"/>
            </a:pPr>
            <a:r>
              <a:rPr lang="en-AU" sz="2400" dirty="0"/>
              <a:t>Explain the difference between qualitative and quantitative data, giving examples that relate to psychology.</a:t>
            </a:r>
          </a:p>
          <a:p>
            <a:pPr marL="342900" indent="-342900">
              <a:buFont typeface="+mj-lt"/>
              <a:buAutoNum type="arabicPeriod"/>
            </a:pPr>
            <a:r>
              <a:rPr lang="en-AU" sz="2400" dirty="0"/>
              <a:t>Estimate the p value of this data:</a:t>
            </a:r>
          </a:p>
          <a:p>
            <a:pPr marL="342900" indent="-342900">
              <a:buFont typeface="+mj-lt"/>
              <a:buAutoNum type="arabicPeriod"/>
            </a:pPr>
            <a:r>
              <a:rPr lang="en-AU" sz="2400" dirty="0"/>
              <a:t>Define neural blooming and neural </a:t>
            </a:r>
          </a:p>
          <a:p>
            <a:r>
              <a:rPr lang="en-AU" sz="2400" dirty="0"/>
              <a:t>	pruning</a:t>
            </a:r>
          </a:p>
          <a:p>
            <a:r>
              <a:rPr lang="en-AU" sz="2400" dirty="0"/>
              <a:t>4. Describe and explain “mid-life crisis”</a:t>
            </a:r>
          </a:p>
          <a:p>
            <a:endParaRPr lang="en-AU" dirty="0"/>
          </a:p>
        </p:txBody>
      </p:sp>
      <p:pic>
        <p:nvPicPr>
          <p:cNvPr id="4" name="Picture 3">
            <a:extLst>
              <a:ext uri="{FF2B5EF4-FFF2-40B4-BE49-F238E27FC236}">
                <a16:creationId xmlns:a16="http://schemas.microsoft.com/office/drawing/2014/main" id="{63D27EBF-779E-F392-4FA8-839709CAA437}"/>
              </a:ext>
            </a:extLst>
          </p:cNvPr>
          <p:cNvPicPr>
            <a:picLocks noChangeAspect="1"/>
          </p:cNvPicPr>
          <p:nvPr/>
        </p:nvPicPr>
        <p:blipFill rotWithShape="1">
          <a:blip r:embed="rId2"/>
          <a:srcRect l="4910" t="9417" b="7127"/>
          <a:stretch/>
        </p:blipFill>
        <p:spPr>
          <a:xfrm>
            <a:off x="8502064" y="3451262"/>
            <a:ext cx="3689936" cy="3238500"/>
          </a:xfrm>
          <a:prstGeom prst="rect">
            <a:avLst/>
          </a:prstGeom>
        </p:spPr>
      </p:pic>
    </p:spTree>
    <p:extLst>
      <p:ext uri="{BB962C8B-B14F-4D97-AF65-F5344CB8AC3E}">
        <p14:creationId xmlns:p14="http://schemas.microsoft.com/office/powerpoint/2010/main" val="3662462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7F828-671B-4397-BBAD-19A223F404D1}"/>
              </a:ext>
            </a:extLst>
          </p:cNvPr>
          <p:cNvSpPr>
            <a:spLocks noGrp="1"/>
          </p:cNvSpPr>
          <p:nvPr>
            <p:ph type="title"/>
          </p:nvPr>
        </p:nvSpPr>
        <p:spPr/>
        <p:txBody>
          <a:bodyPr/>
          <a:lstStyle/>
          <a:p>
            <a:r>
              <a:rPr lang="en-US" dirty="0"/>
              <a:t>Learning Intentions</a:t>
            </a:r>
            <a:endParaRPr lang="en-AU" dirty="0"/>
          </a:p>
        </p:txBody>
      </p:sp>
      <p:sp>
        <p:nvSpPr>
          <p:cNvPr id="3" name="Content Placeholder 2">
            <a:extLst>
              <a:ext uri="{FF2B5EF4-FFF2-40B4-BE49-F238E27FC236}">
                <a16:creationId xmlns:a16="http://schemas.microsoft.com/office/drawing/2014/main" id="{D4B5797E-7C00-9725-D53D-F1933542260E}"/>
              </a:ext>
            </a:extLst>
          </p:cNvPr>
          <p:cNvSpPr>
            <a:spLocks noGrp="1"/>
          </p:cNvSpPr>
          <p:nvPr>
            <p:ph idx="1"/>
          </p:nvPr>
        </p:nvSpPr>
        <p:spPr>
          <a:xfrm>
            <a:off x="1920240" y="2312275"/>
            <a:ext cx="9966960" cy="4424427"/>
          </a:xfrm>
        </p:spPr>
        <p:txBody>
          <a:bodyPr>
            <a:normAutofit/>
          </a:bodyPr>
          <a:lstStyle/>
          <a:p>
            <a:pPr marL="228600">
              <a:lnSpc>
                <a:spcPct val="115000"/>
              </a:lnSpc>
              <a:spcAft>
                <a:spcPts val="600"/>
              </a:spcAft>
              <a:tabLst>
                <a:tab pos="228600" algn="l"/>
              </a:tabLst>
            </a:pPr>
            <a:r>
              <a:rPr lang="en-AU" sz="2400" dirty="0">
                <a:effectLst/>
                <a:latin typeface="Calibri" panose="020F0502020204030204" pitchFamily="34" charset="0"/>
                <a:ea typeface="Yu Mincho" panose="02020400000000000000" pitchFamily="18" charset="-128"/>
                <a:cs typeface="Times New Roman" panose="02020603050405020304" pitchFamily="18" charset="0"/>
              </a:rPr>
              <a:t>causes of prejudice – social influence, intergroup competition, social categorisation, just world phenomenon</a:t>
            </a:r>
          </a:p>
          <a:p>
            <a:pPr marL="228600">
              <a:lnSpc>
                <a:spcPct val="115000"/>
              </a:lnSpc>
              <a:spcAft>
                <a:spcPts val="600"/>
              </a:spcAft>
              <a:tabLst>
                <a:tab pos="228600" algn="l"/>
              </a:tabLst>
            </a:pPr>
            <a:endParaRPr lang="en-AU" sz="2400" dirty="0">
              <a:effectLst/>
              <a:latin typeface="Calibri" panose="020F0502020204030204" pitchFamily="34" charset="0"/>
              <a:ea typeface="Yu Mincho"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2041696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2E017-0799-1E9D-A4F9-D3EC7A506B34}"/>
              </a:ext>
            </a:extLst>
          </p:cNvPr>
          <p:cNvSpPr>
            <a:spLocks noGrp="1"/>
          </p:cNvSpPr>
          <p:nvPr>
            <p:ph type="title"/>
          </p:nvPr>
        </p:nvSpPr>
        <p:spPr/>
        <p:txBody>
          <a:bodyPr/>
          <a:lstStyle/>
          <a:p>
            <a:r>
              <a:rPr lang="en-AU" dirty="0"/>
              <a:t>Success Criteria</a:t>
            </a:r>
          </a:p>
        </p:txBody>
      </p:sp>
      <p:sp>
        <p:nvSpPr>
          <p:cNvPr id="3" name="Content Placeholder 2">
            <a:extLst>
              <a:ext uri="{FF2B5EF4-FFF2-40B4-BE49-F238E27FC236}">
                <a16:creationId xmlns:a16="http://schemas.microsoft.com/office/drawing/2014/main" id="{BE9288C8-9A44-05F5-820D-A98672E88243}"/>
              </a:ext>
            </a:extLst>
          </p:cNvPr>
          <p:cNvSpPr>
            <a:spLocks noGrp="1"/>
          </p:cNvSpPr>
          <p:nvPr>
            <p:ph idx="1"/>
          </p:nvPr>
        </p:nvSpPr>
        <p:spPr/>
        <p:txBody>
          <a:bodyPr>
            <a:normAutofit/>
          </a:bodyPr>
          <a:lstStyle/>
          <a:p>
            <a:r>
              <a:rPr lang="en-AU" sz="2400" dirty="0"/>
              <a:t>List causes of prejudice</a:t>
            </a:r>
          </a:p>
          <a:p>
            <a:r>
              <a:rPr lang="en-AU" sz="2400" dirty="0"/>
              <a:t>Define and give examples of social influence, intergroup competition, social categorisation and Just World Phenomenon.</a:t>
            </a:r>
          </a:p>
        </p:txBody>
      </p:sp>
    </p:spTree>
    <p:extLst>
      <p:ext uri="{BB962C8B-B14F-4D97-AF65-F5344CB8AC3E}">
        <p14:creationId xmlns:p14="http://schemas.microsoft.com/office/powerpoint/2010/main" val="3593973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8C0C8-AAAA-F4AE-7541-20255CC3B582}"/>
              </a:ext>
            </a:extLst>
          </p:cNvPr>
          <p:cNvSpPr>
            <a:spLocks noGrp="1"/>
          </p:cNvSpPr>
          <p:nvPr>
            <p:ph type="title"/>
          </p:nvPr>
        </p:nvSpPr>
        <p:spPr/>
        <p:txBody>
          <a:bodyPr/>
          <a:lstStyle/>
          <a:p>
            <a:r>
              <a:rPr lang="en-AU" dirty="0"/>
              <a:t>Intergroup Behaviour…</a:t>
            </a:r>
          </a:p>
        </p:txBody>
      </p:sp>
      <p:sp>
        <p:nvSpPr>
          <p:cNvPr id="3" name="Content Placeholder 2">
            <a:extLst>
              <a:ext uri="{FF2B5EF4-FFF2-40B4-BE49-F238E27FC236}">
                <a16:creationId xmlns:a16="http://schemas.microsoft.com/office/drawing/2014/main" id="{67D6FF36-2F4E-D2C1-CF49-4158FD72742D}"/>
              </a:ext>
            </a:extLst>
          </p:cNvPr>
          <p:cNvSpPr>
            <a:spLocks noGrp="1"/>
          </p:cNvSpPr>
          <p:nvPr>
            <p:ph idx="1"/>
          </p:nvPr>
        </p:nvSpPr>
        <p:spPr/>
        <p:txBody>
          <a:bodyPr/>
          <a:lstStyle/>
          <a:p>
            <a:r>
              <a:rPr lang="en-AU" sz="2400" dirty="0"/>
              <a:t>interactions members from one group have with members of another group (also known as intergroup relations).</a:t>
            </a:r>
          </a:p>
          <a:p>
            <a:r>
              <a:rPr lang="en-AU" sz="2400" dirty="0"/>
              <a:t>While social categorisation is an innate process, prejudice develops from environmental influences – it is a learned behaviour.</a:t>
            </a:r>
          </a:p>
          <a:p>
            <a:endParaRPr lang="en-AU" dirty="0"/>
          </a:p>
        </p:txBody>
      </p:sp>
    </p:spTree>
    <p:extLst>
      <p:ext uri="{BB962C8B-B14F-4D97-AF65-F5344CB8AC3E}">
        <p14:creationId xmlns:p14="http://schemas.microsoft.com/office/powerpoint/2010/main" val="2647602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E7AE-100A-C335-C7D3-3CE1B47905CC}"/>
              </a:ext>
            </a:extLst>
          </p:cNvPr>
          <p:cNvSpPr>
            <a:spLocks noGrp="1"/>
          </p:cNvSpPr>
          <p:nvPr>
            <p:ph type="title"/>
          </p:nvPr>
        </p:nvSpPr>
        <p:spPr/>
        <p:txBody>
          <a:bodyPr/>
          <a:lstStyle/>
          <a:p>
            <a:r>
              <a:rPr lang="en-AU" dirty="0"/>
              <a:t>Social Influence…</a:t>
            </a:r>
          </a:p>
        </p:txBody>
      </p:sp>
      <p:sp>
        <p:nvSpPr>
          <p:cNvPr id="3" name="Content Placeholder 2">
            <a:extLst>
              <a:ext uri="{FF2B5EF4-FFF2-40B4-BE49-F238E27FC236}">
                <a16:creationId xmlns:a16="http://schemas.microsoft.com/office/drawing/2014/main" id="{6834A30C-4DD6-85C4-F109-F73E5581DC44}"/>
              </a:ext>
            </a:extLst>
          </p:cNvPr>
          <p:cNvSpPr>
            <a:spLocks noGrp="1"/>
          </p:cNvSpPr>
          <p:nvPr>
            <p:ph idx="1"/>
          </p:nvPr>
        </p:nvSpPr>
        <p:spPr>
          <a:xfrm>
            <a:off x="867748" y="2312276"/>
            <a:ext cx="10748864" cy="3651504"/>
          </a:xfrm>
        </p:spPr>
        <p:txBody>
          <a:bodyPr>
            <a:normAutofit lnSpcReduction="10000"/>
          </a:bodyPr>
          <a:lstStyle/>
          <a:p>
            <a:r>
              <a:rPr lang="en-AU" sz="2400" dirty="0"/>
              <a:t>Children learn prejudices from their family, teachers, peers and friends. Television, music, movies and social media also reinforce prejudices learned from people around them.</a:t>
            </a:r>
          </a:p>
          <a:p>
            <a:r>
              <a:rPr lang="en-AU" sz="2400" dirty="0"/>
              <a:t>If a social group that an individual seeks to be part of accepts prejudices as the social norm, the individual is motivated to conform to these attitudes, develop the same prejudices and learn the same discriminatory behaviours.</a:t>
            </a:r>
          </a:p>
        </p:txBody>
      </p:sp>
    </p:spTree>
    <p:extLst>
      <p:ext uri="{BB962C8B-B14F-4D97-AF65-F5344CB8AC3E}">
        <p14:creationId xmlns:p14="http://schemas.microsoft.com/office/powerpoint/2010/main" val="1295118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41614-0568-5A1D-8736-9FC449994900}"/>
              </a:ext>
            </a:extLst>
          </p:cNvPr>
          <p:cNvSpPr>
            <a:spLocks noGrp="1"/>
          </p:cNvSpPr>
          <p:nvPr>
            <p:ph type="title"/>
          </p:nvPr>
        </p:nvSpPr>
        <p:spPr/>
        <p:txBody>
          <a:bodyPr/>
          <a:lstStyle/>
          <a:p>
            <a:r>
              <a:rPr lang="en-AU" dirty="0"/>
              <a:t>Intergroup competition…</a:t>
            </a:r>
          </a:p>
        </p:txBody>
      </p:sp>
      <p:sp>
        <p:nvSpPr>
          <p:cNvPr id="3" name="Content Placeholder 2">
            <a:extLst>
              <a:ext uri="{FF2B5EF4-FFF2-40B4-BE49-F238E27FC236}">
                <a16:creationId xmlns:a16="http://schemas.microsoft.com/office/drawing/2014/main" id="{EEE462B5-1998-F38E-5962-B630DCDE6606}"/>
              </a:ext>
            </a:extLst>
          </p:cNvPr>
          <p:cNvSpPr>
            <a:spLocks noGrp="1"/>
          </p:cNvSpPr>
          <p:nvPr>
            <p:ph idx="1"/>
          </p:nvPr>
        </p:nvSpPr>
        <p:spPr/>
        <p:txBody>
          <a:bodyPr>
            <a:normAutofit/>
          </a:bodyPr>
          <a:lstStyle/>
          <a:p>
            <a:r>
              <a:rPr lang="en-AU" sz="2400" dirty="0"/>
              <a:t>Competition over access to resources, wealth and jobs can lead to groups purposefully inciting prejudice against outgroups by portraying them as a threat.</a:t>
            </a:r>
          </a:p>
          <a:p>
            <a:r>
              <a:rPr lang="en-AU" sz="2400" dirty="0"/>
              <a:t>The chance of prejudice increases when competing groups are of relatively equal status.</a:t>
            </a:r>
          </a:p>
        </p:txBody>
      </p:sp>
    </p:spTree>
    <p:extLst>
      <p:ext uri="{BB962C8B-B14F-4D97-AF65-F5344CB8AC3E}">
        <p14:creationId xmlns:p14="http://schemas.microsoft.com/office/powerpoint/2010/main" val="2737828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84CEC-DD34-C4B1-05AE-F37717CC98BC}"/>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64BA4682-EC91-D3C1-2732-A06AFA156743}"/>
              </a:ext>
            </a:extLst>
          </p:cNvPr>
          <p:cNvSpPr>
            <a:spLocks noGrp="1"/>
          </p:cNvSpPr>
          <p:nvPr>
            <p:ph idx="1"/>
          </p:nvPr>
        </p:nvSpPr>
        <p:spPr/>
        <p:txBody>
          <a:bodyPr/>
          <a:lstStyle/>
          <a:p>
            <a:r>
              <a:rPr lang="en-AU" sz="2400" i="1" dirty="0"/>
              <a:t>An example of prejudice being caused by intergroup competition is the economic threat a social group feels from new immigrants arriving in a country where there is competition to access over jobs.</a:t>
            </a:r>
          </a:p>
          <a:p>
            <a:endParaRPr lang="en-AU" dirty="0"/>
          </a:p>
        </p:txBody>
      </p:sp>
    </p:spTree>
    <p:extLst>
      <p:ext uri="{BB962C8B-B14F-4D97-AF65-F5344CB8AC3E}">
        <p14:creationId xmlns:p14="http://schemas.microsoft.com/office/powerpoint/2010/main" val="3981662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E2AF6A5A-847C-7BF3-9CE5-04DB96ADFBE7}"/>
              </a:ext>
            </a:extLst>
          </p:cNvPr>
          <p:cNvSpPr>
            <a:spLocks noGrp="1"/>
          </p:cNvSpPr>
          <p:nvPr>
            <p:ph type="title"/>
          </p:nvPr>
        </p:nvSpPr>
        <p:spPr>
          <a:xfrm>
            <a:off x="992518" y="442913"/>
            <a:ext cx="5368525" cy="1639888"/>
          </a:xfrm>
        </p:spPr>
        <p:txBody>
          <a:bodyPr anchor="b">
            <a:normAutofit/>
          </a:bodyPr>
          <a:lstStyle/>
          <a:p>
            <a:pPr>
              <a:lnSpc>
                <a:spcPct val="120000"/>
              </a:lnSpc>
            </a:pPr>
            <a:r>
              <a:rPr lang="en-AU" sz="2700" i="1" dirty="0"/>
              <a:t>Waltzing Matilda and the White Australia Policy</a:t>
            </a:r>
          </a:p>
        </p:txBody>
      </p:sp>
      <p:sp>
        <p:nvSpPr>
          <p:cNvPr id="15" name="Content Placeholder 14">
            <a:extLst>
              <a:ext uri="{FF2B5EF4-FFF2-40B4-BE49-F238E27FC236}">
                <a16:creationId xmlns:a16="http://schemas.microsoft.com/office/drawing/2014/main" id="{A926541C-824A-52F6-0BA4-6B73A7F5AFAF}"/>
              </a:ext>
            </a:extLst>
          </p:cNvPr>
          <p:cNvSpPr>
            <a:spLocks noGrp="1"/>
          </p:cNvSpPr>
          <p:nvPr>
            <p:ph idx="1"/>
          </p:nvPr>
        </p:nvSpPr>
        <p:spPr>
          <a:xfrm>
            <a:off x="647700" y="2082801"/>
            <a:ext cx="5713343" cy="3881437"/>
          </a:xfrm>
        </p:spPr>
        <p:txBody>
          <a:bodyPr>
            <a:normAutofit fontScale="92500" lnSpcReduction="20000"/>
          </a:bodyPr>
          <a:lstStyle/>
          <a:p>
            <a:r>
              <a:rPr lang="en-US" i="1" dirty="0"/>
              <a:t>Banjo Patterson wrote Waltzing Matilda about a shearer who was shot and killed by police during the shearing strikes of the late 1800s-early 1900s. Wealthy pastoralists hired ‘ring in’ </a:t>
            </a:r>
            <a:r>
              <a:rPr lang="en-US" i="1" dirty="0" err="1"/>
              <a:t>Maori</a:t>
            </a:r>
            <a:r>
              <a:rPr lang="en-US" i="1" dirty="0"/>
              <a:t> shearers to undermine the claims of Australian shearers for better pay and conditions. Unions, including the massive Shearers Union, influenced the White Australia Immigration Policy to prevent “cheap </a:t>
            </a:r>
            <a:r>
              <a:rPr lang="en-US" i="1" dirty="0" err="1"/>
              <a:t>labour</a:t>
            </a:r>
            <a:r>
              <a:rPr lang="en-US" i="1" dirty="0"/>
              <a:t>” from coming into Australia.</a:t>
            </a:r>
          </a:p>
        </p:txBody>
      </p:sp>
      <p:sp>
        <p:nvSpPr>
          <p:cNvPr id="20" name="Freeform: Shape 19">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73906" y="0"/>
            <a:ext cx="5118093"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2860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821429"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1" name="Picture 10">
            <a:extLst>
              <a:ext uri="{FF2B5EF4-FFF2-40B4-BE49-F238E27FC236}">
                <a16:creationId xmlns:a16="http://schemas.microsoft.com/office/drawing/2014/main" id="{8FD1BFCB-B1E1-2B2A-DD87-38749C2EE896}"/>
              </a:ext>
            </a:extLst>
          </p:cNvPr>
          <p:cNvPicPr>
            <a:picLocks noChangeAspect="1"/>
          </p:cNvPicPr>
          <p:nvPr/>
        </p:nvPicPr>
        <p:blipFill rotWithShape="1">
          <a:blip r:embed="rId2"/>
          <a:srcRect t="10134" r="4" b="4"/>
          <a:stretch/>
        </p:blipFill>
        <p:spPr>
          <a:xfrm>
            <a:off x="7293798" y="10"/>
            <a:ext cx="4898203" cy="3488426"/>
          </a:xfrm>
          <a:custGeom>
            <a:avLst/>
            <a:gdLst/>
            <a:ahLst/>
            <a:cxnLst/>
            <a:rect l="l" t="t" r="r" b="b"/>
            <a:pathLst>
              <a:path w="4898203" h="3470148">
                <a:moveTo>
                  <a:pt x="1619455" y="0"/>
                </a:moveTo>
                <a:lnTo>
                  <a:pt x="2712688" y="0"/>
                </a:lnTo>
                <a:lnTo>
                  <a:pt x="3492854" y="0"/>
                </a:lnTo>
                <a:lnTo>
                  <a:pt x="4540916" y="0"/>
                </a:lnTo>
                <a:lnTo>
                  <a:pt x="4707219" y="0"/>
                </a:lnTo>
                <a:lnTo>
                  <a:pt x="4898203" y="0"/>
                </a:lnTo>
                <a:lnTo>
                  <a:pt x="4898203" y="3470148"/>
                </a:lnTo>
                <a:lnTo>
                  <a:pt x="0" y="3470148"/>
                </a:lnTo>
                <a:lnTo>
                  <a:pt x="3126" y="3337395"/>
                </a:lnTo>
                <a:cubicBezTo>
                  <a:pt x="69921" y="1928213"/>
                  <a:pt x="634366" y="708413"/>
                  <a:pt x="1597331" y="14997"/>
                </a:cubicBezTo>
                <a:close/>
              </a:path>
            </a:pathLst>
          </a:custGeom>
        </p:spPr>
      </p:pic>
      <p:pic>
        <p:nvPicPr>
          <p:cNvPr id="9" name="Content Placeholder 8">
            <a:extLst>
              <a:ext uri="{FF2B5EF4-FFF2-40B4-BE49-F238E27FC236}">
                <a16:creationId xmlns:a16="http://schemas.microsoft.com/office/drawing/2014/main" id="{B23B08C7-1188-C02E-A7D9-E5E2C1538D11}"/>
              </a:ext>
            </a:extLst>
          </p:cNvPr>
          <p:cNvPicPr>
            <a:picLocks noChangeAspect="1"/>
          </p:cNvPicPr>
          <p:nvPr/>
        </p:nvPicPr>
        <p:blipFill rotWithShape="1">
          <a:blip r:embed="rId3"/>
          <a:srcRect r="-3" b="277"/>
          <a:stretch/>
        </p:blipFill>
        <p:spPr>
          <a:xfrm>
            <a:off x="7290230" y="3534156"/>
            <a:ext cx="4901771" cy="3323844"/>
          </a:xfrm>
          <a:custGeom>
            <a:avLst/>
            <a:gdLst/>
            <a:ahLst/>
            <a:cxnLst/>
            <a:rect l="l" t="t" r="r" b="b"/>
            <a:pathLst>
              <a:path w="4901771" h="3305556">
                <a:moveTo>
                  <a:pt x="1630" y="0"/>
                </a:moveTo>
                <a:lnTo>
                  <a:pt x="4901771" y="0"/>
                </a:lnTo>
                <a:lnTo>
                  <a:pt x="4901771" y="3305556"/>
                </a:lnTo>
                <a:lnTo>
                  <a:pt x="4710787" y="3305556"/>
                </a:lnTo>
                <a:lnTo>
                  <a:pt x="4544484" y="3305556"/>
                </a:lnTo>
                <a:lnTo>
                  <a:pt x="3496422" y="3305556"/>
                </a:lnTo>
                <a:lnTo>
                  <a:pt x="2716256" y="3305556"/>
                </a:lnTo>
                <a:lnTo>
                  <a:pt x="2502754" y="3305556"/>
                </a:lnTo>
                <a:lnTo>
                  <a:pt x="2390998" y="3228155"/>
                </a:lnTo>
                <a:cubicBezTo>
                  <a:pt x="2217180" y="3100664"/>
                  <a:pt x="2046553" y="2962953"/>
                  <a:pt x="1874350" y="2822370"/>
                </a:cubicBezTo>
                <a:cubicBezTo>
                  <a:pt x="928725" y="2050395"/>
                  <a:pt x="0" y="1416687"/>
                  <a:pt x="0" y="69212"/>
                </a:cubicBezTo>
                <a:close/>
              </a:path>
            </a:pathLst>
          </a:custGeom>
        </p:spPr>
      </p:pic>
    </p:spTree>
    <p:extLst>
      <p:ext uri="{BB962C8B-B14F-4D97-AF65-F5344CB8AC3E}">
        <p14:creationId xmlns:p14="http://schemas.microsoft.com/office/powerpoint/2010/main" val="3200203546"/>
      </p:ext>
    </p:extLst>
  </p:cSld>
  <p:clrMapOvr>
    <a:masterClrMapping/>
  </p:clrMapOvr>
</p:sld>
</file>

<file path=ppt/theme/theme1.xml><?xml version="1.0" encoding="utf-8"?>
<a:theme xmlns:a="http://schemas.openxmlformats.org/drawingml/2006/main" name="SketchLines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2564</TotalTime>
  <Words>547</Words>
  <Application>Microsoft Office PowerPoint</Application>
  <PresentationFormat>Widescreen</PresentationFormat>
  <Paragraphs>36</Paragraphs>
  <Slides>14</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Meiryo</vt:lpstr>
      <vt:lpstr>Calibri</vt:lpstr>
      <vt:lpstr>Corbel</vt:lpstr>
      <vt:lpstr>SketchLinesVTI</vt:lpstr>
      <vt:lpstr>Stereotypes: Prejudice and Discrimination</vt:lpstr>
      <vt:lpstr>Review</vt:lpstr>
      <vt:lpstr>Learning Intentions</vt:lpstr>
      <vt:lpstr>Success Criteria</vt:lpstr>
      <vt:lpstr>Intergroup Behaviour…</vt:lpstr>
      <vt:lpstr>Social Influence…</vt:lpstr>
      <vt:lpstr>Intergroup competition…</vt:lpstr>
      <vt:lpstr>PowerPoint Presentation</vt:lpstr>
      <vt:lpstr>Waltzing Matilda and the White Australia Policy</vt:lpstr>
      <vt:lpstr>Social Categorisation…</vt:lpstr>
      <vt:lpstr>PowerPoint Presentation</vt:lpstr>
      <vt:lpstr>Just World Phenomenon…</vt:lpstr>
      <vt:lpstr>PowerPoint Presentation</vt:lpstr>
      <vt:lpstr>Success Criteria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Nervous System</dc:title>
  <dc:creator>Kristy</dc:creator>
  <cp:lastModifiedBy>Kristy Johnson</cp:lastModifiedBy>
  <cp:revision>52</cp:revision>
  <dcterms:created xsi:type="dcterms:W3CDTF">2023-02-01T11:31:06Z</dcterms:created>
  <dcterms:modified xsi:type="dcterms:W3CDTF">2023-07-26T11:15:13Z</dcterms:modified>
</cp:coreProperties>
</file>