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1"/>
  </p:sldMasterIdLst>
  <p:sldIdLst>
    <p:sldId id="256" r:id="rId2"/>
    <p:sldId id="316" r:id="rId3"/>
    <p:sldId id="257" r:id="rId4"/>
    <p:sldId id="317" r:id="rId5"/>
    <p:sldId id="326" r:id="rId6"/>
    <p:sldId id="328" r:id="rId7"/>
    <p:sldId id="329" r:id="rId8"/>
    <p:sldId id="330" r:id="rId9"/>
    <p:sldId id="331" r:id="rId10"/>
    <p:sldId id="332" r:id="rId11"/>
    <p:sldId id="32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EDFA"/>
    <a:srgbClr val="FFFB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7/28/2023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9363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7/28/2023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72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7/28/2023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8279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7/28/2023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666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7/28/2023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209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7/28/2023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768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7/28/2023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17256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7/28/2023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67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7/28/2023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598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7/28/2023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82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7/28/2023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251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7/28/2023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7050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41" r:id="rId5"/>
    <p:sldLayoutId id="2147483746" r:id="rId6"/>
    <p:sldLayoutId id="2147483742" r:id="rId7"/>
    <p:sldLayoutId id="2147483743" r:id="rId8"/>
    <p:sldLayoutId id="2147483744" r:id="rId9"/>
    <p:sldLayoutId id="2147483745" r:id="rId10"/>
    <p:sldLayoutId id="2147483747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7P0iP2Zm6a4?feature=oembed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88DBE8-157A-2820-5F17-2A72638115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0531" y="1346268"/>
            <a:ext cx="5274860" cy="3066706"/>
          </a:xfrm>
        </p:spPr>
        <p:txBody>
          <a:bodyPr anchor="b">
            <a:normAutofit/>
          </a:bodyPr>
          <a:lstStyle/>
          <a:p>
            <a:pPr>
              <a:lnSpc>
                <a:spcPct val="110000"/>
              </a:lnSpc>
            </a:pPr>
            <a:r>
              <a:rPr lang="en-AU" sz="4600" dirty="0"/>
              <a:t>Stereotypes: Reducing Prejudice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07AE95-F8FB-D371-4C43-5A92F2634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1212" y="4412974"/>
            <a:ext cx="4524024" cy="1576188"/>
          </a:xfrm>
        </p:spPr>
        <p:txBody>
          <a:bodyPr anchor="t">
            <a:normAutofit/>
          </a:bodyPr>
          <a:lstStyle/>
          <a:p>
            <a:r>
              <a:rPr lang="en-US" dirty="0"/>
              <a:t>AEPSY Year 11 ATAR Psychology</a:t>
            </a:r>
            <a:endParaRPr lang="en-AU" dirty="0"/>
          </a:p>
          <a:p>
            <a:endParaRPr lang="en-AU" dirty="0"/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C7D887A3-61AD-4674-BC53-8DFA8CF7B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86049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479F0FB3-8461-462D-84A2-53106FBF4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53480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11E3C311-4E8A-45D9-97BF-07F5FD3469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58825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8AB04C-C31A-8CE9-E946-9B04EFB1DE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472" r="27471" b="-1"/>
          <a:stretch/>
        </p:blipFill>
        <p:spPr>
          <a:xfrm>
            <a:off x="7187979" y="10"/>
            <a:ext cx="5004021" cy="6857990"/>
          </a:xfrm>
          <a:custGeom>
            <a:avLst/>
            <a:gdLst/>
            <a:ahLst/>
            <a:cxnLst/>
            <a:rect l="l" t="t" r="r" b="b"/>
            <a:pathLst>
              <a:path w="4901771" h="6858000">
                <a:moveTo>
                  <a:pt x="1623023" y="0"/>
                </a:moveTo>
                <a:lnTo>
                  <a:pt x="2716256" y="0"/>
                </a:lnTo>
                <a:lnTo>
                  <a:pt x="3496422" y="0"/>
                </a:lnTo>
                <a:lnTo>
                  <a:pt x="4544484" y="0"/>
                </a:lnTo>
                <a:lnTo>
                  <a:pt x="4710787" y="0"/>
                </a:lnTo>
                <a:lnTo>
                  <a:pt x="4901771" y="0"/>
                </a:lnTo>
                <a:lnTo>
                  <a:pt x="4901771" y="6858000"/>
                </a:lnTo>
                <a:lnTo>
                  <a:pt x="4710787" y="6858000"/>
                </a:lnTo>
                <a:lnTo>
                  <a:pt x="4544484" y="6858000"/>
                </a:lnTo>
                <a:lnTo>
                  <a:pt x="3496422" y="6858000"/>
                </a:lnTo>
                <a:lnTo>
                  <a:pt x="2716256" y="6858000"/>
                </a:lnTo>
                <a:lnTo>
                  <a:pt x="2502754" y="6858000"/>
                </a:lnTo>
                <a:lnTo>
                  <a:pt x="2390998" y="6780599"/>
                </a:lnTo>
                <a:cubicBezTo>
                  <a:pt x="2217180" y="6653108"/>
                  <a:pt x="2046553" y="6515397"/>
                  <a:pt x="1874350" y="6374814"/>
                </a:cubicBezTo>
                <a:cubicBezTo>
                  <a:pt x="928725" y="5602839"/>
                  <a:pt x="0" y="4969131"/>
                  <a:pt x="0" y="3621656"/>
                </a:cubicBezTo>
                <a:cubicBezTo>
                  <a:pt x="0" y="2093192"/>
                  <a:pt x="573736" y="754641"/>
                  <a:pt x="1600899" y="14997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6179625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4F585-676A-4F12-8DFD-B3E45FCF2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Equal Status…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E5D4C4-ED91-4EA5-BF85-03074E04F4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members of both groups must have roughly equal status and power.</a:t>
            </a:r>
          </a:p>
        </p:txBody>
      </p:sp>
    </p:spTree>
    <p:extLst>
      <p:ext uri="{BB962C8B-B14F-4D97-AF65-F5344CB8AC3E}">
        <p14:creationId xmlns:p14="http://schemas.microsoft.com/office/powerpoint/2010/main" val="16569630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2E017-0799-1E9D-A4F9-D3EC7A506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Success Criteria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288C8-9A44-05F5-820D-A98672E88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400" dirty="0"/>
              <a:t>List 4 ways to reduce prejudice.</a:t>
            </a:r>
          </a:p>
          <a:p>
            <a:r>
              <a:rPr lang="en-AU" sz="2400" dirty="0"/>
              <a:t>Define and give examples of </a:t>
            </a:r>
            <a:r>
              <a:rPr lang="en-AU" sz="2400" dirty="0">
                <a:effectLst/>
                <a:latin typeface="+mj-lt"/>
                <a:ea typeface="Yu Mincho" panose="02020400000000000000" pitchFamily="18" charset="-128"/>
                <a:cs typeface="Times New Roman" panose="02020603050405020304" pitchFamily="18" charset="0"/>
              </a:rPr>
              <a:t>contact hypothesis including intergroup contact; superordinate goals, mutual interdependence, equal-status contact</a:t>
            </a:r>
          </a:p>
          <a:p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3314103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1E6B1-1C6C-4998-9A10-5BD55C2DA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650EA-2731-46FB-8959-3C595EE206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7382" y="2312276"/>
            <a:ext cx="9933429" cy="4275136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en-AU" sz="2400" dirty="0"/>
              <a:t>Explain the difference between directional and non-directional hypothesis.</a:t>
            </a:r>
          </a:p>
          <a:p>
            <a:pPr marL="342900" indent="-342900">
              <a:buFont typeface="+mj-lt"/>
              <a:buAutoNum type="arabicPeriod"/>
            </a:pPr>
            <a:r>
              <a:rPr lang="en-AU" sz="2400" dirty="0"/>
              <a:t>Estimate the p value of this data:</a:t>
            </a:r>
          </a:p>
          <a:p>
            <a:pPr marL="342900" indent="-342900">
              <a:buFont typeface="+mj-lt"/>
              <a:buAutoNum type="arabicPeriod"/>
            </a:pPr>
            <a:r>
              <a:rPr lang="en-AU" sz="2400" dirty="0"/>
              <a:t>Define adaptive and developmental </a:t>
            </a:r>
          </a:p>
          <a:p>
            <a:r>
              <a:rPr lang="en-AU" sz="2400" dirty="0"/>
              <a:t>	neuroplasticity.</a:t>
            </a:r>
          </a:p>
          <a:p>
            <a:r>
              <a:rPr lang="en-AU" sz="2400" dirty="0"/>
              <a:t>4. Describe and explain formation </a:t>
            </a:r>
          </a:p>
          <a:p>
            <a:r>
              <a:rPr lang="en-AU" sz="2400" dirty="0"/>
              <a:t>	and adaptation of schemas </a:t>
            </a:r>
          </a:p>
          <a:p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D71294-A5B6-40FF-8098-872DF4449C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6526" y="2921000"/>
            <a:ext cx="4945311" cy="3296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462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7F828-671B-4397-BBAD-19A223F40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Intentions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5797E-7C00-9725-D53D-F193354226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0" y="2312275"/>
            <a:ext cx="9966960" cy="4424427"/>
          </a:xfrm>
        </p:spPr>
        <p:txBody>
          <a:bodyPr>
            <a:normAutofit/>
          </a:bodyPr>
          <a:lstStyle/>
          <a:p>
            <a:pPr marL="228600">
              <a:lnSpc>
                <a:spcPct val="115000"/>
              </a:lnSpc>
              <a:spcAft>
                <a:spcPts val="600"/>
              </a:spcAft>
              <a:tabLst>
                <a:tab pos="228600" algn="l"/>
              </a:tabLst>
            </a:pPr>
            <a:r>
              <a:rPr lang="en-AU" sz="24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reducing prejudice – contact hypothesis including intergroup contact; superordinate goals, mutual interdependence, equal-status contact</a:t>
            </a:r>
          </a:p>
          <a:p>
            <a:pPr marL="228600">
              <a:lnSpc>
                <a:spcPct val="115000"/>
              </a:lnSpc>
              <a:spcAft>
                <a:spcPts val="600"/>
              </a:spcAft>
              <a:tabLst>
                <a:tab pos="228600" algn="l"/>
              </a:tabLst>
            </a:pPr>
            <a:endParaRPr lang="en-AU" sz="24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1696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2E017-0799-1E9D-A4F9-D3EC7A506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Success Criteria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288C8-9A44-05F5-820D-A98672E88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400" dirty="0"/>
              <a:t>List 4 ways to reduce prejudice.</a:t>
            </a:r>
          </a:p>
          <a:p>
            <a:r>
              <a:rPr lang="en-AU" sz="2400" dirty="0"/>
              <a:t>Define and give examples of </a:t>
            </a:r>
            <a:r>
              <a:rPr lang="en-AU" sz="2400" dirty="0">
                <a:effectLst/>
                <a:latin typeface="+mj-lt"/>
                <a:ea typeface="Yu Mincho" panose="02020400000000000000" pitchFamily="18" charset="-128"/>
                <a:cs typeface="Times New Roman" panose="02020603050405020304" pitchFamily="18" charset="0"/>
              </a:rPr>
              <a:t>contact hypothesis including intergroup contact; superordinate goals, mutual interdependence, equal-status contact</a:t>
            </a:r>
          </a:p>
          <a:p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3593973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D4DA2-FC54-895B-07E5-87CB24548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4" name="Online Media 3" title="Prejudice and Discrimination: Crash Course Psychology #39">
            <a:hlinkClick r:id="" action="ppaction://media"/>
            <a:extLst>
              <a:ext uri="{FF2B5EF4-FFF2-40B4-BE49-F238E27FC236}">
                <a16:creationId xmlns:a16="http://schemas.microsoft.com/office/drawing/2014/main" id="{A7D0F899-304A-C22A-3BD2-7193C6E72B85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91829" y="92303"/>
            <a:ext cx="11895396" cy="6720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224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2845B-B03C-4DD6-A8BB-CED82D043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Reducing Prejudice: Intergroup contact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AF93C-1836-48ED-A8F0-0F0EDC963D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400" dirty="0"/>
              <a:t>The contact hypothesis of prejudice reduction proposes that the more people within social groups interact with each other, the less prejudice they will hold toward each other.</a:t>
            </a:r>
          </a:p>
        </p:txBody>
      </p:sp>
    </p:spTree>
    <p:extLst>
      <p:ext uri="{BB962C8B-B14F-4D97-AF65-F5344CB8AC3E}">
        <p14:creationId xmlns:p14="http://schemas.microsoft.com/office/powerpoint/2010/main" val="4221425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63F45-0D71-407F-91F7-33913E93A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Contact hypothesis…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D96FA4-473D-4F8D-861D-D76C6AFA66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400" dirty="0"/>
              <a:t>takes time to produce beneficial results between group members and will not always be successful in reducing conflict. Conditions must be met to effectively reduce prejudice: shared goals, equal status and mutual interdependence.</a:t>
            </a:r>
          </a:p>
        </p:txBody>
      </p:sp>
    </p:spTree>
    <p:extLst>
      <p:ext uri="{BB962C8B-B14F-4D97-AF65-F5344CB8AC3E}">
        <p14:creationId xmlns:p14="http://schemas.microsoft.com/office/powerpoint/2010/main" val="3573004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02184-4028-4B56-980B-968860DFE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Superordinate goals…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62341-0A59-4E97-AD56-FFC18107E5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Goals both groups want to achieve, but that can only be achieved if both groups cooperate.</a:t>
            </a:r>
          </a:p>
          <a:p>
            <a:r>
              <a:rPr lang="en-AU" dirty="0"/>
              <a:t>Intergroup conflict will be reduced if goals are achieved and worsened if failure to meet goals is attributed to the actions of one group.</a:t>
            </a:r>
          </a:p>
        </p:txBody>
      </p:sp>
    </p:spTree>
    <p:extLst>
      <p:ext uri="{BB962C8B-B14F-4D97-AF65-F5344CB8AC3E}">
        <p14:creationId xmlns:p14="http://schemas.microsoft.com/office/powerpoint/2010/main" val="3615781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E0BEB-D9F8-4EF4-B621-3267A1369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Mutual interdependence…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EDA20-EB01-41CF-A480-0601696528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400" dirty="0"/>
              <a:t>Groups depend on each other to meet their goals, </a:t>
            </a:r>
            <a:r>
              <a:rPr lang="en-AU" sz="2400" dirty="0" err="1"/>
              <a:t>ie</a:t>
            </a:r>
            <a:r>
              <a:rPr lang="en-AU" sz="2400" dirty="0"/>
              <a:t> they are co-dependent.</a:t>
            </a:r>
          </a:p>
        </p:txBody>
      </p:sp>
    </p:spTree>
    <p:extLst>
      <p:ext uri="{BB962C8B-B14F-4D97-AF65-F5344CB8AC3E}">
        <p14:creationId xmlns:p14="http://schemas.microsoft.com/office/powerpoint/2010/main" val="2451535176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LinesVTI">
  <a:themeElements>
    <a:clrScheme name="AnalogousFromRegularSeedRightStep">
      <a:dk1>
        <a:srgbClr val="000000"/>
      </a:dk1>
      <a:lt1>
        <a:srgbClr val="FFFFFF"/>
      </a:lt1>
      <a:dk2>
        <a:srgbClr val="1C2732"/>
      </a:dk2>
      <a:lt2>
        <a:srgbClr val="F3F0F1"/>
      </a:lt2>
      <a:accent1>
        <a:srgbClr val="21B782"/>
      </a:accent1>
      <a:accent2>
        <a:srgbClr val="14B1BC"/>
      </a:accent2>
      <a:accent3>
        <a:srgbClr val="298CE7"/>
      </a:accent3>
      <a:accent4>
        <a:srgbClr val="2E40D9"/>
      </a:accent4>
      <a:accent5>
        <a:srgbClr val="6529E7"/>
      </a:accent5>
      <a:accent6>
        <a:srgbClr val="A217D5"/>
      </a:accent6>
      <a:hlink>
        <a:srgbClr val="BF3F6C"/>
      </a:hlink>
      <a:folHlink>
        <a:srgbClr val="7F7F7F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2582</TotalTime>
  <Words>273</Words>
  <Application>Microsoft Office PowerPoint</Application>
  <PresentationFormat>Widescreen</PresentationFormat>
  <Paragraphs>28</Paragraphs>
  <Slides>11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Meiryo</vt:lpstr>
      <vt:lpstr>Calibri</vt:lpstr>
      <vt:lpstr>Corbel</vt:lpstr>
      <vt:lpstr>SketchLinesVTI</vt:lpstr>
      <vt:lpstr>Stereotypes: Reducing Prejudice</vt:lpstr>
      <vt:lpstr>Review</vt:lpstr>
      <vt:lpstr>Learning Intentions</vt:lpstr>
      <vt:lpstr>Success Criteria</vt:lpstr>
      <vt:lpstr>PowerPoint Presentation</vt:lpstr>
      <vt:lpstr>Reducing Prejudice: Intergroup contact</vt:lpstr>
      <vt:lpstr>Contact hypothesis…</vt:lpstr>
      <vt:lpstr>Superordinate goals…</vt:lpstr>
      <vt:lpstr>Mutual interdependence…</vt:lpstr>
      <vt:lpstr>Equal Status…</vt:lpstr>
      <vt:lpstr>Success Criteria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Nervous System</dc:title>
  <dc:creator>Kristy</dc:creator>
  <cp:lastModifiedBy>JOHNSON Kristy [Narrogin Senior High School]</cp:lastModifiedBy>
  <cp:revision>54</cp:revision>
  <dcterms:created xsi:type="dcterms:W3CDTF">2023-02-01T11:31:06Z</dcterms:created>
  <dcterms:modified xsi:type="dcterms:W3CDTF">2023-07-28T00:39:24Z</dcterms:modified>
</cp:coreProperties>
</file>