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6" r:id="rId3"/>
    <p:sldId id="333" r:id="rId4"/>
    <p:sldId id="257" r:id="rId5"/>
    <p:sldId id="317" r:id="rId6"/>
    <p:sldId id="335" r:id="rId7"/>
    <p:sldId id="336" r:id="rId8"/>
    <p:sldId id="337" r:id="rId9"/>
    <p:sldId id="338" r:id="rId10"/>
    <p:sldId id="339" r:id="rId11"/>
    <p:sldId id="340" r:id="rId12"/>
    <p:sldId id="346" r:id="rId13"/>
    <p:sldId id="342" r:id="rId14"/>
    <p:sldId id="343" r:id="rId15"/>
    <p:sldId id="341" r:id="rId16"/>
    <p:sldId id="3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6B6"/>
    <a:srgbClr val="D6EDFA"/>
    <a:srgbClr val="FF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5fnKqHYYeM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hI5h5JZi-U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Small Changes Big Influence – Science Behind Persuasion (infographic)">
            <a:extLst>
              <a:ext uri="{FF2B5EF4-FFF2-40B4-BE49-F238E27FC236}">
                <a16:creationId xmlns:a16="http://schemas.microsoft.com/office/drawing/2014/main" id="{97632755-3B5D-9841-509E-12D106B8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21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1675" y="1346268"/>
            <a:ext cx="5932755" cy="3285207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Social Influence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151" y="4631475"/>
            <a:ext cx="5934278" cy="1150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AEPSY Year 11 ATAR Psychology</a:t>
            </a:r>
            <a:endParaRPr lang="en-AU">
              <a:solidFill>
                <a:schemeClr val="bg1"/>
              </a:solidFill>
            </a:endParaRPr>
          </a:p>
          <a:p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DE96-D1BB-F9CB-148B-89517B09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Fake speed camera slows drivers, breaks the law">
            <a:hlinkClick r:id="" action="ppaction://media"/>
            <a:extLst>
              <a:ext uri="{FF2B5EF4-FFF2-40B4-BE49-F238E27FC236}">
                <a16:creationId xmlns:a16="http://schemas.microsoft.com/office/drawing/2014/main" id="{EA36C6D0-1C12-5261-BA5F-ADD87A95216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2128" y="93479"/>
            <a:ext cx="11807744" cy="66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177" name="Freeform: Shape 7176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66C30-A4F7-EF60-C649-04A50A63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49" y="513951"/>
            <a:ext cx="5411050" cy="734409"/>
          </a:xfrm>
        </p:spPr>
        <p:txBody>
          <a:bodyPr anchor="b">
            <a:normAutofit fontScale="90000"/>
          </a:bodyPr>
          <a:lstStyle/>
          <a:p>
            <a:r>
              <a:rPr lang="en-AU" dirty="0"/>
              <a:t>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3A0C-97F4-51EC-CB5B-AB61CB44F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4" y="1351721"/>
            <a:ext cx="6406588" cy="5347253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AU" sz="2600" dirty="0"/>
              <a:t>Changing attitudes and behaviour with the aim of establishing or sustaining a satisfying relationship.</a:t>
            </a:r>
          </a:p>
          <a:p>
            <a:pPr>
              <a:lnSpc>
                <a:spcPct val="130000"/>
              </a:lnSpc>
            </a:pPr>
            <a:r>
              <a:rPr lang="en-AU" sz="2600" dirty="0"/>
              <a:t>Influencing agents are those with whom being in a relationship has benefit or someone they like and respect, like a role model.</a:t>
            </a:r>
          </a:p>
          <a:p>
            <a:pPr>
              <a:lnSpc>
                <a:spcPct val="130000"/>
              </a:lnSpc>
            </a:pPr>
            <a:r>
              <a:rPr lang="en-AU" sz="2600" dirty="0"/>
              <a:t>Influence is accepted because it is associated with desirable relationship but is conditional on continued benefit from that relationship.</a:t>
            </a:r>
          </a:p>
          <a:p>
            <a:pPr>
              <a:lnSpc>
                <a:spcPct val="130000"/>
              </a:lnSpc>
            </a:pPr>
            <a:endParaRPr lang="en-AU" sz="1700" dirty="0"/>
          </a:p>
          <a:p>
            <a:pPr>
              <a:lnSpc>
                <a:spcPct val="130000"/>
              </a:lnSpc>
            </a:pPr>
            <a:endParaRPr lang="en-AU" sz="1700" dirty="0"/>
          </a:p>
        </p:txBody>
      </p:sp>
      <p:sp>
        <p:nvSpPr>
          <p:cNvPr id="7181" name="Freeform: Shape 7180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170" name="Picture 2" descr="Image result for personal trainer or teacher">
            <a:extLst>
              <a:ext uri="{FF2B5EF4-FFF2-40B4-BE49-F238E27FC236}">
                <a16:creationId xmlns:a16="http://schemas.microsoft.com/office/drawing/2014/main" id="{90D1A234-327A-27B8-30E2-7127622F6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3" r="9210" b="1"/>
          <a:stretch/>
        </p:blipFill>
        <p:spPr bwMode="auto"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01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FCB0-DB34-BD75-B42A-4F62D67A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Operant Conditioning - Negative Reinforcement vs Positive Punishment">
            <a:hlinkClick r:id="" action="ppaction://media"/>
            <a:extLst>
              <a:ext uri="{FF2B5EF4-FFF2-40B4-BE49-F238E27FC236}">
                <a16:creationId xmlns:a16="http://schemas.microsoft.com/office/drawing/2014/main" id="{D8C53369-DBEF-78D7-9934-CE6D9D6318C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167" y="134310"/>
            <a:ext cx="11798009" cy="666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FADA-BE76-1E66-4FAE-4C314F62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38F4-EEA7-0FFA-50D0-4481D23E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Influence is readily accepted because attitudes, values and beliefs are aligned with their own and are intrinsically satisfying. </a:t>
            </a:r>
          </a:p>
          <a:p>
            <a:r>
              <a:rPr lang="en-AU" sz="2400" dirty="0"/>
              <a:t>Influencing agents are those with credibility, trustworthiness and recognised expertise.</a:t>
            </a:r>
          </a:p>
        </p:txBody>
      </p:sp>
    </p:spTree>
    <p:extLst>
      <p:ext uri="{BB962C8B-B14F-4D97-AF65-F5344CB8AC3E}">
        <p14:creationId xmlns:p14="http://schemas.microsoft.com/office/powerpoint/2010/main" val="22828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6FAE-4A4A-86EF-5687-DA44D457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Strengths of </a:t>
            </a:r>
            <a:r>
              <a:rPr lang="en-AU" dirty="0" err="1"/>
              <a:t>Kelman’s</a:t>
            </a:r>
            <a:r>
              <a:rPr lang="en-AU" dirty="0"/>
              <a:t>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AE7F-9900-AC6F-0134-D4AFFB61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Compliance, identification and internalisation can be tested experimentally (either by observation or experimentation)</a:t>
            </a:r>
          </a:p>
          <a:p>
            <a:r>
              <a:rPr lang="en-AU" sz="2400" dirty="0" err="1"/>
              <a:t>Kelman’s</a:t>
            </a:r>
            <a:r>
              <a:rPr lang="en-AU" sz="2400" dirty="0"/>
              <a:t> theory has been applied clinically, with measurable influence on patient behaviour both in therapy and in real-life situations.</a:t>
            </a:r>
          </a:p>
        </p:txBody>
      </p:sp>
    </p:spTree>
    <p:extLst>
      <p:ext uri="{BB962C8B-B14F-4D97-AF65-F5344CB8AC3E}">
        <p14:creationId xmlns:p14="http://schemas.microsoft.com/office/powerpoint/2010/main" val="306511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612A-56E5-839D-5965-0EEBC2AB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of </a:t>
            </a:r>
            <a:r>
              <a:rPr lang="en-AU" dirty="0" err="1"/>
              <a:t>Kelman’s</a:t>
            </a:r>
            <a:r>
              <a:rPr lang="en-AU" dirty="0"/>
              <a:t>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E134A-8AA1-DE3D-F634-27FBEB1D7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Only behaviour can be observed and analysed, and this is difficult to observe without influencing.</a:t>
            </a:r>
          </a:p>
          <a:p>
            <a:r>
              <a:rPr lang="en-AU" sz="2400" dirty="0" err="1"/>
              <a:t>Kelman’s</a:t>
            </a:r>
            <a:r>
              <a:rPr lang="en-AU" sz="2400" dirty="0"/>
              <a:t> model does not apply to all social interactions or changes in attitude (applications most suited to educational institutions such as schools and universities).</a:t>
            </a:r>
          </a:p>
        </p:txBody>
      </p:sp>
    </p:spTree>
    <p:extLst>
      <p:ext uri="{BB962C8B-B14F-4D97-AF65-F5344CB8AC3E}">
        <p14:creationId xmlns:p14="http://schemas.microsoft.com/office/powerpoint/2010/main" val="217762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List 3 levels of social influence</a:t>
            </a:r>
          </a:p>
          <a:p>
            <a:r>
              <a:rPr lang="en-AU" sz="2400" dirty="0"/>
              <a:t>For each, describe the process of influence</a:t>
            </a:r>
          </a:p>
          <a:p>
            <a:r>
              <a:rPr lang="en-AU" sz="2400" dirty="0"/>
              <a:t>For each, identify the influencing agent</a:t>
            </a:r>
          </a:p>
          <a:p>
            <a:r>
              <a:rPr lang="en-AU" sz="2400" dirty="0"/>
              <a:t>For each, give two examples</a:t>
            </a:r>
          </a:p>
          <a:p>
            <a:r>
              <a:rPr lang="en-AU" sz="2400" dirty="0"/>
              <a:t>Distinguish between obedience and conformity</a:t>
            </a:r>
          </a:p>
        </p:txBody>
      </p:sp>
    </p:spTree>
    <p:extLst>
      <p:ext uri="{BB962C8B-B14F-4D97-AF65-F5344CB8AC3E}">
        <p14:creationId xmlns:p14="http://schemas.microsoft.com/office/powerpoint/2010/main" val="115933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E6B1-1C6C-4998-9A10-5BD55C2D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50EA-2731-46FB-8959-3C595EE2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2" y="2312276"/>
            <a:ext cx="9933429" cy="4275136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400" dirty="0"/>
              <a:t>Give an example of intergroup cooperation as a means for reducing prejudice.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Explain the difference between situational and dispositional attribution, using an example.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List three attachment types, according to Ainsworth’s Strange Situation Experiment.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Describe or name one test that would demonstrate competency in the Concrete Operational Stage.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246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7C07-0928-86BB-4806-94C34F8E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 descr="Image result for robbers cave experiment">
            <a:extLst>
              <a:ext uri="{FF2B5EF4-FFF2-40B4-BE49-F238E27FC236}">
                <a16:creationId xmlns:a16="http://schemas.microsoft.com/office/drawing/2014/main" id="{43D1140F-D439-C8FD-1DFE-7F207C10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65" y="-40721"/>
            <a:ext cx="4747260" cy="37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ituational and dispositional attribution">
            <a:extLst>
              <a:ext uri="{FF2B5EF4-FFF2-40B4-BE49-F238E27FC236}">
                <a16:creationId xmlns:a16="http://schemas.microsoft.com/office/drawing/2014/main" id="{5FFE89A4-BF5F-7EA3-19F1-7785353D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25" y="0"/>
            <a:ext cx="5509260" cy="367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insworth attachment types strange situation">
            <a:extLst>
              <a:ext uri="{FF2B5EF4-FFF2-40B4-BE49-F238E27FC236}">
                <a16:creationId xmlns:a16="http://schemas.microsoft.com/office/drawing/2014/main" id="{119D45FA-8754-0B54-BD85-2266E717D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64" y="3379304"/>
            <a:ext cx="4747259" cy="353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ncrete operational stage conservation">
            <a:extLst>
              <a:ext uri="{FF2B5EF4-FFF2-40B4-BE49-F238E27FC236}">
                <a16:creationId xmlns:a16="http://schemas.microsoft.com/office/drawing/2014/main" id="{744EC1B3-69B2-D596-3F3E-9F76CBF2EC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685" y="3718150"/>
            <a:ext cx="5581124" cy="22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76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A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Influence Theory (</a:t>
            </a:r>
            <a:r>
              <a:rPr lang="en-AU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Kelman</a:t>
            </a:r>
            <a:r>
              <a:rPr lang="en-A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1958)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A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Compliance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A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AU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nternalisation</a:t>
            </a: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bedience</a:t>
            </a:r>
          </a:p>
          <a:p>
            <a:pPr marL="5143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response to authority</a:t>
            </a:r>
            <a:endParaRPr lang="en-AU" sz="3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List 3 levels of social influence</a:t>
            </a:r>
          </a:p>
          <a:p>
            <a:r>
              <a:rPr lang="en-AU" sz="2400" dirty="0"/>
              <a:t>For each, describe the process of influence</a:t>
            </a:r>
          </a:p>
          <a:p>
            <a:r>
              <a:rPr lang="en-AU" sz="2400" dirty="0"/>
              <a:t>For each, identify the influencing agent</a:t>
            </a:r>
          </a:p>
          <a:p>
            <a:r>
              <a:rPr lang="en-AU" sz="2400" dirty="0"/>
              <a:t>For each, give two examples</a:t>
            </a:r>
          </a:p>
          <a:p>
            <a:r>
              <a:rPr lang="en-AU" sz="2400" dirty="0"/>
              <a:t>Distinguish between obedience </a:t>
            </a:r>
            <a:r>
              <a:rPr lang="en-AU" sz="2400"/>
              <a:t>and conformity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9397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A33CB-A162-BDB2-D249-4543875B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AU" dirty="0"/>
              <a:t>Herbert </a:t>
            </a:r>
            <a:r>
              <a:rPr lang="en-AU" dirty="0" err="1"/>
              <a:t>Kelman</a:t>
            </a:r>
            <a:r>
              <a:rPr lang="en-AU" dirty="0"/>
              <a:t> (1927-2022)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DAEA-D278-E882-E85E-4A54DE838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r>
              <a:rPr lang="en-AU" sz="2400" i="1" dirty="0"/>
              <a:t>Austrian born American psychologist recognised for his work on conflict resolution in the Middle East.</a:t>
            </a:r>
          </a:p>
        </p:txBody>
      </p:sp>
      <p:pic>
        <p:nvPicPr>
          <p:cNvPr id="4098" name="Picture 2" descr="Image result for herbert kelman">
            <a:extLst>
              <a:ext uri="{FF2B5EF4-FFF2-40B4-BE49-F238E27FC236}">
                <a16:creationId xmlns:a16="http://schemas.microsoft.com/office/drawing/2014/main" id="{6AB5F8DF-BF1B-0B03-C713-95DECC34C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7967" y="1946473"/>
            <a:ext cx="2988679" cy="296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12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1E19-298A-7843-DC88-FAF397A8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Social Influence Theory, 1958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A942-83D6-4FB5-931C-74AAF08D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b="1" dirty="0"/>
              <a:t>Social Influence</a:t>
            </a:r>
            <a:r>
              <a:rPr lang="en-AU" sz="2400" dirty="0"/>
              <a:t>: real or implied presence of people influences attitudes, beliefs and/or behaviours of others.</a:t>
            </a:r>
          </a:p>
          <a:p>
            <a:r>
              <a:rPr lang="en-AU" sz="2400" dirty="0" err="1"/>
              <a:t>eg</a:t>
            </a:r>
            <a:r>
              <a:rPr lang="en-AU" sz="2400" dirty="0"/>
              <a:t>, obedience and conformity</a:t>
            </a:r>
          </a:p>
          <a:p>
            <a:r>
              <a:rPr lang="en-AU" sz="2400" dirty="0">
                <a:solidFill>
                  <a:srgbClr val="82A6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What is the difference between</a:t>
            </a:r>
          </a:p>
          <a:p>
            <a:r>
              <a:rPr lang="en-AU" sz="2400" dirty="0">
                <a:solidFill>
                  <a:srgbClr val="82A6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obedience and conformity?</a:t>
            </a:r>
          </a:p>
        </p:txBody>
      </p:sp>
      <p:pic>
        <p:nvPicPr>
          <p:cNvPr id="5122" name="Picture 2" descr="Image result for think pair share">
            <a:extLst>
              <a:ext uri="{FF2B5EF4-FFF2-40B4-BE49-F238E27FC236}">
                <a16:creationId xmlns:a16="http://schemas.microsoft.com/office/drawing/2014/main" id="{4F41D223-826A-C25F-6358-3D2CA3725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78"/>
          <a:stretch/>
        </p:blipFill>
        <p:spPr bwMode="auto">
          <a:xfrm>
            <a:off x="674818" y="4640340"/>
            <a:ext cx="2714625" cy="16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02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57" name="Freeform: Shape 6156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4F931-CF6A-C92F-0FE3-838B9CDC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31" y="288234"/>
            <a:ext cx="5114267" cy="741018"/>
          </a:xfrm>
        </p:spPr>
        <p:txBody>
          <a:bodyPr anchor="b">
            <a:normAutofit fontScale="90000"/>
          </a:bodyPr>
          <a:lstStyle/>
          <a:p>
            <a:r>
              <a:rPr lang="en-AU" dirty="0"/>
              <a:t>Levels of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272A-49F4-66D3-6462-37B6E02FD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31" y="1152939"/>
            <a:ext cx="5851752" cy="4811299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There are three processes of influence, each depending on the level at which people accept that they are influenced. </a:t>
            </a:r>
          </a:p>
          <a:p>
            <a:r>
              <a:rPr lang="en-AU" sz="2400" dirty="0"/>
              <a:t>These can be explained in terms of the reasoning people give for being influenced and the influencing agent or ‘power source’. </a:t>
            </a:r>
          </a:p>
        </p:txBody>
      </p:sp>
      <p:pic>
        <p:nvPicPr>
          <p:cNvPr id="6148" name="Picture 4" descr="Kelman's Social Influence Theory (SIT). | Download Scientific Diagram">
            <a:extLst>
              <a:ext uri="{FF2B5EF4-FFF2-40B4-BE49-F238E27FC236}">
                <a16:creationId xmlns:a16="http://schemas.microsoft.com/office/drawing/2014/main" id="{BEF5E6CB-EDE3-0605-D6CB-AD677309D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5" t="10995" r="53425" b="8970"/>
          <a:stretch/>
        </p:blipFill>
        <p:spPr bwMode="auto">
          <a:xfrm>
            <a:off x="7913629" y="1893403"/>
            <a:ext cx="4043082" cy="30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97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63FD-6E94-8BD7-9523-9D9FC4EB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40BF2-49A6-D9CA-E5D1-A5EDAFB4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Changing behaviour with the aim of receiving reward or avoidance of punishment, without changing beliefs. </a:t>
            </a:r>
          </a:p>
          <a:p>
            <a:r>
              <a:rPr lang="en-AU" sz="2400" dirty="0"/>
              <a:t>Influencing agents are those in authority, who have power to reward or punish, and influence is accepted conditionally or even begrudgingly.</a:t>
            </a:r>
          </a:p>
        </p:txBody>
      </p:sp>
    </p:spTree>
    <p:extLst>
      <p:ext uri="{BB962C8B-B14F-4D97-AF65-F5344CB8AC3E}">
        <p14:creationId xmlns:p14="http://schemas.microsoft.com/office/powerpoint/2010/main" val="261570572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482</Words>
  <Application>Microsoft Office PowerPoint</Application>
  <PresentationFormat>Widescreen</PresentationFormat>
  <Paragraphs>52</Paragraphs>
  <Slides>16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Meiryo</vt:lpstr>
      <vt:lpstr>Arial</vt:lpstr>
      <vt:lpstr>Calibri</vt:lpstr>
      <vt:lpstr>Corbel</vt:lpstr>
      <vt:lpstr>SketchLinesVTI</vt:lpstr>
      <vt:lpstr>Social Influence Theory</vt:lpstr>
      <vt:lpstr>Review</vt:lpstr>
      <vt:lpstr>PowerPoint Presentation</vt:lpstr>
      <vt:lpstr>Learning Intentions</vt:lpstr>
      <vt:lpstr>Success Criteria</vt:lpstr>
      <vt:lpstr>Herbert Kelman (1927-2022)</vt:lpstr>
      <vt:lpstr>Social Influence Theory, 1958</vt:lpstr>
      <vt:lpstr>Levels of influence</vt:lpstr>
      <vt:lpstr>Compliance</vt:lpstr>
      <vt:lpstr>PowerPoint Presentation</vt:lpstr>
      <vt:lpstr>Identification</vt:lpstr>
      <vt:lpstr>PowerPoint Presentation</vt:lpstr>
      <vt:lpstr>Internalisation</vt:lpstr>
      <vt:lpstr>Strengths of Kelman’s Theory</vt:lpstr>
      <vt:lpstr>Limitations of Kelman’s Theory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 Johnson</cp:lastModifiedBy>
  <cp:revision>56</cp:revision>
  <dcterms:created xsi:type="dcterms:W3CDTF">2023-02-01T11:31:06Z</dcterms:created>
  <dcterms:modified xsi:type="dcterms:W3CDTF">2023-09-06T09:58:12Z</dcterms:modified>
</cp:coreProperties>
</file>