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316" r:id="rId3"/>
    <p:sldId id="322" r:id="rId4"/>
    <p:sldId id="257" r:id="rId5"/>
    <p:sldId id="317" r:id="rId6"/>
    <p:sldId id="319" r:id="rId7"/>
    <p:sldId id="326" r:id="rId8"/>
    <p:sldId id="324" r:id="rId9"/>
    <p:sldId id="325" r:id="rId10"/>
    <p:sldId id="327" r:id="rId11"/>
    <p:sldId id="3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A6B6"/>
    <a:srgbClr val="D6EDFA"/>
    <a:srgbClr val="FFF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9/14/2023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yDDyT1lDhA?feature=oembe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OOsfkM-nGQ?feature=oembe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074" name="Picture 2" descr="Small Changes Big Influence – Science Behind Persuasion (infographic)">
            <a:extLst>
              <a:ext uri="{FF2B5EF4-FFF2-40B4-BE49-F238E27FC236}">
                <a16:creationId xmlns:a16="http://schemas.microsoft.com/office/drawing/2014/main" id="{97632755-3B5D-9841-509E-12D106B8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821"/>
          <a:stretch/>
        </p:blipFill>
        <p:spPr bwMode="auto">
          <a:xfrm>
            <a:off x="1524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746D3498-BB0C-4BBC-957B-FC6466C80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949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348024 w 7476051"/>
              <a:gd name="connsiteY1" fmla="*/ 0 h 6858000"/>
              <a:gd name="connsiteX2" fmla="*/ 681975 w 7476051"/>
              <a:gd name="connsiteY2" fmla="*/ 0 h 6858000"/>
              <a:gd name="connsiteX3" fmla="*/ 1555845 w 7476051"/>
              <a:gd name="connsiteY3" fmla="*/ 0 h 6858000"/>
              <a:gd name="connsiteX4" fmla="*/ 1568054 w 7476051"/>
              <a:gd name="connsiteY4" fmla="*/ 0 h 6858000"/>
              <a:gd name="connsiteX5" fmla="*/ 1693495 w 7476051"/>
              <a:gd name="connsiteY5" fmla="*/ 0 h 6858000"/>
              <a:gd name="connsiteX6" fmla="*/ 3186636 w 7476051"/>
              <a:gd name="connsiteY6" fmla="*/ 0 h 6858000"/>
              <a:gd name="connsiteX7" fmla="*/ 5853028 w 7476051"/>
              <a:gd name="connsiteY7" fmla="*/ 0 h 6858000"/>
              <a:gd name="connsiteX8" fmla="*/ 5875152 w 7476051"/>
              <a:gd name="connsiteY8" fmla="*/ 14997 h 6858000"/>
              <a:gd name="connsiteX9" fmla="*/ 7476051 w 7476051"/>
              <a:gd name="connsiteY9" fmla="*/ 3621656 h 6858000"/>
              <a:gd name="connsiteX10" fmla="*/ 5601701 w 7476051"/>
              <a:gd name="connsiteY10" fmla="*/ 6374814 h 6858000"/>
              <a:gd name="connsiteX11" fmla="*/ 5085053 w 7476051"/>
              <a:gd name="connsiteY11" fmla="*/ 6780599 h 6858000"/>
              <a:gd name="connsiteX12" fmla="*/ 4973297 w 7476051"/>
              <a:gd name="connsiteY12" fmla="*/ 6858000 h 6858000"/>
              <a:gd name="connsiteX13" fmla="*/ 3186636 w 7476051"/>
              <a:gd name="connsiteY13" fmla="*/ 6858000 h 6858000"/>
              <a:gd name="connsiteX14" fmla="*/ 1568054 w 7476051"/>
              <a:gd name="connsiteY14" fmla="*/ 6858000 h 6858000"/>
              <a:gd name="connsiteX15" fmla="*/ 1555845 w 7476051"/>
              <a:gd name="connsiteY15" fmla="*/ 6858000 h 6858000"/>
              <a:gd name="connsiteX16" fmla="*/ 1385101 w 7476051"/>
              <a:gd name="connsiteY16" fmla="*/ 6858000 h 6858000"/>
              <a:gd name="connsiteX17" fmla="*/ 681975 w 7476051"/>
              <a:gd name="connsiteY17" fmla="*/ 6858000 h 6858000"/>
              <a:gd name="connsiteX18" fmla="*/ 348024 w 7476051"/>
              <a:gd name="connsiteY18" fmla="*/ 6858000 h 6858000"/>
              <a:gd name="connsiteX19" fmla="*/ 0 w 7476051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348024" y="0"/>
                </a:lnTo>
                <a:lnTo>
                  <a:pt x="681975" y="0"/>
                </a:lnTo>
                <a:lnTo>
                  <a:pt x="1555845" y="0"/>
                </a:lnTo>
                <a:lnTo>
                  <a:pt x="1568054" y="0"/>
                </a:lnTo>
                <a:lnTo>
                  <a:pt x="1693495" y="0"/>
                </a:lnTo>
                <a:lnTo>
                  <a:pt x="3186636" y="0"/>
                </a:ln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1" y="6374814"/>
                </a:cubicBezTo>
                <a:cubicBezTo>
                  <a:pt x="5429498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3186636" y="6858000"/>
                </a:lnTo>
                <a:lnTo>
                  <a:pt x="1568054" y="6858000"/>
                </a:lnTo>
                <a:lnTo>
                  <a:pt x="1555845" y="6858000"/>
                </a:lnTo>
                <a:lnTo>
                  <a:pt x="1385101" y="6858000"/>
                </a:lnTo>
                <a:lnTo>
                  <a:pt x="681975" y="6858000"/>
                </a:lnTo>
                <a:lnTo>
                  <a:pt x="3480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974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3D8EFB43-661E-4B15-BA65-39CC17EF7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10788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1675" y="1346268"/>
            <a:ext cx="5932755" cy="3285207"/>
          </a:xfrm>
        </p:spPr>
        <p:txBody>
          <a:bodyPr>
            <a:normAutofit/>
          </a:bodyPr>
          <a:lstStyle/>
          <a:p>
            <a:r>
              <a:rPr lang="en-AU">
                <a:solidFill>
                  <a:schemeClr val="bg1"/>
                </a:solidFill>
              </a:rPr>
              <a:t>Conformity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0151" y="4631475"/>
            <a:ext cx="5934278" cy="11502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AEPSY Year 11 ATAR Psychology</a:t>
            </a:r>
            <a:endParaRPr lang="en-AU">
              <a:solidFill>
                <a:schemeClr val="bg1"/>
              </a:solidFill>
            </a:endParaRPr>
          </a:p>
          <a:p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D977-43D8-4A56-A82E-85F25031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Asch Conformity Experiment">
            <a:hlinkClick r:id="" action="ppaction://media"/>
            <a:extLst>
              <a:ext uri="{FF2B5EF4-FFF2-40B4-BE49-F238E27FC236}">
                <a16:creationId xmlns:a16="http://schemas.microsoft.com/office/drawing/2014/main" id="{145FA4CF-7E8F-4853-AE69-042BAF29FC2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1057" y="115472"/>
            <a:ext cx="11729886" cy="662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E017-0799-1E9D-A4F9-D3EC7A50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88C8-9A44-05F5-820D-A98672E8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AU" sz="2400" dirty="0"/>
              <a:t>Define conformity</a:t>
            </a:r>
          </a:p>
          <a:p>
            <a:pPr marL="457200" indent="-457200">
              <a:buAutoNum type="arabicPeriod"/>
            </a:pPr>
            <a:r>
              <a:rPr lang="en-AU" sz="2400" dirty="0"/>
              <a:t>Explain difference between conformity and obedience.</a:t>
            </a:r>
          </a:p>
          <a:p>
            <a:pPr marL="457200" indent="-457200">
              <a:buAutoNum type="arabicPeriod"/>
            </a:pPr>
            <a:r>
              <a:rPr lang="en-AU" sz="2400" dirty="0"/>
              <a:t>List 6 factors affecting conformity (explain and give examples) </a:t>
            </a:r>
          </a:p>
        </p:txBody>
      </p:sp>
    </p:spTree>
    <p:extLst>
      <p:ext uri="{BB962C8B-B14F-4D97-AF65-F5344CB8AC3E}">
        <p14:creationId xmlns:p14="http://schemas.microsoft.com/office/powerpoint/2010/main" val="325566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E6B1-1C6C-4998-9A10-5BD55C2D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50EA-2731-46FB-8959-3C595EE2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82" y="2312276"/>
            <a:ext cx="9933429" cy="4275136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2400" dirty="0"/>
              <a:t>Would you consider Milgram’s Behavioural Study of Obedience (1963) to be experimental or non-experimental research? Explain.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What are the similarities between compliance and obedience?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List the three phases of the Robber’s Cave Experiment.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Is social categorisation affective, behavioural or cognitive? Explain.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Give three effects of cognitive dissonance on behaviour.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246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E6B1-1C6C-4998-9A10-5BD55C2D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50EA-2731-46FB-8959-3C595EE2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82" y="2312276"/>
            <a:ext cx="9933429" cy="4275136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2400" dirty="0"/>
              <a:t>Non-experimental – there was no independent variable to be manipulated, just measurement of dependent variables.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Both involve avoidance of punishment or seeking reward; authority figures or those in positions of power (who have ability to punish or reward)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Group formation; Intergroup competition; Intergroup cooperation.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Tripartite model, all three.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Avoidance, reduction, rationalisation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133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9966960" cy="4424427"/>
          </a:xfrm>
        </p:spPr>
        <p:txBody>
          <a:bodyPr>
            <a:normAutofit/>
          </a:bodyPr>
          <a:lstStyle/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conformity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factors affecting conformity – normative and informational influence, culture, group size, unanimity, deindividuation, social loafing</a:t>
            </a:r>
          </a:p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endParaRPr lang="en-AU" sz="3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E017-0799-1E9D-A4F9-D3EC7A50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88C8-9A44-05F5-820D-A98672E8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AU" sz="2400" dirty="0"/>
              <a:t>Define conformity</a:t>
            </a:r>
          </a:p>
          <a:p>
            <a:pPr marL="457200" indent="-457200">
              <a:buAutoNum type="arabicPeriod"/>
            </a:pPr>
            <a:r>
              <a:rPr lang="en-AU" sz="2400" dirty="0"/>
              <a:t>Explain difference between conformity and obedience.</a:t>
            </a:r>
          </a:p>
          <a:p>
            <a:pPr marL="457200" indent="-457200">
              <a:buAutoNum type="arabicPeriod"/>
            </a:pPr>
            <a:r>
              <a:rPr lang="en-AU" sz="2400" dirty="0"/>
              <a:t>List 6 factors affecting conformity (explain and give examples) </a:t>
            </a:r>
          </a:p>
        </p:txBody>
      </p:sp>
    </p:spTree>
    <p:extLst>
      <p:ext uri="{BB962C8B-B14F-4D97-AF65-F5344CB8AC3E}">
        <p14:creationId xmlns:p14="http://schemas.microsoft.com/office/powerpoint/2010/main" val="359397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64CF4-849F-4A65-B5E5-43DBAF2AB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43" y="228600"/>
            <a:ext cx="5183986" cy="758826"/>
          </a:xfrm>
        </p:spPr>
        <p:txBody>
          <a:bodyPr anchor="b">
            <a:normAutofit fontScale="90000"/>
          </a:bodyPr>
          <a:lstStyle/>
          <a:p>
            <a:r>
              <a:rPr lang="en-AU" dirty="0"/>
              <a:t>Conformity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6DCC-3B6D-4A21-81F3-E563842F8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987426"/>
            <a:ext cx="5738355" cy="4976812"/>
          </a:xfrm>
        </p:spPr>
        <p:txBody>
          <a:bodyPr>
            <a:normAutofit/>
          </a:bodyPr>
          <a:lstStyle/>
          <a:p>
            <a:r>
              <a:rPr lang="en-AU" sz="2400" dirty="0"/>
              <a:t>Changing behaviour to align with those of a group due to real or implied pressure.</a:t>
            </a:r>
          </a:p>
          <a:p>
            <a:r>
              <a:rPr lang="en-AU" sz="2400" dirty="0"/>
              <a:t>Occurs between people of similar social status.</a:t>
            </a:r>
          </a:p>
          <a:p>
            <a:r>
              <a:rPr lang="en-AU" sz="2400" dirty="0"/>
              <a:t>People tend to take personal responsibility for their behaviour rather than admit conformity.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102EF-5760-3406-D0E1-19B193A90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62" t="6039" r="8019" b="16611"/>
          <a:stretch/>
        </p:blipFill>
        <p:spPr>
          <a:xfrm>
            <a:off x="8133049" y="2009851"/>
            <a:ext cx="3249406" cy="283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FD0E-E09D-C2E2-0AB7-C95897E5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elevator experiment">
            <a:hlinkClick r:id="" action="ppaction://media"/>
            <a:extLst>
              <a:ext uri="{FF2B5EF4-FFF2-40B4-BE49-F238E27FC236}">
                <a16:creationId xmlns:a16="http://schemas.microsoft.com/office/drawing/2014/main" id="{3012FC84-B851-35AA-3EB0-AC544C50293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04056" y="377322"/>
            <a:ext cx="10802937" cy="610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0F85-CEA4-A47D-A74B-D3C560CA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Factors affecting conformity</a:t>
            </a:r>
          </a:p>
        </p:txBody>
      </p:sp>
      <p:pic>
        <p:nvPicPr>
          <p:cNvPr id="1026" name="Picture 2" descr="Image result for jigsaw">
            <a:extLst>
              <a:ext uri="{FF2B5EF4-FFF2-40B4-BE49-F238E27FC236}">
                <a16:creationId xmlns:a16="http://schemas.microsoft.com/office/drawing/2014/main" id="{BA45101D-385D-C363-92B5-AAFB587996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47975"/>
            <a:ext cx="25527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53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E2CD-C938-E492-6D4C-7F08C8B0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61A46-AE17-6601-11FC-9EDF8ABF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2343150"/>
            <a:ext cx="10639425" cy="392430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AU" sz="2400" dirty="0"/>
              <a:t>Explain normative influence, in terms of beliefs or values.</a:t>
            </a:r>
          </a:p>
          <a:p>
            <a:pPr marL="342900" indent="-342900">
              <a:buAutoNum type="arabicPeriod"/>
            </a:pPr>
            <a:r>
              <a:rPr lang="en-AU" sz="2400" dirty="0"/>
              <a:t>Which cultures tend to be more collectivist?</a:t>
            </a:r>
          </a:p>
          <a:p>
            <a:pPr marL="342900" indent="-342900">
              <a:buAutoNum type="arabicPeriod"/>
            </a:pPr>
            <a:r>
              <a:rPr lang="en-AU" sz="2400" dirty="0"/>
              <a:t>Which group size has the most conformity?</a:t>
            </a:r>
          </a:p>
          <a:p>
            <a:pPr marL="342900" indent="-342900">
              <a:buAutoNum type="arabicPeriod"/>
            </a:pPr>
            <a:r>
              <a:rPr lang="en-AU" sz="2400" dirty="0"/>
              <a:t>Explain the effect of unanimity.</a:t>
            </a:r>
          </a:p>
          <a:p>
            <a:pPr marL="342900" indent="-342900">
              <a:buAutoNum type="arabicPeriod"/>
            </a:pPr>
            <a:r>
              <a:rPr lang="en-AU" sz="2400" dirty="0"/>
              <a:t>Give two examples of deindividuation.</a:t>
            </a:r>
          </a:p>
          <a:p>
            <a:pPr marL="342900" indent="-342900">
              <a:buAutoNum type="arabicPeriod"/>
            </a:pPr>
            <a:r>
              <a:rPr lang="en-AU" sz="2400" dirty="0"/>
              <a:t>Give two examples of social loafing.</a:t>
            </a:r>
          </a:p>
        </p:txBody>
      </p:sp>
    </p:spTree>
    <p:extLst>
      <p:ext uri="{BB962C8B-B14F-4D97-AF65-F5344CB8AC3E}">
        <p14:creationId xmlns:p14="http://schemas.microsoft.com/office/powerpoint/2010/main" val="223230697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286</Words>
  <Application>Microsoft Office PowerPoint</Application>
  <PresentationFormat>Widescreen</PresentationFormat>
  <Paragraphs>39</Paragraphs>
  <Slides>11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Meiryo</vt:lpstr>
      <vt:lpstr>Calibri</vt:lpstr>
      <vt:lpstr>Corbel</vt:lpstr>
      <vt:lpstr>Symbol</vt:lpstr>
      <vt:lpstr>SketchLinesVTI</vt:lpstr>
      <vt:lpstr>Conformity</vt:lpstr>
      <vt:lpstr>Review</vt:lpstr>
      <vt:lpstr>Review</vt:lpstr>
      <vt:lpstr>Learning Intentions</vt:lpstr>
      <vt:lpstr>Success Criteria</vt:lpstr>
      <vt:lpstr>Conformity</vt:lpstr>
      <vt:lpstr>PowerPoint Presentation</vt:lpstr>
      <vt:lpstr>Factors affecting conformity</vt:lpstr>
      <vt:lpstr>Questions</vt:lpstr>
      <vt:lpstr>PowerPoint Presentation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JOHNSON Kristy [Narrogin Senior High School]</cp:lastModifiedBy>
  <cp:revision>65</cp:revision>
  <dcterms:created xsi:type="dcterms:W3CDTF">2023-02-01T11:31:06Z</dcterms:created>
  <dcterms:modified xsi:type="dcterms:W3CDTF">2023-09-14T01:10:31Z</dcterms:modified>
</cp:coreProperties>
</file>