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6" r:id="rId3"/>
    <p:sldId id="321" r:id="rId4"/>
    <p:sldId id="257" r:id="rId5"/>
    <p:sldId id="317" r:id="rId6"/>
    <p:sldId id="318" r:id="rId7"/>
    <p:sldId id="320" r:id="rId8"/>
    <p:sldId id="323" r:id="rId9"/>
    <p:sldId id="324" r:id="rId10"/>
    <p:sldId id="319" r:id="rId11"/>
    <p:sldId id="322" r:id="rId12"/>
    <p:sldId id="325" r:id="rId13"/>
    <p:sldId id="327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6B6"/>
    <a:srgbClr val="D6EDFA"/>
    <a:srgbClr val="FF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9/15/2023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G23ARthayyk?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B-dJaCXAxA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SsPfbup0ac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y6eUTLzcU4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Small Changes Big Influence – Science Behind Persuasion (infographic)">
            <a:extLst>
              <a:ext uri="{FF2B5EF4-FFF2-40B4-BE49-F238E27FC236}">
                <a16:creationId xmlns:a16="http://schemas.microsoft.com/office/drawing/2014/main" id="{97632755-3B5D-9841-509E-12D106B8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821"/>
          <a:stretch/>
        </p:blipFill>
        <p:spPr bwMode="auto">
          <a:xfrm>
            <a:off x="1524" y="10"/>
            <a:ext cx="121889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746D3498-BB0C-4BBC-957B-FC6466C80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949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348024 w 7476051"/>
              <a:gd name="connsiteY1" fmla="*/ 0 h 6858000"/>
              <a:gd name="connsiteX2" fmla="*/ 681975 w 7476051"/>
              <a:gd name="connsiteY2" fmla="*/ 0 h 6858000"/>
              <a:gd name="connsiteX3" fmla="*/ 1555845 w 7476051"/>
              <a:gd name="connsiteY3" fmla="*/ 0 h 6858000"/>
              <a:gd name="connsiteX4" fmla="*/ 1568054 w 7476051"/>
              <a:gd name="connsiteY4" fmla="*/ 0 h 6858000"/>
              <a:gd name="connsiteX5" fmla="*/ 1693495 w 7476051"/>
              <a:gd name="connsiteY5" fmla="*/ 0 h 6858000"/>
              <a:gd name="connsiteX6" fmla="*/ 3186636 w 7476051"/>
              <a:gd name="connsiteY6" fmla="*/ 0 h 6858000"/>
              <a:gd name="connsiteX7" fmla="*/ 5853028 w 7476051"/>
              <a:gd name="connsiteY7" fmla="*/ 0 h 6858000"/>
              <a:gd name="connsiteX8" fmla="*/ 5875152 w 7476051"/>
              <a:gd name="connsiteY8" fmla="*/ 14997 h 6858000"/>
              <a:gd name="connsiteX9" fmla="*/ 7476051 w 7476051"/>
              <a:gd name="connsiteY9" fmla="*/ 3621656 h 6858000"/>
              <a:gd name="connsiteX10" fmla="*/ 5601701 w 7476051"/>
              <a:gd name="connsiteY10" fmla="*/ 6374814 h 6858000"/>
              <a:gd name="connsiteX11" fmla="*/ 5085053 w 7476051"/>
              <a:gd name="connsiteY11" fmla="*/ 6780599 h 6858000"/>
              <a:gd name="connsiteX12" fmla="*/ 4973297 w 7476051"/>
              <a:gd name="connsiteY12" fmla="*/ 6858000 h 6858000"/>
              <a:gd name="connsiteX13" fmla="*/ 3186636 w 7476051"/>
              <a:gd name="connsiteY13" fmla="*/ 6858000 h 6858000"/>
              <a:gd name="connsiteX14" fmla="*/ 1568054 w 7476051"/>
              <a:gd name="connsiteY14" fmla="*/ 6858000 h 6858000"/>
              <a:gd name="connsiteX15" fmla="*/ 1555845 w 7476051"/>
              <a:gd name="connsiteY15" fmla="*/ 6858000 h 6858000"/>
              <a:gd name="connsiteX16" fmla="*/ 1385101 w 7476051"/>
              <a:gd name="connsiteY16" fmla="*/ 6858000 h 6858000"/>
              <a:gd name="connsiteX17" fmla="*/ 681975 w 7476051"/>
              <a:gd name="connsiteY17" fmla="*/ 6858000 h 6858000"/>
              <a:gd name="connsiteX18" fmla="*/ 348024 w 7476051"/>
              <a:gd name="connsiteY18" fmla="*/ 6858000 h 6858000"/>
              <a:gd name="connsiteX19" fmla="*/ 0 w 7476051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348024" y="0"/>
                </a:lnTo>
                <a:lnTo>
                  <a:pt x="681975" y="0"/>
                </a:lnTo>
                <a:lnTo>
                  <a:pt x="1555845" y="0"/>
                </a:lnTo>
                <a:lnTo>
                  <a:pt x="1568054" y="0"/>
                </a:lnTo>
                <a:lnTo>
                  <a:pt x="1693495" y="0"/>
                </a:lnTo>
                <a:lnTo>
                  <a:pt x="3186636" y="0"/>
                </a:ln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1" y="6374814"/>
                </a:cubicBezTo>
                <a:cubicBezTo>
                  <a:pt x="5429498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3186636" y="6858000"/>
                </a:lnTo>
                <a:lnTo>
                  <a:pt x="1568054" y="6858000"/>
                </a:lnTo>
                <a:lnTo>
                  <a:pt x="1555845" y="6858000"/>
                </a:lnTo>
                <a:lnTo>
                  <a:pt x="1385101" y="6858000"/>
                </a:lnTo>
                <a:lnTo>
                  <a:pt x="681975" y="6858000"/>
                </a:lnTo>
                <a:lnTo>
                  <a:pt x="3480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974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3D8EFB43-661E-4B15-BA65-39CC17EF7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10788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1675" y="1346268"/>
            <a:ext cx="5932755" cy="3285207"/>
          </a:xfrm>
        </p:spPr>
        <p:txBody>
          <a:bodyPr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Antisocial behaviour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151" y="4631475"/>
            <a:ext cx="5934278" cy="1150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AEPSY Year 11 ATAR Psychology</a:t>
            </a:r>
            <a:endParaRPr lang="en-AU">
              <a:solidFill>
                <a:schemeClr val="bg1"/>
              </a:solidFill>
            </a:endParaRPr>
          </a:p>
          <a:p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FED5-10E8-49BD-A3DA-035DB9DA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Factors affecting antisocial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9C39-FF92-4D5C-8043-A7BBBCB9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Diffusion of responsibility</a:t>
            </a:r>
          </a:p>
          <a:p>
            <a:pPr marL="457200" indent="-457200">
              <a:buAutoNum type="arabicPeriod"/>
            </a:pPr>
            <a:r>
              <a:rPr lang="en-AU" sz="2400" dirty="0"/>
              <a:t>Audience inhibition</a:t>
            </a:r>
          </a:p>
          <a:p>
            <a:pPr marL="457200" indent="-457200">
              <a:buAutoNum type="arabicPeriod"/>
            </a:pPr>
            <a:r>
              <a:rPr lang="en-AU" sz="2400" dirty="0"/>
              <a:t>Social influence</a:t>
            </a:r>
          </a:p>
          <a:p>
            <a:pPr marL="457200" indent="-457200">
              <a:buAutoNum type="arabicPeriod"/>
            </a:pPr>
            <a:r>
              <a:rPr lang="en-AU" sz="2400" dirty="0"/>
              <a:t>Cost-benefit analysis</a:t>
            </a:r>
          </a:p>
          <a:p>
            <a:pPr marL="457200" indent="-457200">
              <a:buAutoNum type="arabicPeriod"/>
            </a:pPr>
            <a:r>
              <a:rPr lang="en-AU" sz="2400" dirty="0"/>
              <a:t>Groupthink</a:t>
            </a:r>
          </a:p>
          <a:p>
            <a:pPr marL="457200" indent="-457200">
              <a:buAutoNum type="arabicPeriod"/>
            </a:pPr>
            <a:endParaRPr lang="en-AU" sz="2400" dirty="0"/>
          </a:p>
          <a:p>
            <a:pPr marL="457200" indent="-457200">
              <a:buAutoNum type="arabicPeriod"/>
            </a:pPr>
            <a:endParaRPr lang="en-AU" sz="2400" dirty="0"/>
          </a:p>
          <a:p>
            <a:pPr marL="457200" indent="-457200">
              <a:buAutoNum type="arabicPeriod"/>
            </a:pPr>
            <a:endParaRPr lang="en-AU" sz="2400" dirty="0"/>
          </a:p>
          <a:p>
            <a:pPr marL="457200" indent="-457200">
              <a:buAutoNum type="arabicPeriod"/>
            </a:pP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83DA1-9E5C-4DEB-9DA2-2579A79B4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036" y="4793673"/>
            <a:ext cx="2623128" cy="196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7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The Smoky Room Experiment">
            <a:hlinkClick r:id="" action="ppaction://media"/>
            <a:extLst>
              <a:ext uri="{FF2B5EF4-FFF2-40B4-BE49-F238E27FC236}">
                <a16:creationId xmlns:a16="http://schemas.microsoft.com/office/drawing/2014/main" id="{61C0C61B-7415-48F3-BCAF-A68DC690B10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3964" y="94350"/>
            <a:ext cx="11813309" cy="667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7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95EA5-E299-4285-9ED6-F28FD2F0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Bullying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AF3F7-67D9-4F43-AA5E-440A2FF77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</a:t>
            </a:r>
            <a:r>
              <a:rPr lang="en-AU" b="1" dirty="0"/>
              <a:t>purposeful</a:t>
            </a:r>
            <a:r>
              <a:rPr lang="en-AU" dirty="0"/>
              <a:t> use of a </a:t>
            </a:r>
            <a:r>
              <a:rPr lang="en-AU" b="1" dirty="0"/>
              <a:t>difference in power </a:t>
            </a:r>
            <a:r>
              <a:rPr lang="en-AU" dirty="0"/>
              <a:t>to </a:t>
            </a:r>
            <a:r>
              <a:rPr lang="en-AU" b="1" dirty="0"/>
              <a:t>repeatedly</a:t>
            </a:r>
            <a:r>
              <a:rPr lang="en-AU" dirty="0"/>
              <a:t> cause physical, psychological or social harm.</a:t>
            </a:r>
          </a:p>
        </p:txBody>
      </p:sp>
    </p:spTree>
    <p:extLst>
      <p:ext uri="{BB962C8B-B14F-4D97-AF65-F5344CB8AC3E}">
        <p14:creationId xmlns:p14="http://schemas.microsoft.com/office/powerpoint/2010/main" val="377754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AU" sz="2400" dirty="0"/>
              <a:t>Define antisocial behaviour</a:t>
            </a:r>
          </a:p>
          <a:p>
            <a:pPr marL="457200" indent="-457200">
              <a:buAutoNum type="arabicPeriod"/>
            </a:pPr>
            <a:r>
              <a:rPr lang="en-AU" sz="2400" dirty="0"/>
              <a:t>List five factors influencing antisocial behaviour</a:t>
            </a:r>
          </a:p>
          <a:p>
            <a:pPr marL="457200" indent="-457200">
              <a:buAutoNum type="arabicPeriod"/>
            </a:pPr>
            <a:r>
              <a:rPr lang="en-AU" sz="2400" dirty="0"/>
              <a:t>Explain the bystander effect</a:t>
            </a:r>
          </a:p>
          <a:p>
            <a:pPr marL="457200" indent="-457200">
              <a:buAutoNum type="arabicPeriod"/>
            </a:pPr>
            <a:r>
              <a:rPr lang="en-AU" sz="2400" dirty="0"/>
              <a:t>Summarise the Smoke –filled room experiment</a:t>
            </a:r>
          </a:p>
          <a:p>
            <a:pPr marL="457200" indent="-457200">
              <a:buAutoNum type="arabicPeriod"/>
            </a:pPr>
            <a:r>
              <a:rPr lang="en-AU" sz="2400" dirty="0"/>
              <a:t>Explain bullying as an example of antisocial behaviour.</a:t>
            </a:r>
          </a:p>
          <a:p>
            <a:pPr marL="457200" indent="-4572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605195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EC39-6E15-45DC-AB86-DAF22060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Why do people join cults? - Janja Lalich">
            <a:hlinkClick r:id="" action="ppaction://media"/>
            <a:extLst>
              <a:ext uri="{FF2B5EF4-FFF2-40B4-BE49-F238E27FC236}">
                <a16:creationId xmlns:a16="http://schemas.microsoft.com/office/drawing/2014/main" id="{25342851-C25B-473C-828B-ADDDFD5B104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9366" y="103218"/>
            <a:ext cx="11773268" cy="665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3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E6B1-1C6C-4998-9A10-5BD55C2D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50EA-2731-46FB-8959-3C595EE2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312276"/>
            <a:ext cx="11696700" cy="4450474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4400" dirty="0"/>
              <a:t>What were the findings of Asch’s Line Judgement Task Experiment?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4400" dirty="0"/>
              <a:t>Which ethical consideration did both Asch’s Line Judgement and Milgram’s Obedience study breach? Why? How could this be overcome?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4400" dirty="0"/>
              <a:t>List </a:t>
            </a:r>
            <a:r>
              <a:rPr lang="en-AU" sz="4400" dirty="0" err="1"/>
              <a:t>Kelman’s</a:t>
            </a:r>
            <a:r>
              <a:rPr lang="en-AU" sz="4400" dirty="0"/>
              <a:t> 3 processes of influence?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4400" dirty="0"/>
              <a:t>Distinguish between direct and indirect discrimination.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4400" dirty="0"/>
              <a:t>List the three phases of Tajfel and Turner’s Social Identity Theory.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246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E6B1-1C6C-4998-9A10-5BD55C2D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50EA-2731-46FB-8959-3C595EE2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382" y="2312276"/>
            <a:ext cx="9933429" cy="427513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dirty="0"/>
              <a:t>People would conform depending on group size (3-5), unanimity, informative influence (not sure of their own knowledge/skills) and to an extent whether their responses were anonymous or not.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Deception (and possibly psychological harm). Part of the experiment. Overcome with debriefing.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Compliance, identification, internalisation.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Direct – targeted and intentional; Indirect – unintentional due to conditions that apply to everyone.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Social categorisation; social identification; social comparison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pPr marL="342900" indent="-342900"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594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antisocial behaviour in response to social influence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factors influencing antisocial behaviour – diffusion of responsibility, audience inhibition, social influence, cost–benefit analysis, groupthink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concept of bystander effect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study: Group inhibition of bystander intervention in emergencies – smoke filled room (Latane and Darley, 1968)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bullying as an example of antisocial behaviour</a:t>
            </a: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endParaRPr lang="en-AU" sz="3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AU" sz="2400" dirty="0"/>
              <a:t>Define antisocial behaviour</a:t>
            </a:r>
          </a:p>
          <a:p>
            <a:pPr marL="457200" indent="-457200">
              <a:buAutoNum type="arabicPeriod"/>
            </a:pPr>
            <a:r>
              <a:rPr lang="en-AU" sz="2400" dirty="0"/>
              <a:t>List five factors influencing antisocial behaviour</a:t>
            </a:r>
          </a:p>
          <a:p>
            <a:pPr marL="457200" indent="-457200">
              <a:buAutoNum type="arabicPeriod"/>
            </a:pPr>
            <a:r>
              <a:rPr lang="en-AU" sz="2400" dirty="0"/>
              <a:t>Explain the bystander effect</a:t>
            </a:r>
          </a:p>
          <a:p>
            <a:pPr marL="457200" indent="-457200">
              <a:buAutoNum type="arabicPeriod"/>
            </a:pPr>
            <a:r>
              <a:rPr lang="en-AU" sz="2400" dirty="0"/>
              <a:t>Summarise the Smoke –filled room experiment</a:t>
            </a:r>
          </a:p>
          <a:p>
            <a:pPr marL="457200" indent="-457200">
              <a:buAutoNum type="arabicPeriod"/>
            </a:pPr>
            <a:r>
              <a:rPr lang="en-AU" sz="2400" dirty="0"/>
              <a:t>Explain bullying as an example of antisocial behaviour.</a:t>
            </a:r>
          </a:p>
          <a:p>
            <a:pPr marL="457200" indent="-4572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9397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7651-C742-4FE4-B5BB-5C693265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Antisocial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2300B-53EE-4DF4-9653-CADBF7A0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Behaviour that harms society and its members by violating the rights of others.</a:t>
            </a:r>
          </a:p>
        </p:txBody>
      </p:sp>
    </p:spTree>
    <p:extLst>
      <p:ext uri="{BB962C8B-B14F-4D97-AF65-F5344CB8AC3E}">
        <p14:creationId xmlns:p14="http://schemas.microsoft.com/office/powerpoint/2010/main" val="401179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THE BYSTANDER EFFECT">
            <a:hlinkClick r:id="" action="ppaction://media"/>
            <a:extLst>
              <a:ext uri="{FF2B5EF4-FFF2-40B4-BE49-F238E27FC236}">
                <a16:creationId xmlns:a16="http://schemas.microsoft.com/office/drawing/2014/main" id="{072D05DA-315F-43BD-B481-52B1DDD0FB0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68445" y="183334"/>
            <a:ext cx="8655109" cy="649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9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1A0B-622D-475A-80C7-A481BFC9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Bystander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0524-6521-427B-9CA2-257C7A75D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A bystander becomes aware of a potential emergency, but decides not to act or intervene. The more people present, the less likely they are to help.</a:t>
            </a:r>
          </a:p>
        </p:txBody>
      </p:sp>
    </p:spTree>
    <p:extLst>
      <p:ext uri="{BB962C8B-B14F-4D97-AF65-F5344CB8AC3E}">
        <p14:creationId xmlns:p14="http://schemas.microsoft.com/office/powerpoint/2010/main" val="339377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6140-787C-4047-A989-AE306C043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The Bystander Effect | The Science of Empathy">
            <a:hlinkClick r:id="" action="ppaction://media"/>
            <a:extLst>
              <a:ext uri="{FF2B5EF4-FFF2-40B4-BE49-F238E27FC236}">
                <a16:creationId xmlns:a16="http://schemas.microsoft.com/office/drawing/2014/main" id="{49ACAC68-FA01-487C-97E2-BC73B4C282F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7421" y="68220"/>
            <a:ext cx="11897158" cy="672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0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3074</TotalTime>
  <Words>356</Words>
  <Application>Microsoft Office PowerPoint</Application>
  <PresentationFormat>Widescreen</PresentationFormat>
  <Paragraphs>46</Paragraphs>
  <Slides>14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Meiryo</vt:lpstr>
      <vt:lpstr>Calibri</vt:lpstr>
      <vt:lpstr>Corbel</vt:lpstr>
      <vt:lpstr>Symbol</vt:lpstr>
      <vt:lpstr>SketchLinesVTI</vt:lpstr>
      <vt:lpstr>Antisocial behaviour</vt:lpstr>
      <vt:lpstr>Review</vt:lpstr>
      <vt:lpstr>Review</vt:lpstr>
      <vt:lpstr>Learning Intentions</vt:lpstr>
      <vt:lpstr>Success Criteria</vt:lpstr>
      <vt:lpstr>Antisocial behaviour</vt:lpstr>
      <vt:lpstr>PowerPoint Presentation</vt:lpstr>
      <vt:lpstr>The Bystander Effect</vt:lpstr>
      <vt:lpstr>PowerPoint Presentation</vt:lpstr>
      <vt:lpstr>Factors affecting antisocial behaviour</vt:lpstr>
      <vt:lpstr>PowerPoint Presentation</vt:lpstr>
      <vt:lpstr>Bullying</vt:lpstr>
      <vt:lpstr>Success Criteria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69</cp:revision>
  <dcterms:created xsi:type="dcterms:W3CDTF">2023-02-01T11:31:06Z</dcterms:created>
  <dcterms:modified xsi:type="dcterms:W3CDTF">2023-09-15T05:00:40Z</dcterms:modified>
</cp:coreProperties>
</file>