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327" r:id="rId4"/>
    <p:sldId id="257" r:id="rId5"/>
    <p:sldId id="317" r:id="rId6"/>
    <p:sldId id="318" r:id="rId7"/>
    <p:sldId id="324" r:id="rId8"/>
    <p:sldId id="320" r:id="rId9"/>
    <p:sldId id="321" r:id="rId10"/>
    <p:sldId id="322" r:id="rId11"/>
    <p:sldId id="323" r:id="rId12"/>
    <p:sldId id="325" r:id="rId13"/>
    <p:sldId id="326" r:id="rId14"/>
    <p:sldId id="3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HC4UL1azW0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Z8TyGKOLys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mall Changes Big Influence – Science Behind Persuasion (infographic)">
            <a:extLst>
              <a:ext uri="{FF2B5EF4-FFF2-40B4-BE49-F238E27FC236}">
                <a16:creationId xmlns:a16="http://schemas.microsoft.com/office/drawing/2014/main" id="{97632755-3B5D-9841-509E-12D106B8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2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Pro-social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45F6-A1FC-4B4A-88BD-361F6AEA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Personal characteristics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340B-6EC3-4F14-B8A3-8BEF3062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958" y="2312275"/>
            <a:ext cx="10603684" cy="3878799"/>
          </a:xfrm>
        </p:spPr>
        <p:txBody>
          <a:bodyPr>
            <a:noAutofit/>
          </a:bodyPr>
          <a:lstStyle/>
          <a:p>
            <a:r>
              <a:rPr lang="en-AU" sz="2400" b="1" dirty="0"/>
              <a:t>Empathy:</a:t>
            </a:r>
            <a:r>
              <a:rPr lang="en-AU" sz="2400" dirty="0"/>
              <a:t> the ability to sense and share the thoughts and feelings of another person</a:t>
            </a:r>
          </a:p>
          <a:p>
            <a:r>
              <a:rPr lang="en-AU" sz="2400" b="1" dirty="0"/>
              <a:t>Mood:</a:t>
            </a:r>
            <a:r>
              <a:rPr lang="en-AU" sz="2400" dirty="0"/>
              <a:t> When an individual is in a positive mood, they carry out pro-social behaviours to maintain it (‘feel-good, do-good’</a:t>
            </a:r>
          </a:p>
          <a:p>
            <a:r>
              <a:rPr lang="en-AU" sz="2400" b="1" dirty="0"/>
              <a:t>Competence:</a:t>
            </a:r>
            <a:r>
              <a:rPr lang="en-AU" sz="2400" dirty="0"/>
              <a:t> An individual who believes they have the ability to help others is more likely to do so.</a:t>
            </a:r>
          </a:p>
        </p:txBody>
      </p:sp>
    </p:spTree>
    <p:extLst>
      <p:ext uri="{BB962C8B-B14F-4D97-AF65-F5344CB8AC3E}">
        <p14:creationId xmlns:p14="http://schemas.microsoft.com/office/powerpoint/2010/main" val="40885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FBBD-044A-460C-80A3-DDA2B2C0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Altruism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E7D2-2641-4CD6-90FD-1A08756F9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Helping others without expecting reward.</a:t>
            </a:r>
          </a:p>
        </p:txBody>
      </p:sp>
    </p:spTree>
    <p:extLst>
      <p:ext uri="{BB962C8B-B14F-4D97-AF65-F5344CB8AC3E}">
        <p14:creationId xmlns:p14="http://schemas.microsoft.com/office/powerpoint/2010/main" val="294353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75EC-6A4F-4B93-8483-7B38CFA1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Online Media 3" title="What is Altruism | Explained in 2 min">
            <a:hlinkClick r:id="" action="ppaction://media"/>
            <a:extLst>
              <a:ext uri="{FF2B5EF4-FFF2-40B4-BE49-F238E27FC236}">
                <a16:creationId xmlns:a16="http://schemas.microsoft.com/office/drawing/2014/main" id="{1357E0F2-9E76-4AF4-BCFA-3E364829BB6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5954" y="148628"/>
            <a:ext cx="11829028" cy="66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0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F80C-7F97-4C3D-BDC9-441DB157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349F-FB4F-445D-8E1E-C6CB062D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Voluntary actions that benefit others. </a:t>
            </a:r>
            <a:r>
              <a:rPr lang="en-AU" sz="2200" b="1" dirty="0">
                <a:solidFill>
                  <a:schemeClr val="accent1">
                    <a:lumMod val="75000"/>
                  </a:schemeClr>
                </a:solidFill>
                <a:latin typeface="Congenial Light" panose="020B0604020202020204" pitchFamily="2" charset="0"/>
              </a:rPr>
              <a:t>Why would you help others?</a:t>
            </a:r>
          </a:p>
          <a:p>
            <a:r>
              <a:rPr lang="en-AU" dirty="0"/>
              <a:t>Evolutionary aspects – helping family strengthens your gene pool</a:t>
            </a:r>
          </a:p>
          <a:p>
            <a:r>
              <a:rPr lang="en-AU" dirty="0"/>
              <a:t>Empathetic or altruistic reasons</a:t>
            </a:r>
          </a:p>
          <a:p>
            <a:r>
              <a:rPr lang="en-AU" dirty="0"/>
              <a:t>Increases positive mood</a:t>
            </a:r>
          </a:p>
          <a:p>
            <a:r>
              <a:rPr lang="en-AU" dirty="0"/>
              <a:t>Expectation of reward (reciprocity)</a:t>
            </a:r>
          </a:p>
          <a:p>
            <a:r>
              <a:rPr lang="en-AU" dirty="0"/>
              <a:t>Taught/reinforced throughout childhood</a:t>
            </a:r>
          </a:p>
          <a:p>
            <a:r>
              <a:rPr lang="en-AU" dirty="0"/>
              <a:t>Social media trend – “Acts of kindness”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B3F68-9074-47B1-A49B-E2F68971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77" y="159626"/>
            <a:ext cx="1900237" cy="19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prosocial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List four factors influencing prosocial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altruism</a:t>
            </a:r>
          </a:p>
          <a:p>
            <a:pPr marL="457200" indent="-457200">
              <a:buAutoNum type="arabicPeriod"/>
            </a:pPr>
            <a:r>
              <a:rPr lang="en-AU" sz="2400" dirty="0"/>
              <a:t>Describe helping as an example of prosocial behaviour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670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312276"/>
            <a:ext cx="11696700" cy="44504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400" dirty="0"/>
              <a:t>List five factors that influence antisocial behaviour.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Define the bystander effect.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Explain the difference between obedience and conformity.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Give examples of situational and dispositional attribution.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According to Festinger, what creates tension within a person that leads to discomfort?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400" dirty="0"/>
              <a:t>Summarise Bowlby’s maternal deprivation theory, using Genie the Wild Child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11A5-7A80-4785-8EF1-731B14A9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EC36-7707-4FE2-9EFE-D0D2DEFE6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8" y="2312275"/>
            <a:ext cx="10201013" cy="378652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AU" sz="1800" dirty="0"/>
              <a:t>Diffusion of </a:t>
            </a:r>
            <a:r>
              <a:rPr lang="en-AU" sz="1800" dirty="0" err="1"/>
              <a:t>responsibility;Audience</a:t>
            </a:r>
            <a:r>
              <a:rPr lang="en-AU" sz="1800" dirty="0"/>
              <a:t> </a:t>
            </a:r>
            <a:r>
              <a:rPr lang="en-AU" sz="1800" dirty="0" err="1"/>
              <a:t>inhibition;Social</a:t>
            </a:r>
            <a:r>
              <a:rPr lang="en-AU" sz="1800" dirty="0"/>
              <a:t> </a:t>
            </a:r>
            <a:r>
              <a:rPr lang="en-AU" sz="1800" dirty="0" err="1"/>
              <a:t>influence;Cost-benefit</a:t>
            </a:r>
            <a:r>
              <a:rPr lang="en-AU" sz="1800" dirty="0"/>
              <a:t> </a:t>
            </a:r>
            <a:r>
              <a:rPr lang="en-AU" sz="1800" dirty="0" err="1"/>
              <a:t>analysis;Groupthink</a:t>
            </a:r>
            <a:endParaRPr lang="en-AU" sz="1800" dirty="0"/>
          </a:p>
          <a:p>
            <a:pPr marL="457200" indent="-457200">
              <a:buAutoNum type="arabicPeriod"/>
            </a:pPr>
            <a:r>
              <a:rPr lang="en-AU" sz="1800" dirty="0"/>
              <a:t>More bystanders = less likely to help in an emergency</a:t>
            </a:r>
          </a:p>
          <a:p>
            <a:pPr marL="457200" indent="-457200">
              <a:buAutoNum type="arabicPeriod"/>
            </a:pPr>
            <a:r>
              <a:rPr lang="en-AU" dirty="0"/>
              <a:t>Obedience has authority/power influencer, who can reward or punish and behaviour is attributed to them</a:t>
            </a:r>
          </a:p>
          <a:p>
            <a:pPr marL="457200" indent="-457200">
              <a:buAutoNum type="arabicPeriod"/>
            </a:pPr>
            <a:r>
              <a:rPr lang="en-AU" dirty="0"/>
              <a:t>Situational – external factors; Dispositional – internal factors</a:t>
            </a:r>
          </a:p>
          <a:p>
            <a:pPr marL="457200" indent="-457200">
              <a:buAutoNum type="arabicPeriod"/>
            </a:pPr>
            <a:r>
              <a:rPr lang="en-AU" dirty="0"/>
              <a:t>Festinger: Cognitive Dissonance – mismatch between beliefs and actions</a:t>
            </a:r>
          </a:p>
          <a:p>
            <a:pPr marL="457200" indent="-457200">
              <a:buAutoNum type="arabicPeriod"/>
            </a:pPr>
            <a:r>
              <a:rPr lang="en-AU" dirty="0"/>
              <a:t>Genie was deprived of care and did not develop cognition, language, fine or gross motor skills.</a:t>
            </a:r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endParaRPr lang="en-AU" dirty="0"/>
          </a:p>
          <a:p>
            <a:pPr marL="457200" indent="-457200">
              <a:buAutoNum type="arabicPeriod"/>
            </a:pPr>
            <a:endParaRPr lang="en-AU" sz="1800" dirty="0"/>
          </a:p>
          <a:p>
            <a:pPr marL="457200" indent="-457200">
              <a:buAutoNum type="arabicPeriod"/>
            </a:pPr>
            <a:endParaRPr lang="en-AU" sz="1800" dirty="0"/>
          </a:p>
          <a:p>
            <a:pPr marL="457200" indent="-457200">
              <a:buAutoNum type="arabicPeriod"/>
            </a:pPr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20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pro-social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behaviour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response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to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social</a:t>
            </a:r>
            <a:r>
              <a:rPr lang="en-AU" sz="24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influence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factors influencing pro-social behaviour – reciprocity principle, social responsibility, personal characteristics (empathy, mood, competence), altruism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helping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</a:t>
            </a:r>
            <a:r>
              <a:rPr lang="en-AU" sz="24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example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24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prosocial</a:t>
            </a:r>
            <a:r>
              <a:rPr lang="en-AU" sz="24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behaviour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prosocial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List four factors influencing prosocial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Define altruism</a:t>
            </a:r>
          </a:p>
          <a:p>
            <a:pPr marL="457200" indent="-457200">
              <a:buAutoNum type="arabicPeriod"/>
            </a:pPr>
            <a:r>
              <a:rPr lang="en-AU" sz="2400" dirty="0"/>
              <a:t>Describe helping as an example of prosocial behaviour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94D6-A40F-4072-B75C-359C09DA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Prosocial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9F67C-8ACF-4D79-9CB3-6C455C28A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Voluntary actions that promote social acceptance and benefit society and its members.</a:t>
            </a:r>
          </a:p>
        </p:txBody>
      </p:sp>
    </p:spTree>
    <p:extLst>
      <p:ext uri="{BB962C8B-B14F-4D97-AF65-F5344CB8AC3E}">
        <p14:creationId xmlns:p14="http://schemas.microsoft.com/office/powerpoint/2010/main" val="303940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B782-632B-404A-B8DD-36312474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Would you pass the wallet test?">
            <a:hlinkClick r:id="" action="ppaction://media"/>
            <a:extLst>
              <a:ext uri="{FF2B5EF4-FFF2-40B4-BE49-F238E27FC236}">
                <a16:creationId xmlns:a16="http://schemas.microsoft.com/office/drawing/2014/main" id="{34FC0201-0C40-4131-AEEF-759492D6C72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514" y="69968"/>
            <a:ext cx="11890972" cy="67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9B60-3F05-46EC-A897-4DD0DAE3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354" y="442220"/>
            <a:ext cx="8979457" cy="1345269"/>
          </a:xfrm>
        </p:spPr>
        <p:txBody>
          <a:bodyPr>
            <a:normAutofit fontScale="90000"/>
          </a:bodyPr>
          <a:lstStyle/>
          <a:p>
            <a:r>
              <a:rPr lang="en-AU" dirty="0"/>
              <a:t>Factors influencing Pro-Social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1BD5-1F74-4CE1-B3B9-C8961559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013" y="2312276"/>
            <a:ext cx="10108733" cy="3887188"/>
          </a:xfrm>
        </p:spPr>
        <p:txBody>
          <a:bodyPr>
            <a:normAutofit/>
          </a:bodyPr>
          <a:lstStyle/>
          <a:p>
            <a:r>
              <a:rPr lang="en-AU" sz="2400" b="1" dirty="0"/>
              <a:t>Reciprocity Principle: the social norm where a person feels obligated to return the favour to a person that does something for them.</a:t>
            </a:r>
          </a:p>
          <a:p>
            <a:r>
              <a:rPr lang="en-AU" sz="2400" dirty="0"/>
              <a:t>Reciprocity concerning the exchange of helpful behaviour between people is related to altruism. There is no expectation of a returned favour due to the assumption that the person being helped would do the same for them.</a:t>
            </a:r>
          </a:p>
        </p:txBody>
      </p:sp>
    </p:spTree>
    <p:extLst>
      <p:ext uri="{BB962C8B-B14F-4D97-AF65-F5344CB8AC3E}">
        <p14:creationId xmlns:p14="http://schemas.microsoft.com/office/powerpoint/2010/main" val="234452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4A18-3DF1-4C56-97C0-A4336D6E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442220"/>
            <a:ext cx="9088514" cy="1345269"/>
          </a:xfrm>
        </p:spPr>
        <p:txBody>
          <a:bodyPr>
            <a:normAutofit fontScale="90000"/>
          </a:bodyPr>
          <a:lstStyle/>
          <a:p>
            <a:r>
              <a:rPr lang="en-AU" dirty="0"/>
              <a:t>Factors influencing Pro-Social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E39B-0249-44E3-B50A-3639EAFD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/>
              <a:t>Social responsibility: the theory that individuals are accountable for acting in a way that benefits society.</a:t>
            </a:r>
          </a:p>
          <a:p>
            <a:r>
              <a:rPr lang="en-AU" sz="2400" dirty="0"/>
              <a:t>Individuals with a higher level of social responsibility perform more pro-social behaviours</a:t>
            </a:r>
          </a:p>
        </p:txBody>
      </p:sp>
    </p:spTree>
    <p:extLst>
      <p:ext uri="{BB962C8B-B14F-4D97-AF65-F5344CB8AC3E}">
        <p14:creationId xmlns:p14="http://schemas.microsoft.com/office/powerpoint/2010/main" val="86612032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459</Words>
  <Application>Microsoft Office PowerPoint</Application>
  <PresentationFormat>Widescreen</PresentationFormat>
  <Paragraphs>58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Calibri</vt:lpstr>
      <vt:lpstr>Congenial Light</vt:lpstr>
      <vt:lpstr>Corbel</vt:lpstr>
      <vt:lpstr>Symbol</vt:lpstr>
      <vt:lpstr>SketchLinesVTI</vt:lpstr>
      <vt:lpstr>Pro-social behaviour</vt:lpstr>
      <vt:lpstr>Review</vt:lpstr>
      <vt:lpstr>Review</vt:lpstr>
      <vt:lpstr>Learning Intentions</vt:lpstr>
      <vt:lpstr>Success Criteria</vt:lpstr>
      <vt:lpstr>Prosocial Behaviour</vt:lpstr>
      <vt:lpstr>PowerPoint Presentation</vt:lpstr>
      <vt:lpstr>Factors influencing Pro-Social Behaviour</vt:lpstr>
      <vt:lpstr>Factors influencing Pro-Social Behaviour</vt:lpstr>
      <vt:lpstr>Personal characteristics </vt:lpstr>
      <vt:lpstr>Altruism</vt:lpstr>
      <vt:lpstr>PowerPoint Presentation</vt:lpstr>
      <vt:lpstr>Helping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70</cp:revision>
  <dcterms:created xsi:type="dcterms:W3CDTF">2023-02-01T11:31:06Z</dcterms:created>
  <dcterms:modified xsi:type="dcterms:W3CDTF">2023-09-19T08:46:00Z</dcterms:modified>
</cp:coreProperties>
</file>