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66" r:id="rId4"/>
    <p:sldId id="268" r:id="rId5"/>
    <p:sldId id="267" r:id="rId6"/>
    <p:sldId id="269" r:id="rId7"/>
    <p:sldId id="270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2/17/2023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learn/lesson/ethics-in-psychology-guidelines-examples-importanc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9B194-9DAB-4D6A-82FE-6AA784780B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80" r="-1" b="1600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Ethics</a:t>
            </a:r>
            <a:endParaRPr lang="en-AU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AEPSY Year 11 ATAR Psychology</a:t>
            </a:r>
            <a:endParaRPr lang="en-AU"/>
          </a:p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b="1" dirty="0">
                <a:effectLst/>
                <a:ea typeface="Calibri" panose="020F0502020204030204" pitchFamily="34" charset="0"/>
              </a:rPr>
              <a:t>Ethical</a:t>
            </a:r>
            <a:r>
              <a:rPr lang="en-AU" sz="2400" b="1" spc="-15" dirty="0">
                <a:effectLst/>
                <a:ea typeface="Calibri" panose="020F0502020204030204" pitchFamily="34" charset="0"/>
              </a:rPr>
              <a:t> </a:t>
            </a:r>
            <a:r>
              <a:rPr lang="en-AU" sz="2400" b="1" dirty="0">
                <a:effectLst/>
                <a:ea typeface="Calibri" panose="020F0502020204030204" pitchFamily="34" charset="0"/>
              </a:rPr>
              <a:t>guidelines</a:t>
            </a:r>
            <a:r>
              <a:rPr lang="en-AU" sz="2400" b="1" spc="-25" dirty="0">
                <a:effectLst/>
                <a:ea typeface="Calibri" panose="020F0502020204030204" pitchFamily="34" charset="0"/>
              </a:rPr>
              <a:t> </a:t>
            </a:r>
            <a:r>
              <a:rPr lang="en-AU" sz="2400" b="1" dirty="0">
                <a:effectLst/>
                <a:ea typeface="Calibri" panose="020F0502020204030204" pitchFamily="34" charset="0"/>
              </a:rPr>
              <a:t>and</a:t>
            </a:r>
            <a:r>
              <a:rPr lang="en-AU" sz="2400" b="1" spc="-20" dirty="0">
                <a:effectLst/>
                <a:ea typeface="Calibri" panose="020F0502020204030204" pitchFamily="34" charset="0"/>
              </a:rPr>
              <a:t> </a:t>
            </a:r>
            <a:r>
              <a:rPr lang="en-AU" sz="2400" b="1" dirty="0">
                <a:effectLst/>
                <a:ea typeface="Calibri" panose="020F0502020204030204" pitchFamily="34" charset="0"/>
              </a:rPr>
              <a:t>practices</a:t>
            </a:r>
            <a:r>
              <a:rPr lang="en-AU" sz="2400" b="1" spc="-10" dirty="0">
                <a:effectLst/>
                <a:ea typeface="Calibri" panose="020F0502020204030204" pitchFamily="34" charset="0"/>
              </a:rPr>
              <a:t> </a:t>
            </a:r>
            <a:r>
              <a:rPr lang="en-AU" sz="2400" b="1" dirty="0">
                <a:effectLst/>
                <a:ea typeface="Calibri" panose="020F0502020204030204" pitchFamily="34" charset="0"/>
              </a:rPr>
              <a:t>for</a:t>
            </a:r>
            <a:r>
              <a:rPr lang="en-AU" sz="2400" b="1" spc="-15" dirty="0">
                <a:effectLst/>
                <a:ea typeface="Calibri" panose="020F0502020204030204" pitchFamily="34" charset="0"/>
              </a:rPr>
              <a:t> </a:t>
            </a:r>
            <a:r>
              <a:rPr lang="en-AU" sz="2400" b="1" dirty="0">
                <a:effectLst/>
                <a:ea typeface="Calibri" panose="020F0502020204030204" pitchFamily="34" charset="0"/>
              </a:rPr>
              <a:t>psychological</a:t>
            </a:r>
            <a:r>
              <a:rPr lang="en-AU" sz="2400" b="1" spc="-20" dirty="0">
                <a:effectLst/>
                <a:ea typeface="Calibri" panose="020F0502020204030204" pitchFamily="34" charset="0"/>
              </a:rPr>
              <a:t> </a:t>
            </a:r>
            <a:r>
              <a:rPr lang="en-AU" sz="2400" b="1" dirty="0">
                <a:effectLst/>
                <a:ea typeface="Calibri" panose="020F0502020204030204" pitchFamily="34" charset="0"/>
              </a:rPr>
              <a:t>research</a:t>
            </a:r>
          </a:p>
          <a:p>
            <a:pPr marL="228600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the</a:t>
            </a:r>
            <a:r>
              <a:rPr lang="en-AU" sz="2400" spc="-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role</a:t>
            </a:r>
            <a:r>
              <a:rPr lang="en-AU" sz="2400" spc="-2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of</a:t>
            </a:r>
            <a:r>
              <a:rPr lang="en-AU" sz="2400" spc="-1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ethics/ethical</a:t>
            </a:r>
            <a:r>
              <a:rPr lang="en-AU" sz="2400" spc="-2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guidelines</a:t>
            </a:r>
            <a:r>
              <a:rPr lang="en-AU" sz="2400" spc="-1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in</a:t>
            </a:r>
            <a:r>
              <a:rPr lang="en-AU" sz="2400" spc="-1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psychological</a:t>
            </a:r>
            <a:r>
              <a:rPr lang="en-AU" sz="2400" spc="-1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research</a:t>
            </a:r>
            <a:endParaRPr lang="en-AU" sz="24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the role</a:t>
            </a:r>
            <a:r>
              <a:rPr lang="en-AU" sz="2400" spc="-2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of</a:t>
            </a:r>
            <a:r>
              <a:rPr lang="en-AU" sz="2400" spc="-2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ethics</a:t>
            </a:r>
            <a:r>
              <a:rPr lang="en-AU" sz="2400" spc="-2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committee</a:t>
            </a:r>
            <a:r>
              <a:rPr lang="en-AU" sz="2400" spc="-1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approval</a:t>
            </a:r>
            <a:r>
              <a:rPr lang="en-AU" sz="2400" spc="-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and</a:t>
            </a:r>
            <a:r>
              <a:rPr lang="en-AU" sz="2400" spc="-2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monitoring</a:t>
            </a:r>
            <a:r>
              <a:rPr lang="en-AU" sz="2400" spc="-1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of</a:t>
            </a:r>
            <a:r>
              <a:rPr lang="en-AU" sz="2400" spc="-2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conduct</a:t>
            </a:r>
            <a:r>
              <a:rPr lang="en-AU" sz="2400" spc="-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for</a:t>
            </a:r>
            <a:r>
              <a:rPr lang="en-AU" sz="2400" spc="-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all</a:t>
            </a:r>
            <a:r>
              <a:rPr lang="en-AU" sz="2400" spc="-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psychological</a:t>
            </a:r>
            <a:r>
              <a:rPr lang="en-AU" sz="2400" spc="-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4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research</a:t>
            </a:r>
            <a:endParaRPr lang="en-AU" sz="24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7819-7949-43D9-80FD-1E2E904E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50C32-C2B0-47C2-96A3-AC42A7D3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228600">
              <a:lnSpc>
                <a:spcPct val="110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500" spc="-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understand</a:t>
            </a:r>
            <a:r>
              <a:rPr lang="en-AU" sz="2500" spc="-2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and</a:t>
            </a:r>
            <a:r>
              <a:rPr lang="en-AU" sz="2500" spc="-1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apply</a:t>
            </a:r>
            <a:r>
              <a:rPr lang="en-AU" sz="2500" spc="-1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ethical</a:t>
            </a:r>
            <a:r>
              <a:rPr lang="en-AU" sz="2500" spc="-1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guidelines</a:t>
            </a:r>
            <a:r>
              <a:rPr lang="en-AU" sz="2500" spc="-1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and</a:t>
            </a:r>
            <a:r>
              <a:rPr lang="en-AU" sz="2500" spc="-1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practices</a:t>
            </a:r>
            <a:r>
              <a:rPr lang="en-AU" sz="2500" spc="-2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related</a:t>
            </a:r>
            <a:r>
              <a:rPr lang="en-AU" sz="2500" spc="-2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to</a:t>
            </a:r>
            <a:r>
              <a:rPr lang="en-AU" sz="2500" spc="-1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human</a:t>
            </a:r>
            <a:r>
              <a:rPr lang="en-AU" sz="2500" spc="-15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participants</a:t>
            </a:r>
            <a:endParaRPr lang="en-AU" sz="25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protection from harm – physical and psychological</a:t>
            </a:r>
            <a:endParaRPr lang="en-AU" sz="25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informed consent</a:t>
            </a:r>
            <a:endParaRPr lang="en-AU" sz="25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withdrawal rights</a:t>
            </a:r>
            <a:endParaRPr lang="en-AU" sz="25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deception</a:t>
            </a:r>
            <a:endParaRPr lang="en-AU" sz="25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confidentiality</a:t>
            </a:r>
            <a:endParaRPr lang="en-AU" sz="25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privacy</a:t>
            </a:r>
            <a:endParaRPr lang="en-AU" sz="25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5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voluntary participation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2500" dirty="0">
                <a:effectLst/>
                <a:ea typeface="Calibri" panose="020F0502020204030204" pitchFamily="34" charset="0"/>
              </a:rPr>
              <a:t>debriefing</a:t>
            </a:r>
            <a:endParaRPr lang="en-AU" sz="51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807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2C41-A76A-4D6E-95EE-5B6A8159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D4B0-6D3A-4B5D-B01C-A2BCF60D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Ethics in Psychology | Guidelines, Examples &amp; Importance - Video &amp; Lesson Transcript | Study.com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867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34AC-E552-42D1-83D5-856108F8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C3A6-1AB3-4A18-8669-EA454EBD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20 Most Unethical Experiments in Psychology</a:t>
            </a:r>
          </a:p>
        </p:txBody>
      </p:sp>
    </p:spTree>
    <p:extLst>
      <p:ext uri="{BB962C8B-B14F-4D97-AF65-F5344CB8AC3E}">
        <p14:creationId xmlns:p14="http://schemas.microsoft.com/office/powerpoint/2010/main" val="257640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FDB9-630A-4BE6-9F74-B9BCD080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BF96-45E2-48BA-98FD-8C33D69E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Ethical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012673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A2E9-D49D-46E4-B59C-859454C5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Why do we need an ethics committee approval and monitoring?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863C-6F30-481B-8673-ABFA9675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524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Define the role of an ethics committee or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Define each of the ethical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Apply aspects of ethics to human studies</a:t>
            </a:r>
          </a:p>
        </p:txBody>
      </p:sp>
    </p:spTree>
    <p:extLst>
      <p:ext uri="{BB962C8B-B14F-4D97-AF65-F5344CB8AC3E}">
        <p14:creationId xmlns:p14="http://schemas.microsoft.com/office/powerpoint/2010/main" val="133527863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Arial</vt:lpstr>
      <vt:lpstr>Corbel</vt:lpstr>
      <vt:lpstr>Symbol</vt:lpstr>
      <vt:lpstr>SketchLinesVTI</vt:lpstr>
      <vt:lpstr>Ethics</vt:lpstr>
      <vt:lpstr>Learning Intentions</vt:lpstr>
      <vt:lpstr>Learning Intentions</vt:lpstr>
      <vt:lpstr>PowerPoint Presentation</vt:lpstr>
      <vt:lpstr>Activity 1:</vt:lpstr>
      <vt:lpstr>Activity 2:</vt:lpstr>
      <vt:lpstr>Why do we need an ethics committee approval and monitoring?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3</cp:revision>
  <dcterms:created xsi:type="dcterms:W3CDTF">2023-02-01T11:31:06Z</dcterms:created>
  <dcterms:modified xsi:type="dcterms:W3CDTF">2023-02-17T00:40:36Z</dcterms:modified>
</cp:coreProperties>
</file>