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71" r:id="rId3"/>
    <p:sldId id="266" r:id="rId4"/>
    <p:sldId id="270" r:id="rId5"/>
    <p:sldId id="257" r:id="rId6"/>
    <p:sldId id="272" r:id="rId7"/>
    <p:sldId id="273" r:id="rId8"/>
    <p:sldId id="274" r:id="rId9"/>
    <p:sldId id="275" r:id="rId10"/>
    <p:sldId id="279" r:id="rId11"/>
    <p:sldId id="276" r:id="rId12"/>
    <p:sldId id="280" r:id="rId13"/>
    <p:sldId id="277" r:id="rId14"/>
    <p:sldId id="278" r:id="rId15"/>
    <p:sldId id="281" r:id="rId16"/>
    <p:sldId id="28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120" y="6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2/20/2023</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729363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2/20/2023</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277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2/20/2023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279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2/20/2023</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40666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2/20/2023</a:t>
            </a:fld>
            <a:endParaRPr lang="en-US" dirty="0"/>
          </a:p>
        </p:txBody>
      </p:sp>
    </p:spTree>
    <p:extLst>
      <p:ext uri="{BB962C8B-B14F-4D97-AF65-F5344CB8AC3E}">
        <p14:creationId xmlns:p14="http://schemas.microsoft.com/office/powerpoint/2010/main" val="1388209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2/20/2023</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7576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2/20/2023</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17256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2/20/2023</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856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2/20/2023</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00598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2/20/2023</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6382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2/20/2023</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67251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2/20/2023</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05008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41" r:id="rId5"/>
    <p:sldLayoutId id="2147483746" r:id="rId6"/>
    <p:sldLayoutId id="2147483742" r:id="rId7"/>
    <p:sldLayoutId id="2147483743" r:id="rId8"/>
    <p:sldLayoutId id="2147483744" r:id="rId9"/>
    <p:sldLayoutId id="2147483745" r:id="rId10"/>
    <p:sldLayoutId id="2147483747"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humaneresearch.org.au/cephalopods-used-in-eye-experiments-to-determine-colour-blindnes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5A59B194-9DAB-4D6A-82FE-6AA784780B06}"/>
              </a:ext>
            </a:extLst>
          </p:cNvPr>
          <p:cNvPicPr>
            <a:picLocks noChangeAspect="1"/>
          </p:cNvPicPr>
          <p:nvPr/>
        </p:nvPicPr>
        <p:blipFill rotWithShape="1">
          <a:blip r:embed="rId2"/>
          <a:srcRect t="8980" r="-1" b="16000"/>
          <a:stretch/>
        </p:blipFill>
        <p:spPr>
          <a:xfrm>
            <a:off x="1524" y="10"/>
            <a:ext cx="12188952" cy="6857990"/>
          </a:xfrm>
          <a:prstGeom prst="rect">
            <a:avLst/>
          </a:prstGeom>
        </p:spPr>
      </p:pic>
      <p:sp>
        <p:nvSpPr>
          <p:cNvPr id="33" name="Freeform: Shape 32">
            <a:extLst>
              <a:ext uri="{FF2B5EF4-FFF2-40B4-BE49-F238E27FC236}">
                <a16:creationId xmlns:a16="http://schemas.microsoft.com/office/drawing/2014/main" id="{391F8D69-709A-4575-A393-B4C26481A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6083" y="0"/>
            <a:ext cx="9841377"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C87A50C4-1191-461A-9E09-C8057F2AF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035" y="0"/>
            <a:ext cx="2265453" cy="6858000"/>
          </a:xfrm>
          <a:custGeom>
            <a:avLst/>
            <a:gdLst>
              <a:gd name="connsiteX0" fmla="*/ 1117108 w 2265453"/>
              <a:gd name="connsiteY0" fmla="*/ 0 h 6858000"/>
              <a:gd name="connsiteX1" fmla="*/ 1099628 w 2265453"/>
              <a:gd name="connsiteY1" fmla="*/ 0 h 6858000"/>
              <a:gd name="connsiteX2" fmla="*/ 1175238 w 2265453"/>
              <a:gd name="connsiteY2" fmla="*/ 82371 h 6858000"/>
              <a:gd name="connsiteX3" fmla="*/ 2240276 w 2265453"/>
              <a:gd name="connsiteY3" fmla="*/ 3734791 h 6858000"/>
              <a:gd name="connsiteX4" fmla="*/ 274951 w 2265453"/>
              <a:gd name="connsiteY4" fmla="*/ 6634678 h 6858000"/>
              <a:gd name="connsiteX5" fmla="*/ 12802 w 2265453"/>
              <a:gd name="connsiteY5" fmla="*/ 6848127 h 6858000"/>
              <a:gd name="connsiteX6" fmla="*/ 0 w 2265453"/>
              <a:gd name="connsiteY6" fmla="*/ 6858000 h 6858000"/>
              <a:gd name="connsiteX7" fmla="*/ 19410 w 2265453"/>
              <a:gd name="connsiteY7" fmla="*/ 6858000 h 6858000"/>
              <a:gd name="connsiteX8" fmla="*/ 31082 w 2265453"/>
              <a:gd name="connsiteY8" fmla="*/ 6848998 h 6858000"/>
              <a:gd name="connsiteX9" fmla="*/ 293230 w 2265453"/>
              <a:gd name="connsiteY9" fmla="*/ 6635549 h 6858000"/>
              <a:gd name="connsiteX10" fmla="*/ 2258555 w 2265453"/>
              <a:gd name="connsiteY10" fmla="*/ 3735662 h 6858000"/>
              <a:gd name="connsiteX11" fmla="*/ 1193518 w 2265453"/>
              <a:gd name="connsiteY11" fmla="*/ 832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5453" h="6858000">
                <a:moveTo>
                  <a:pt x="1117108" y="0"/>
                </a:moveTo>
                <a:lnTo>
                  <a:pt x="1099628" y="0"/>
                </a:lnTo>
                <a:lnTo>
                  <a:pt x="1175238" y="82371"/>
                </a:lnTo>
                <a:cubicBezTo>
                  <a:pt x="1926546" y="957940"/>
                  <a:pt x="2303836" y="2277119"/>
                  <a:pt x="2240276" y="3734791"/>
                </a:cubicBezTo>
                <a:cubicBezTo>
                  <a:pt x="2176522" y="5196911"/>
                  <a:pt x="1237280" y="5841173"/>
                  <a:pt x="274951" y="6634678"/>
                </a:cubicBezTo>
                <a:cubicBezTo>
                  <a:pt x="187328" y="6706930"/>
                  <a:pt x="100126" y="6778421"/>
                  <a:pt x="12802" y="6848127"/>
                </a:cubicBezTo>
                <a:lnTo>
                  <a:pt x="0" y="6858000"/>
                </a:lnTo>
                <a:lnTo>
                  <a:pt x="19410" y="6858000"/>
                </a:lnTo>
                <a:lnTo>
                  <a:pt x="31082" y="6848998"/>
                </a:lnTo>
                <a:cubicBezTo>
                  <a:pt x="118405" y="6779292"/>
                  <a:pt x="205608" y="6707801"/>
                  <a:pt x="293230" y="6635549"/>
                </a:cubicBezTo>
                <a:cubicBezTo>
                  <a:pt x="1255560" y="5842045"/>
                  <a:pt x="2194802" y="5197782"/>
                  <a:pt x="2258555" y="3735662"/>
                </a:cubicBezTo>
                <a:cubicBezTo>
                  <a:pt x="2322115" y="2277991"/>
                  <a:pt x="1944825" y="958811"/>
                  <a:pt x="1193518" y="8324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7" name="Freeform: Shape 36">
            <a:extLst>
              <a:ext uri="{FF2B5EF4-FFF2-40B4-BE49-F238E27FC236}">
                <a16:creationId xmlns:a16="http://schemas.microsoft.com/office/drawing/2014/main" id="{BC87DA9F-8DB2-4D48-8716-A928FBB8A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03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9" name="Freeform: Shape 38">
            <a:extLst>
              <a:ext uri="{FF2B5EF4-FFF2-40B4-BE49-F238E27FC236}">
                <a16:creationId xmlns:a16="http://schemas.microsoft.com/office/drawing/2014/main" id="{195EA065-AC5D-431D-927E-87FF05884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619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1" name="Freeform: Shape 40">
            <a:extLst>
              <a:ext uri="{FF2B5EF4-FFF2-40B4-BE49-F238E27FC236}">
                <a16:creationId xmlns:a16="http://schemas.microsoft.com/office/drawing/2014/main" id="{46934B3C-D73F-4CD0-95B1-0244D662D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292"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D888DBE8-157A-2820-5F17-2A7263811548}"/>
              </a:ext>
            </a:extLst>
          </p:cNvPr>
          <p:cNvSpPr>
            <a:spLocks noGrp="1"/>
          </p:cNvSpPr>
          <p:nvPr>
            <p:ph type="ctrTitle"/>
          </p:nvPr>
        </p:nvSpPr>
        <p:spPr>
          <a:xfrm>
            <a:off x="2190750" y="1346268"/>
            <a:ext cx="7810500" cy="3125338"/>
          </a:xfrm>
        </p:spPr>
        <p:txBody>
          <a:bodyPr anchor="b">
            <a:normAutofit/>
          </a:bodyPr>
          <a:lstStyle/>
          <a:p>
            <a:pPr algn="ctr"/>
            <a:r>
              <a:rPr lang="en-US" sz="7200" dirty="0"/>
              <a:t>Ethics</a:t>
            </a:r>
            <a:endParaRPr lang="en-AU" sz="7200" dirty="0"/>
          </a:p>
        </p:txBody>
      </p:sp>
      <p:sp>
        <p:nvSpPr>
          <p:cNvPr id="3" name="Subtitle 2">
            <a:extLst>
              <a:ext uri="{FF2B5EF4-FFF2-40B4-BE49-F238E27FC236}">
                <a16:creationId xmlns:a16="http://schemas.microsoft.com/office/drawing/2014/main" id="{AE07AE95-F8FB-D371-4C43-5A92F263451B}"/>
              </a:ext>
            </a:extLst>
          </p:cNvPr>
          <p:cNvSpPr>
            <a:spLocks noGrp="1"/>
          </p:cNvSpPr>
          <p:nvPr>
            <p:ph type="subTitle" idx="1"/>
          </p:nvPr>
        </p:nvSpPr>
        <p:spPr>
          <a:xfrm>
            <a:off x="2619375" y="4471607"/>
            <a:ext cx="6953250" cy="862394"/>
          </a:xfrm>
        </p:spPr>
        <p:txBody>
          <a:bodyPr anchor="t">
            <a:normAutofit/>
          </a:bodyPr>
          <a:lstStyle/>
          <a:p>
            <a:pPr algn="ctr"/>
            <a:r>
              <a:rPr lang="en-US" dirty="0"/>
              <a:t>AEPSY Year 11 ATAR Psychology</a:t>
            </a:r>
            <a:endParaRPr lang="en-AU"/>
          </a:p>
          <a:p>
            <a:pPr algn="ctr"/>
            <a:endParaRPr lang="en-AU"/>
          </a:p>
        </p:txBody>
      </p:sp>
    </p:spTree>
    <p:extLst>
      <p:ext uri="{BB962C8B-B14F-4D97-AF65-F5344CB8AC3E}">
        <p14:creationId xmlns:p14="http://schemas.microsoft.com/office/powerpoint/2010/main" val="617962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7F217-A739-D4F4-D346-B83612CCDB5E}"/>
              </a:ext>
            </a:extLst>
          </p:cNvPr>
          <p:cNvSpPr>
            <a:spLocks noGrp="1"/>
          </p:cNvSpPr>
          <p:nvPr>
            <p:ph type="title"/>
          </p:nvPr>
        </p:nvSpPr>
        <p:spPr/>
        <p:txBody>
          <a:bodyPr/>
          <a:lstStyle/>
          <a:p>
            <a:r>
              <a:rPr lang="en-US" dirty="0"/>
              <a:t>Replacement</a:t>
            </a:r>
            <a:endParaRPr lang="en-AU" dirty="0"/>
          </a:p>
        </p:txBody>
      </p:sp>
      <p:sp>
        <p:nvSpPr>
          <p:cNvPr id="3" name="Content Placeholder 2">
            <a:extLst>
              <a:ext uri="{FF2B5EF4-FFF2-40B4-BE49-F238E27FC236}">
                <a16:creationId xmlns:a16="http://schemas.microsoft.com/office/drawing/2014/main" id="{BCDD529A-5C71-F74A-D531-C30825B65E13}"/>
              </a:ext>
            </a:extLst>
          </p:cNvPr>
          <p:cNvSpPr>
            <a:spLocks noGrp="1"/>
          </p:cNvSpPr>
          <p:nvPr>
            <p:ph idx="1"/>
          </p:nvPr>
        </p:nvSpPr>
        <p:spPr>
          <a:xfrm>
            <a:off x="774441" y="2312275"/>
            <a:ext cx="10730203" cy="4219153"/>
          </a:xfrm>
        </p:spPr>
        <p:txBody>
          <a:bodyPr>
            <a:normAutofit lnSpcReduction="10000"/>
          </a:bodyPr>
          <a:lstStyle/>
          <a:p>
            <a:r>
              <a:rPr lang="en-US" sz="2400" b="0" i="0" dirty="0">
                <a:solidFill>
                  <a:srgbClr val="444342"/>
                </a:solidFill>
                <a:effectLst/>
                <a:latin typeface="Arial" panose="020B0604020202020204" pitchFamily="34" charset="0"/>
              </a:rPr>
              <a:t>Full replacement includes the use of human volunteers, tissues and cells, mathematical and computer models, and established cell lines</a:t>
            </a:r>
          </a:p>
          <a:p>
            <a:r>
              <a:rPr lang="en-US" sz="2400" b="0" i="0" dirty="0">
                <a:solidFill>
                  <a:srgbClr val="444342"/>
                </a:solidFill>
                <a:effectLst/>
                <a:latin typeface="Arial" panose="020B0604020202020204" pitchFamily="34" charset="0"/>
              </a:rPr>
              <a:t>Partial replacement includes use of some animals that, based on current scientific thinking, are not considered capable of experiencing suffering. This includes invertebrates such as </a:t>
            </a:r>
            <a:r>
              <a:rPr lang="en-US" sz="2400" b="0" i="1" dirty="0">
                <a:solidFill>
                  <a:srgbClr val="444342"/>
                </a:solidFill>
                <a:effectLst/>
                <a:latin typeface="Arial" panose="020B0604020202020204" pitchFamily="34" charset="0"/>
              </a:rPr>
              <a:t>Drosophila</a:t>
            </a:r>
            <a:r>
              <a:rPr lang="en-US" sz="2400" b="0" i="0" dirty="0">
                <a:solidFill>
                  <a:srgbClr val="444342"/>
                </a:solidFill>
                <a:effectLst/>
                <a:latin typeface="Arial" panose="020B0604020202020204" pitchFamily="34" charset="0"/>
              </a:rPr>
              <a:t>, nematode worms and social amoebae, and immature forms of vertebrates, primary cells (and tissues) taken from animals killed solely for this purpose.</a:t>
            </a:r>
            <a:endParaRPr lang="en-AU" sz="2400" dirty="0"/>
          </a:p>
          <a:p>
            <a:endParaRPr lang="en-AU" dirty="0"/>
          </a:p>
        </p:txBody>
      </p:sp>
    </p:spTree>
    <p:extLst>
      <p:ext uri="{BB962C8B-B14F-4D97-AF65-F5344CB8AC3E}">
        <p14:creationId xmlns:p14="http://schemas.microsoft.com/office/powerpoint/2010/main" val="1758456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44128-D2D4-3541-9192-9F57D228C813}"/>
              </a:ext>
            </a:extLst>
          </p:cNvPr>
          <p:cNvSpPr>
            <a:spLocks noGrp="1"/>
          </p:cNvSpPr>
          <p:nvPr>
            <p:ph type="title"/>
          </p:nvPr>
        </p:nvSpPr>
        <p:spPr/>
        <p:txBody>
          <a:bodyPr/>
          <a:lstStyle/>
          <a:p>
            <a:r>
              <a:rPr lang="en-US" dirty="0"/>
              <a:t>Reduction</a:t>
            </a:r>
            <a:endParaRPr lang="en-AU" dirty="0"/>
          </a:p>
        </p:txBody>
      </p:sp>
      <p:sp>
        <p:nvSpPr>
          <p:cNvPr id="3" name="Content Placeholder 2">
            <a:extLst>
              <a:ext uri="{FF2B5EF4-FFF2-40B4-BE49-F238E27FC236}">
                <a16:creationId xmlns:a16="http://schemas.microsoft.com/office/drawing/2014/main" id="{D15B76D2-F099-162B-F20F-79E9A311EE97}"/>
              </a:ext>
            </a:extLst>
          </p:cNvPr>
          <p:cNvSpPr>
            <a:spLocks noGrp="1"/>
          </p:cNvSpPr>
          <p:nvPr>
            <p:ph idx="1"/>
          </p:nvPr>
        </p:nvSpPr>
        <p:spPr/>
        <p:txBody>
          <a:bodyPr>
            <a:normAutofit/>
          </a:bodyPr>
          <a:lstStyle/>
          <a:p>
            <a:r>
              <a:rPr lang="en-US" sz="2400" b="0" i="0" dirty="0" err="1">
                <a:solidFill>
                  <a:srgbClr val="444342"/>
                </a:solidFill>
                <a:effectLst/>
                <a:latin typeface="Arial" panose="020B0604020202020204" pitchFamily="34" charset="0"/>
              </a:rPr>
              <a:t>Minimising</a:t>
            </a:r>
            <a:r>
              <a:rPr lang="en-US" sz="2400" b="0" i="0" dirty="0">
                <a:solidFill>
                  <a:srgbClr val="444342"/>
                </a:solidFill>
                <a:effectLst/>
                <a:latin typeface="Arial" panose="020B0604020202020204" pitchFamily="34" charset="0"/>
              </a:rPr>
              <a:t> the number of animals used consistent with scientific aims.</a:t>
            </a:r>
          </a:p>
          <a:p>
            <a:r>
              <a:rPr lang="en-US" sz="2400" b="0" i="0" dirty="0">
                <a:solidFill>
                  <a:srgbClr val="444342"/>
                </a:solidFill>
                <a:effectLst/>
                <a:latin typeface="Arial" panose="020B0604020202020204" pitchFamily="34" charset="0"/>
              </a:rPr>
              <a:t>Appropriately designed and </a:t>
            </a:r>
            <a:r>
              <a:rPr lang="en-US" sz="2400" b="0" i="0" dirty="0" err="1">
                <a:solidFill>
                  <a:srgbClr val="444342"/>
                </a:solidFill>
                <a:effectLst/>
                <a:latin typeface="Arial" panose="020B0604020202020204" pitchFamily="34" charset="0"/>
              </a:rPr>
              <a:t>analysed</a:t>
            </a:r>
            <a:r>
              <a:rPr lang="en-US" sz="2400" b="0" i="0" dirty="0">
                <a:solidFill>
                  <a:srgbClr val="444342"/>
                </a:solidFill>
                <a:effectLst/>
                <a:latin typeface="Arial" panose="020B0604020202020204" pitchFamily="34" charset="0"/>
              </a:rPr>
              <a:t> animal experiments that are robust and reproducible, and truly add to the knowledge base.</a:t>
            </a:r>
          </a:p>
        </p:txBody>
      </p:sp>
    </p:spTree>
    <p:extLst>
      <p:ext uri="{BB962C8B-B14F-4D97-AF65-F5344CB8AC3E}">
        <p14:creationId xmlns:p14="http://schemas.microsoft.com/office/powerpoint/2010/main" val="219159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DF79D-FB5B-7D34-8EE5-51343A7B0622}"/>
              </a:ext>
            </a:extLst>
          </p:cNvPr>
          <p:cNvSpPr>
            <a:spLocks noGrp="1"/>
          </p:cNvSpPr>
          <p:nvPr>
            <p:ph type="title"/>
          </p:nvPr>
        </p:nvSpPr>
        <p:spPr/>
        <p:txBody>
          <a:bodyPr/>
          <a:lstStyle/>
          <a:p>
            <a:r>
              <a:rPr lang="en-US" dirty="0"/>
              <a:t>Reduction</a:t>
            </a:r>
            <a:endParaRPr lang="en-AU" dirty="0"/>
          </a:p>
        </p:txBody>
      </p:sp>
      <p:sp>
        <p:nvSpPr>
          <p:cNvPr id="3" name="Content Placeholder 2">
            <a:extLst>
              <a:ext uri="{FF2B5EF4-FFF2-40B4-BE49-F238E27FC236}">
                <a16:creationId xmlns:a16="http://schemas.microsoft.com/office/drawing/2014/main" id="{192AE7F2-3613-6428-D63D-1DC295269629}"/>
              </a:ext>
            </a:extLst>
          </p:cNvPr>
          <p:cNvSpPr>
            <a:spLocks noGrp="1"/>
          </p:cNvSpPr>
          <p:nvPr>
            <p:ph idx="1"/>
          </p:nvPr>
        </p:nvSpPr>
        <p:spPr>
          <a:xfrm>
            <a:off x="578498" y="2312276"/>
            <a:ext cx="11215396" cy="4103504"/>
          </a:xfrm>
        </p:spPr>
        <p:txBody>
          <a:bodyPr>
            <a:normAutofit fontScale="92500"/>
          </a:bodyPr>
          <a:lstStyle/>
          <a:p>
            <a:pPr algn="l"/>
            <a:r>
              <a:rPr lang="en-US" sz="2400" dirty="0">
                <a:solidFill>
                  <a:srgbClr val="444342"/>
                </a:solidFill>
                <a:latin typeface="Arial" panose="020B0604020202020204" pitchFamily="34" charset="0"/>
              </a:rPr>
              <a:t>I</a:t>
            </a:r>
            <a:r>
              <a:rPr lang="en-US" sz="2400" b="0" i="0" dirty="0">
                <a:solidFill>
                  <a:srgbClr val="444342"/>
                </a:solidFill>
                <a:effectLst/>
                <a:latin typeface="Arial" panose="020B0604020202020204" pitchFamily="34" charset="0"/>
              </a:rPr>
              <a:t>ncludes the use of  imaging which allow longitudinal measurements in the same animal to be taken (rather than for example culling cohorts of animals at specific time points), or </a:t>
            </a:r>
            <a:r>
              <a:rPr lang="en-US" sz="2400" b="0" i="0" dirty="0" err="1">
                <a:solidFill>
                  <a:srgbClr val="444342"/>
                </a:solidFill>
                <a:effectLst/>
                <a:latin typeface="Arial" panose="020B0604020202020204" pitchFamily="34" charset="0"/>
              </a:rPr>
              <a:t>microsampling</a:t>
            </a:r>
            <a:r>
              <a:rPr lang="en-US" sz="2400" b="0" i="0" dirty="0">
                <a:solidFill>
                  <a:srgbClr val="444342"/>
                </a:solidFill>
                <a:effectLst/>
                <a:latin typeface="Arial" panose="020B0604020202020204" pitchFamily="34" charset="0"/>
              </a:rPr>
              <a:t> of blood, where small volumes enable repeat sampling in the same animal. In these scenarios, it is important to ensure that reducing the number of animals used is balanced against any additional suffering that might be caused by their repeated use.</a:t>
            </a:r>
          </a:p>
          <a:p>
            <a:pPr algn="l"/>
            <a:r>
              <a:rPr lang="en-US" sz="2400" b="0" i="0" dirty="0">
                <a:solidFill>
                  <a:srgbClr val="444342"/>
                </a:solidFill>
                <a:effectLst/>
                <a:latin typeface="Arial" panose="020B0604020202020204" pitchFamily="34" charset="0"/>
              </a:rPr>
              <a:t>Sharing data and resources (e.g. animals, tissues and equipment) between research groups and </a:t>
            </a:r>
            <a:r>
              <a:rPr lang="en-US" sz="2400" b="0" i="0" dirty="0" err="1">
                <a:solidFill>
                  <a:srgbClr val="444342"/>
                </a:solidFill>
                <a:effectLst/>
                <a:latin typeface="Arial" panose="020B0604020202020204" pitchFamily="34" charset="0"/>
              </a:rPr>
              <a:t>organisations</a:t>
            </a:r>
            <a:r>
              <a:rPr lang="en-US" sz="2400" b="0" i="0" dirty="0">
                <a:solidFill>
                  <a:srgbClr val="444342"/>
                </a:solidFill>
                <a:effectLst/>
                <a:latin typeface="Arial" panose="020B0604020202020204" pitchFamily="34" charset="0"/>
              </a:rPr>
              <a:t> can also contribute to reduction.</a:t>
            </a:r>
          </a:p>
          <a:p>
            <a:endParaRPr lang="en-AU" dirty="0"/>
          </a:p>
        </p:txBody>
      </p:sp>
    </p:spTree>
    <p:extLst>
      <p:ext uri="{BB962C8B-B14F-4D97-AF65-F5344CB8AC3E}">
        <p14:creationId xmlns:p14="http://schemas.microsoft.com/office/powerpoint/2010/main" val="43629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54348-B86F-3A7F-D06C-CA26EE5AFCB9}"/>
              </a:ext>
            </a:extLst>
          </p:cNvPr>
          <p:cNvSpPr>
            <a:spLocks noGrp="1"/>
          </p:cNvSpPr>
          <p:nvPr>
            <p:ph type="title"/>
          </p:nvPr>
        </p:nvSpPr>
        <p:spPr/>
        <p:txBody>
          <a:bodyPr/>
          <a:lstStyle/>
          <a:p>
            <a:r>
              <a:rPr lang="en-US" dirty="0"/>
              <a:t>Refinement</a:t>
            </a:r>
            <a:endParaRPr lang="en-AU" dirty="0"/>
          </a:p>
        </p:txBody>
      </p:sp>
      <p:sp>
        <p:nvSpPr>
          <p:cNvPr id="3" name="Content Placeholder 2">
            <a:extLst>
              <a:ext uri="{FF2B5EF4-FFF2-40B4-BE49-F238E27FC236}">
                <a16:creationId xmlns:a16="http://schemas.microsoft.com/office/drawing/2014/main" id="{DCA812D4-6EDA-FC0A-520B-8E7D0166508B}"/>
              </a:ext>
            </a:extLst>
          </p:cNvPr>
          <p:cNvSpPr>
            <a:spLocks noGrp="1"/>
          </p:cNvSpPr>
          <p:nvPr>
            <p:ph idx="1"/>
          </p:nvPr>
        </p:nvSpPr>
        <p:spPr/>
        <p:txBody>
          <a:bodyPr>
            <a:normAutofit/>
          </a:bodyPr>
          <a:lstStyle/>
          <a:p>
            <a:r>
              <a:rPr lang="en-US" sz="2400" b="0" i="0" dirty="0" err="1">
                <a:solidFill>
                  <a:srgbClr val="444342"/>
                </a:solidFill>
                <a:effectLst/>
                <a:latin typeface="Arial" panose="020B0604020202020204" pitchFamily="34" charset="0"/>
              </a:rPr>
              <a:t>Minimising</a:t>
            </a:r>
            <a:r>
              <a:rPr lang="en-US" sz="2400" b="0" i="0" dirty="0">
                <a:solidFill>
                  <a:srgbClr val="444342"/>
                </a:solidFill>
                <a:effectLst/>
                <a:latin typeface="Arial" panose="020B0604020202020204" pitchFamily="34" charset="0"/>
              </a:rPr>
              <a:t> the pain, suffering, distress or lasting harm that research animals might experience.</a:t>
            </a:r>
          </a:p>
          <a:p>
            <a:r>
              <a:rPr lang="en-US" sz="2400" b="0" i="0" dirty="0">
                <a:solidFill>
                  <a:srgbClr val="444342"/>
                </a:solidFill>
                <a:effectLst/>
                <a:latin typeface="Arial" panose="020B0604020202020204" pitchFamily="34" charset="0"/>
              </a:rPr>
              <a:t>Advancing research animal welfare by exploiting the latest </a:t>
            </a:r>
            <a:r>
              <a:rPr lang="en-US" sz="2400" b="0" i="1" dirty="0">
                <a:solidFill>
                  <a:srgbClr val="444342"/>
                </a:solidFill>
                <a:effectLst/>
                <a:latin typeface="Arial" panose="020B0604020202020204" pitchFamily="34" charset="0"/>
              </a:rPr>
              <a:t>in vivo</a:t>
            </a:r>
            <a:r>
              <a:rPr lang="en-US" sz="2400" b="0" i="0" dirty="0">
                <a:solidFill>
                  <a:srgbClr val="444342"/>
                </a:solidFill>
                <a:effectLst/>
                <a:latin typeface="Arial" panose="020B0604020202020204" pitchFamily="34" charset="0"/>
              </a:rPr>
              <a:t> (in the living) technologies and by improving understanding of the impact of welfare on scientific outcomes.</a:t>
            </a:r>
            <a:endParaRPr lang="en-AU" sz="2400" dirty="0"/>
          </a:p>
        </p:txBody>
      </p:sp>
    </p:spTree>
    <p:extLst>
      <p:ext uri="{BB962C8B-B14F-4D97-AF65-F5344CB8AC3E}">
        <p14:creationId xmlns:p14="http://schemas.microsoft.com/office/powerpoint/2010/main" val="100003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86485-8E1D-1668-19A5-8DAEB7BD61BF}"/>
              </a:ext>
            </a:extLst>
          </p:cNvPr>
          <p:cNvSpPr>
            <a:spLocks noGrp="1"/>
          </p:cNvSpPr>
          <p:nvPr>
            <p:ph type="title"/>
          </p:nvPr>
        </p:nvSpPr>
        <p:spPr/>
        <p:txBody>
          <a:bodyPr/>
          <a:lstStyle/>
          <a:p>
            <a:r>
              <a:rPr lang="en-US" dirty="0"/>
              <a:t>Refinement</a:t>
            </a:r>
            <a:endParaRPr lang="en-AU" dirty="0"/>
          </a:p>
        </p:txBody>
      </p:sp>
      <p:sp>
        <p:nvSpPr>
          <p:cNvPr id="3" name="Content Placeholder 2">
            <a:extLst>
              <a:ext uri="{FF2B5EF4-FFF2-40B4-BE49-F238E27FC236}">
                <a16:creationId xmlns:a16="http://schemas.microsoft.com/office/drawing/2014/main" id="{885F6E4A-C10B-58B6-D7E0-BEC0F23ABE21}"/>
              </a:ext>
            </a:extLst>
          </p:cNvPr>
          <p:cNvSpPr>
            <a:spLocks noGrp="1"/>
          </p:cNvSpPr>
          <p:nvPr>
            <p:ph idx="1"/>
          </p:nvPr>
        </p:nvSpPr>
        <p:spPr>
          <a:xfrm>
            <a:off x="625151" y="2312276"/>
            <a:ext cx="11066105" cy="4172500"/>
          </a:xfrm>
        </p:spPr>
        <p:txBody>
          <a:bodyPr>
            <a:normAutofit lnSpcReduction="10000"/>
          </a:bodyPr>
          <a:lstStyle/>
          <a:p>
            <a:pPr algn="l"/>
            <a:r>
              <a:rPr lang="en-US" sz="2400" dirty="0">
                <a:solidFill>
                  <a:srgbClr val="444342"/>
                </a:solidFill>
                <a:latin typeface="Arial" panose="020B0604020202020204" pitchFamily="34" charset="0"/>
              </a:rPr>
              <a:t>I</a:t>
            </a:r>
            <a:r>
              <a:rPr lang="en-US" sz="2400" b="0" i="0" dirty="0">
                <a:solidFill>
                  <a:srgbClr val="444342"/>
                </a:solidFill>
                <a:effectLst/>
                <a:latin typeface="Arial" panose="020B0604020202020204" pitchFamily="34" charset="0"/>
              </a:rPr>
              <a:t>ncludes ensuring the animals are provided with housing that allows the expression of species-specific </a:t>
            </a:r>
            <a:r>
              <a:rPr lang="en-US" sz="2400" b="0" i="0" dirty="0" err="1">
                <a:solidFill>
                  <a:srgbClr val="444342"/>
                </a:solidFill>
                <a:effectLst/>
                <a:latin typeface="Arial" panose="020B0604020202020204" pitchFamily="34" charset="0"/>
              </a:rPr>
              <a:t>behaviours</a:t>
            </a:r>
            <a:r>
              <a:rPr lang="en-US" sz="2400" b="0" i="0" dirty="0">
                <a:solidFill>
                  <a:srgbClr val="444342"/>
                </a:solidFill>
                <a:effectLst/>
                <a:latin typeface="Arial" panose="020B0604020202020204" pitchFamily="34" charset="0"/>
              </a:rPr>
              <a:t>, using appropriate </a:t>
            </a:r>
            <a:r>
              <a:rPr lang="en-US" sz="2400" b="0" i="0" dirty="0" err="1">
                <a:solidFill>
                  <a:srgbClr val="444342"/>
                </a:solidFill>
                <a:effectLst/>
                <a:latin typeface="Arial" panose="020B0604020202020204" pitchFamily="34" charset="0"/>
              </a:rPr>
              <a:t>anaesthesia</a:t>
            </a:r>
            <a:r>
              <a:rPr lang="en-US" sz="2400" b="0" i="0" dirty="0">
                <a:solidFill>
                  <a:srgbClr val="444342"/>
                </a:solidFill>
                <a:effectLst/>
                <a:latin typeface="Arial" panose="020B0604020202020204" pitchFamily="34" charset="0"/>
              </a:rPr>
              <a:t> and analgesia to </a:t>
            </a:r>
            <a:r>
              <a:rPr lang="en-US" sz="2400" b="0" i="0" dirty="0" err="1">
                <a:solidFill>
                  <a:srgbClr val="444342"/>
                </a:solidFill>
                <a:effectLst/>
                <a:latin typeface="Arial" panose="020B0604020202020204" pitchFamily="34" charset="0"/>
              </a:rPr>
              <a:t>minimise</a:t>
            </a:r>
            <a:r>
              <a:rPr lang="en-US" sz="2400" b="0" i="0" dirty="0">
                <a:solidFill>
                  <a:srgbClr val="444342"/>
                </a:solidFill>
                <a:effectLst/>
                <a:latin typeface="Arial" panose="020B0604020202020204" pitchFamily="34" charset="0"/>
              </a:rPr>
              <a:t> pain, and training animals to cooperate with procedures to </a:t>
            </a:r>
            <a:r>
              <a:rPr lang="en-US" sz="2400" b="0" i="0" dirty="0" err="1">
                <a:solidFill>
                  <a:srgbClr val="444342"/>
                </a:solidFill>
                <a:effectLst/>
                <a:latin typeface="Arial" panose="020B0604020202020204" pitchFamily="34" charset="0"/>
              </a:rPr>
              <a:t>minimise</a:t>
            </a:r>
            <a:r>
              <a:rPr lang="en-US" sz="2400" b="0" i="0" dirty="0">
                <a:solidFill>
                  <a:srgbClr val="444342"/>
                </a:solidFill>
                <a:effectLst/>
                <a:latin typeface="Arial" panose="020B0604020202020204" pitchFamily="34" charset="0"/>
              </a:rPr>
              <a:t> any distress.</a:t>
            </a:r>
          </a:p>
          <a:p>
            <a:pPr algn="l"/>
            <a:r>
              <a:rPr lang="en-US" sz="2400" b="0" i="0" dirty="0">
                <a:solidFill>
                  <a:srgbClr val="444342"/>
                </a:solidFill>
                <a:effectLst/>
                <a:latin typeface="Arial" panose="020B0604020202020204" pitchFamily="34" charset="0"/>
              </a:rPr>
              <a:t>Evidence suggests that pain and suffering can alter an animal’s </a:t>
            </a:r>
            <a:r>
              <a:rPr lang="en-US" sz="2400" b="0" i="0" dirty="0" err="1">
                <a:solidFill>
                  <a:srgbClr val="444342"/>
                </a:solidFill>
                <a:effectLst/>
                <a:latin typeface="Arial" panose="020B0604020202020204" pitchFamily="34" charset="0"/>
              </a:rPr>
              <a:t>behaviour</a:t>
            </a:r>
            <a:r>
              <a:rPr lang="en-US" sz="2400" b="0" i="0" dirty="0">
                <a:solidFill>
                  <a:srgbClr val="444342"/>
                </a:solidFill>
                <a:effectLst/>
                <a:latin typeface="Arial" panose="020B0604020202020204" pitchFamily="34" charset="0"/>
              </a:rPr>
              <a:t>, physiology and immunology. Such changes can lead to variation in experimental results that impairs both the reliability and repeatability of studies.</a:t>
            </a:r>
          </a:p>
          <a:p>
            <a:endParaRPr lang="en-AU" dirty="0"/>
          </a:p>
        </p:txBody>
      </p:sp>
    </p:spTree>
    <p:extLst>
      <p:ext uri="{BB962C8B-B14F-4D97-AF65-F5344CB8AC3E}">
        <p14:creationId xmlns:p14="http://schemas.microsoft.com/office/powerpoint/2010/main" val="1315773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35360-C821-8836-2098-10C95F7E467B}"/>
              </a:ext>
            </a:extLst>
          </p:cNvPr>
          <p:cNvSpPr>
            <a:spLocks noGrp="1"/>
          </p:cNvSpPr>
          <p:nvPr>
            <p:ph type="title"/>
          </p:nvPr>
        </p:nvSpPr>
        <p:spPr/>
        <p:txBody>
          <a:bodyPr>
            <a:normAutofit fontScale="90000"/>
          </a:bodyPr>
          <a:lstStyle/>
          <a:p>
            <a:r>
              <a:rPr lang="en-US" dirty="0"/>
              <a:t>Case study: </a:t>
            </a:r>
            <a:br>
              <a:rPr lang="en-US" dirty="0"/>
            </a:br>
            <a:r>
              <a:rPr lang="en-US" dirty="0" err="1"/>
              <a:t>Colour</a:t>
            </a:r>
            <a:r>
              <a:rPr lang="en-US" dirty="0"/>
              <a:t> vision in cephalopods</a:t>
            </a:r>
            <a:endParaRPr lang="en-AU" dirty="0"/>
          </a:p>
        </p:txBody>
      </p:sp>
      <p:sp>
        <p:nvSpPr>
          <p:cNvPr id="3" name="Content Placeholder 2">
            <a:extLst>
              <a:ext uri="{FF2B5EF4-FFF2-40B4-BE49-F238E27FC236}">
                <a16:creationId xmlns:a16="http://schemas.microsoft.com/office/drawing/2014/main" id="{BD0FBE75-E707-24FB-3A75-3956A6E7E0FB}"/>
              </a:ext>
            </a:extLst>
          </p:cNvPr>
          <p:cNvSpPr>
            <a:spLocks noGrp="1"/>
          </p:cNvSpPr>
          <p:nvPr>
            <p:ph idx="1"/>
          </p:nvPr>
        </p:nvSpPr>
        <p:spPr/>
        <p:txBody>
          <a:bodyPr/>
          <a:lstStyle/>
          <a:p>
            <a:r>
              <a:rPr lang="en-US" dirty="0">
                <a:hlinkClick r:id="rId2"/>
              </a:rPr>
              <a:t>Cephalopods used in eye experiments to determine </a:t>
            </a:r>
            <a:r>
              <a:rPr lang="en-US" dirty="0" err="1">
                <a:hlinkClick r:id="rId2"/>
              </a:rPr>
              <a:t>colour</a:t>
            </a:r>
            <a:r>
              <a:rPr lang="en-US" dirty="0">
                <a:hlinkClick r:id="rId2"/>
              </a:rPr>
              <a:t> blindness - Humane Research Australia</a:t>
            </a:r>
            <a:endParaRPr lang="en-AU" dirty="0"/>
          </a:p>
        </p:txBody>
      </p:sp>
    </p:spTree>
    <p:extLst>
      <p:ext uri="{BB962C8B-B14F-4D97-AF65-F5344CB8AC3E}">
        <p14:creationId xmlns:p14="http://schemas.microsoft.com/office/powerpoint/2010/main" val="392120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91879-5406-CC52-6C92-D6ED9B9BD5AF}"/>
              </a:ext>
            </a:extLst>
          </p:cNvPr>
          <p:cNvSpPr>
            <a:spLocks noGrp="1"/>
          </p:cNvSpPr>
          <p:nvPr>
            <p:ph type="title"/>
          </p:nvPr>
        </p:nvSpPr>
        <p:spPr/>
        <p:txBody>
          <a:bodyPr/>
          <a:lstStyle/>
          <a:p>
            <a:r>
              <a:rPr lang="en-US" dirty="0"/>
              <a:t>Success criteria</a:t>
            </a:r>
            <a:endParaRPr lang="en-AU" dirty="0"/>
          </a:p>
        </p:txBody>
      </p:sp>
      <p:sp>
        <p:nvSpPr>
          <p:cNvPr id="3" name="Content Placeholder 2">
            <a:extLst>
              <a:ext uri="{FF2B5EF4-FFF2-40B4-BE49-F238E27FC236}">
                <a16:creationId xmlns:a16="http://schemas.microsoft.com/office/drawing/2014/main" id="{88C246E5-688E-D474-A81F-BC23A5C6707C}"/>
              </a:ext>
            </a:extLst>
          </p:cNvPr>
          <p:cNvSpPr>
            <a:spLocks noGrp="1"/>
          </p:cNvSpPr>
          <p:nvPr>
            <p:ph idx="1"/>
          </p:nvPr>
        </p:nvSpPr>
        <p:spPr/>
        <p:txBody>
          <a:bodyPr>
            <a:normAutofit/>
          </a:bodyPr>
          <a:lstStyle/>
          <a:p>
            <a:r>
              <a:rPr lang="en-US" sz="2400" dirty="0"/>
              <a:t>Explain why the 9 considerations for human research can not be applied to animal studies.</a:t>
            </a:r>
          </a:p>
          <a:p>
            <a:r>
              <a:rPr lang="en-US" sz="2400" dirty="0"/>
              <a:t>Explain why ethics committee approval and monitoring are necessary</a:t>
            </a:r>
          </a:p>
          <a:p>
            <a:r>
              <a:rPr lang="en-US" sz="2400" dirty="0"/>
              <a:t>State and define the three considerations for animal research “the three Rs”</a:t>
            </a:r>
            <a:endParaRPr lang="en-AU" sz="2400" dirty="0"/>
          </a:p>
        </p:txBody>
      </p:sp>
    </p:spTree>
    <p:extLst>
      <p:ext uri="{BB962C8B-B14F-4D97-AF65-F5344CB8AC3E}">
        <p14:creationId xmlns:p14="http://schemas.microsoft.com/office/powerpoint/2010/main" val="4150949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4550D-301F-C602-1AFA-3BDCAF7A3165}"/>
              </a:ext>
            </a:extLst>
          </p:cNvPr>
          <p:cNvSpPr>
            <a:spLocks noGrp="1"/>
          </p:cNvSpPr>
          <p:nvPr>
            <p:ph type="title"/>
          </p:nvPr>
        </p:nvSpPr>
        <p:spPr/>
        <p:txBody>
          <a:bodyPr>
            <a:normAutofit fontScale="90000"/>
          </a:bodyPr>
          <a:lstStyle/>
          <a:p>
            <a:r>
              <a:rPr lang="en-US" dirty="0"/>
              <a:t>Review: State the considerations for human research</a:t>
            </a:r>
            <a:endParaRPr lang="en-AU" dirty="0"/>
          </a:p>
        </p:txBody>
      </p:sp>
      <p:sp>
        <p:nvSpPr>
          <p:cNvPr id="3" name="Content Placeholder 2">
            <a:extLst>
              <a:ext uri="{FF2B5EF4-FFF2-40B4-BE49-F238E27FC236}">
                <a16:creationId xmlns:a16="http://schemas.microsoft.com/office/drawing/2014/main" id="{83109009-3A94-3EA3-85C5-757D4805A2E5}"/>
              </a:ext>
            </a:extLst>
          </p:cNvPr>
          <p:cNvSpPr>
            <a:spLocks noGrp="1"/>
          </p:cNvSpPr>
          <p:nvPr>
            <p:ph idx="1"/>
          </p:nvPr>
        </p:nvSpPr>
        <p:spPr/>
        <p:txBody>
          <a:bodyPr>
            <a:normAutofit fontScale="92500" lnSpcReduction="20000"/>
          </a:bodyPr>
          <a:lstStyle/>
          <a:p>
            <a:pPr marL="342900" lvl="0" indent="-342900">
              <a:lnSpc>
                <a:spcPct val="110000"/>
              </a:lnSpc>
              <a:spcAft>
                <a:spcPts val="600"/>
              </a:spcAft>
              <a:buFont typeface="Symbol" panose="05050102010706020507" pitchFamily="18" charset="2"/>
              <a:buChar char=""/>
              <a:tabLst>
                <a:tab pos="228600" algn="l"/>
              </a:tabLst>
            </a:pPr>
            <a:r>
              <a:rPr lang="en-AU" sz="1800" dirty="0">
                <a:effectLst/>
                <a:ea typeface="Yu Mincho" panose="02020400000000000000" pitchFamily="18" charset="-128"/>
                <a:cs typeface="Calibri" panose="020F0502020204030204" pitchFamily="34" charset="0"/>
              </a:rPr>
              <a:t>p</a:t>
            </a:r>
            <a:endParaRPr lang="en-AU" sz="1800" dirty="0">
              <a:effectLst/>
              <a:ea typeface="Yu Mincho" panose="02020400000000000000" pitchFamily="18" charset="-128"/>
              <a:cs typeface="Times New Roman" panose="02020603050405020304" pitchFamily="18" charset="0"/>
            </a:endParaRPr>
          </a:p>
          <a:p>
            <a:pPr marL="342900" lvl="0" indent="-342900">
              <a:lnSpc>
                <a:spcPct val="110000"/>
              </a:lnSpc>
              <a:spcAft>
                <a:spcPts val="600"/>
              </a:spcAft>
              <a:buFont typeface="Symbol" panose="05050102010706020507" pitchFamily="18" charset="2"/>
              <a:buChar char=""/>
              <a:tabLst>
                <a:tab pos="228600" algn="l"/>
              </a:tabLst>
            </a:pPr>
            <a:r>
              <a:rPr lang="en-AU" sz="1800" dirty="0" err="1">
                <a:effectLst/>
                <a:ea typeface="Yu Mincho" panose="02020400000000000000" pitchFamily="18" charset="-128"/>
                <a:cs typeface="Calibri" panose="020F0502020204030204" pitchFamily="34" charset="0"/>
              </a:rPr>
              <a:t>i</a:t>
            </a:r>
            <a:endParaRPr lang="en-AU" sz="1800" dirty="0">
              <a:effectLst/>
              <a:ea typeface="Yu Mincho" panose="02020400000000000000" pitchFamily="18" charset="-128"/>
              <a:cs typeface="Times New Roman" panose="02020603050405020304" pitchFamily="18" charset="0"/>
            </a:endParaRPr>
          </a:p>
          <a:p>
            <a:pPr marL="342900" lvl="0" indent="-342900">
              <a:lnSpc>
                <a:spcPct val="110000"/>
              </a:lnSpc>
              <a:spcAft>
                <a:spcPts val="600"/>
              </a:spcAft>
              <a:buFont typeface="Symbol" panose="05050102010706020507" pitchFamily="18" charset="2"/>
              <a:buChar char=""/>
              <a:tabLst>
                <a:tab pos="228600" algn="l"/>
              </a:tabLst>
            </a:pPr>
            <a:r>
              <a:rPr lang="en-AU" sz="1800" dirty="0">
                <a:effectLst/>
                <a:ea typeface="Yu Mincho" panose="02020400000000000000" pitchFamily="18" charset="-128"/>
                <a:cs typeface="Calibri" panose="020F0502020204030204" pitchFamily="34" charset="0"/>
              </a:rPr>
              <a:t>w</a:t>
            </a:r>
            <a:endParaRPr lang="en-AU" sz="1800" dirty="0">
              <a:effectLst/>
              <a:ea typeface="Yu Mincho" panose="02020400000000000000" pitchFamily="18" charset="-128"/>
              <a:cs typeface="Times New Roman" panose="02020603050405020304" pitchFamily="18" charset="0"/>
            </a:endParaRPr>
          </a:p>
          <a:p>
            <a:pPr marL="342900" lvl="0" indent="-342900">
              <a:lnSpc>
                <a:spcPct val="110000"/>
              </a:lnSpc>
              <a:spcAft>
                <a:spcPts val="600"/>
              </a:spcAft>
              <a:buFont typeface="Symbol" panose="05050102010706020507" pitchFamily="18" charset="2"/>
              <a:buChar char=""/>
              <a:tabLst>
                <a:tab pos="228600" algn="l"/>
              </a:tabLst>
            </a:pPr>
            <a:r>
              <a:rPr lang="en-AU" sz="1800" dirty="0">
                <a:effectLst/>
                <a:ea typeface="Yu Mincho" panose="02020400000000000000" pitchFamily="18" charset="-128"/>
                <a:cs typeface="Calibri" panose="020F0502020204030204" pitchFamily="34" charset="0"/>
              </a:rPr>
              <a:t>d</a:t>
            </a:r>
            <a:endParaRPr lang="en-AU" sz="1800" dirty="0">
              <a:effectLst/>
              <a:ea typeface="Yu Mincho" panose="02020400000000000000" pitchFamily="18" charset="-128"/>
              <a:cs typeface="Times New Roman" panose="02020603050405020304" pitchFamily="18" charset="0"/>
            </a:endParaRPr>
          </a:p>
          <a:p>
            <a:pPr marL="342900" lvl="0" indent="-342900">
              <a:lnSpc>
                <a:spcPct val="110000"/>
              </a:lnSpc>
              <a:spcAft>
                <a:spcPts val="600"/>
              </a:spcAft>
              <a:buFont typeface="Symbol" panose="05050102010706020507" pitchFamily="18" charset="2"/>
              <a:buChar char=""/>
              <a:tabLst>
                <a:tab pos="228600" algn="l"/>
              </a:tabLst>
            </a:pPr>
            <a:r>
              <a:rPr lang="en-AU" sz="1800" dirty="0">
                <a:effectLst/>
                <a:ea typeface="Yu Mincho" panose="02020400000000000000" pitchFamily="18" charset="-128"/>
                <a:cs typeface="Calibri" panose="020F0502020204030204" pitchFamily="34" charset="0"/>
              </a:rPr>
              <a:t>c</a:t>
            </a:r>
            <a:endParaRPr lang="en-AU" sz="1800" dirty="0">
              <a:effectLst/>
              <a:ea typeface="Yu Mincho" panose="02020400000000000000" pitchFamily="18" charset="-128"/>
              <a:cs typeface="Times New Roman" panose="02020603050405020304" pitchFamily="18" charset="0"/>
            </a:endParaRPr>
          </a:p>
          <a:p>
            <a:pPr marL="342900" lvl="0" indent="-342900">
              <a:lnSpc>
                <a:spcPct val="110000"/>
              </a:lnSpc>
              <a:spcAft>
                <a:spcPts val="600"/>
              </a:spcAft>
              <a:buFont typeface="Symbol" panose="05050102010706020507" pitchFamily="18" charset="2"/>
              <a:buChar char=""/>
              <a:tabLst>
                <a:tab pos="228600" algn="l"/>
              </a:tabLst>
            </a:pPr>
            <a:r>
              <a:rPr lang="en-AU" sz="1800" dirty="0">
                <a:effectLst/>
                <a:ea typeface="Yu Mincho" panose="02020400000000000000" pitchFamily="18" charset="-128"/>
                <a:cs typeface="Calibri" panose="020F0502020204030204" pitchFamily="34" charset="0"/>
              </a:rPr>
              <a:t>p</a:t>
            </a:r>
            <a:endParaRPr lang="en-AU" sz="1800" dirty="0">
              <a:effectLst/>
              <a:ea typeface="Yu Mincho" panose="02020400000000000000" pitchFamily="18" charset="-128"/>
              <a:cs typeface="Times New Roman" panose="02020603050405020304" pitchFamily="18" charset="0"/>
            </a:endParaRPr>
          </a:p>
          <a:p>
            <a:pPr marL="342900" lvl="0" indent="-342900">
              <a:lnSpc>
                <a:spcPct val="110000"/>
              </a:lnSpc>
              <a:spcAft>
                <a:spcPts val="600"/>
              </a:spcAft>
              <a:buFont typeface="Symbol" panose="05050102010706020507" pitchFamily="18" charset="2"/>
              <a:buChar char=""/>
              <a:tabLst>
                <a:tab pos="228600" algn="l"/>
              </a:tabLst>
            </a:pPr>
            <a:r>
              <a:rPr lang="en-AU" sz="1800" dirty="0">
                <a:effectLst/>
                <a:ea typeface="Yu Mincho" panose="02020400000000000000" pitchFamily="18" charset="-128"/>
                <a:cs typeface="Calibri" panose="020F0502020204030204" pitchFamily="34" charset="0"/>
              </a:rPr>
              <a:t>v</a:t>
            </a:r>
          </a:p>
          <a:p>
            <a:pPr marL="342900" lvl="0" indent="-342900">
              <a:lnSpc>
                <a:spcPct val="110000"/>
              </a:lnSpc>
              <a:spcAft>
                <a:spcPts val="600"/>
              </a:spcAft>
              <a:buFont typeface="Symbol" panose="05050102010706020507" pitchFamily="18" charset="2"/>
              <a:buChar char=""/>
              <a:tabLst>
                <a:tab pos="228600" algn="l"/>
              </a:tabLst>
            </a:pPr>
            <a:r>
              <a:rPr lang="en-AU" sz="1800" dirty="0">
                <a:effectLst/>
                <a:ea typeface="Calibri" panose="020F0502020204030204" pitchFamily="34" charset="0"/>
              </a:rPr>
              <a:t>d</a:t>
            </a:r>
            <a:endParaRPr lang="en-AU" sz="4000" dirty="0"/>
          </a:p>
          <a:p>
            <a:endParaRPr lang="en-AU" dirty="0"/>
          </a:p>
        </p:txBody>
      </p:sp>
    </p:spTree>
    <p:extLst>
      <p:ext uri="{BB962C8B-B14F-4D97-AF65-F5344CB8AC3E}">
        <p14:creationId xmlns:p14="http://schemas.microsoft.com/office/powerpoint/2010/main" val="2602461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B7819-7949-43D9-80FD-1E2E904E1F07}"/>
              </a:ext>
            </a:extLst>
          </p:cNvPr>
          <p:cNvSpPr>
            <a:spLocks noGrp="1"/>
          </p:cNvSpPr>
          <p:nvPr>
            <p:ph type="title"/>
          </p:nvPr>
        </p:nvSpPr>
        <p:spPr/>
        <p:txBody>
          <a:bodyPr/>
          <a:lstStyle/>
          <a:p>
            <a:r>
              <a:rPr lang="en-US" dirty="0"/>
              <a:t>R</a:t>
            </a:r>
            <a:r>
              <a:rPr lang="en-AU" dirty="0" err="1"/>
              <a:t>eview</a:t>
            </a:r>
            <a:endParaRPr lang="en-AU" dirty="0"/>
          </a:p>
        </p:txBody>
      </p:sp>
      <p:sp>
        <p:nvSpPr>
          <p:cNvPr id="3" name="Content Placeholder 2">
            <a:extLst>
              <a:ext uri="{FF2B5EF4-FFF2-40B4-BE49-F238E27FC236}">
                <a16:creationId xmlns:a16="http://schemas.microsoft.com/office/drawing/2014/main" id="{12A50C32-C2B0-47C2-96A3-AC42A7D36E6F}"/>
              </a:ext>
            </a:extLst>
          </p:cNvPr>
          <p:cNvSpPr>
            <a:spLocks noGrp="1"/>
          </p:cNvSpPr>
          <p:nvPr>
            <p:ph idx="1"/>
          </p:nvPr>
        </p:nvSpPr>
        <p:spPr/>
        <p:txBody>
          <a:bodyPr>
            <a:normAutofit fontScale="70000" lnSpcReduction="20000"/>
          </a:bodyPr>
          <a:lstStyle/>
          <a:p>
            <a:pPr marL="342900" lvl="0" indent="-342900">
              <a:lnSpc>
                <a:spcPct val="110000"/>
              </a:lnSpc>
              <a:spcAft>
                <a:spcPts val="600"/>
              </a:spcAft>
              <a:buFont typeface="Symbol" panose="05050102010706020507" pitchFamily="18" charset="2"/>
              <a:buChar char=""/>
              <a:tabLst>
                <a:tab pos="228600" algn="l"/>
              </a:tabLst>
            </a:pPr>
            <a:r>
              <a:rPr lang="en-AU" sz="2500" dirty="0">
                <a:effectLst/>
                <a:ea typeface="Yu Mincho" panose="02020400000000000000" pitchFamily="18" charset="-128"/>
                <a:cs typeface="Calibri" panose="020F0502020204030204" pitchFamily="34" charset="0"/>
              </a:rPr>
              <a:t>protection from harm – physical and psychological</a:t>
            </a:r>
            <a:endParaRPr lang="en-AU" sz="2500" dirty="0">
              <a:effectLst/>
              <a:ea typeface="Yu Mincho" panose="02020400000000000000" pitchFamily="18" charset="-128"/>
              <a:cs typeface="Times New Roman" panose="02020603050405020304" pitchFamily="18" charset="0"/>
            </a:endParaRPr>
          </a:p>
          <a:p>
            <a:pPr marL="342900" lvl="0" indent="-342900">
              <a:lnSpc>
                <a:spcPct val="110000"/>
              </a:lnSpc>
              <a:spcAft>
                <a:spcPts val="600"/>
              </a:spcAft>
              <a:buFont typeface="Symbol" panose="05050102010706020507" pitchFamily="18" charset="2"/>
              <a:buChar char=""/>
              <a:tabLst>
                <a:tab pos="228600" algn="l"/>
              </a:tabLst>
            </a:pPr>
            <a:r>
              <a:rPr lang="en-AU" sz="2500" dirty="0">
                <a:effectLst/>
                <a:ea typeface="Yu Mincho" panose="02020400000000000000" pitchFamily="18" charset="-128"/>
                <a:cs typeface="Calibri" panose="020F0502020204030204" pitchFamily="34" charset="0"/>
              </a:rPr>
              <a:t>informed consent</a:t>
            </a:r>
            <a:endParaRPr lang="en-AU" sz="2500" dirty="0">
              <a:effectLst/>
              <a:ea typeface="Yu Mincho" panose="02020400000000000000" pitchFamily="18" charset="-128"/>
              <a:cs typeface="Times New Roman" panose="02020603050405020304" pitchFamily="18" charset="0"/>
            </a:endParaRPr>
          </a:p>
          <a:p>
            <a:pPr marL="342900" lvl="0" indent="-342900">
              <a:lnSpc>
                <a:spcPct val="110000"/>
              </a:lnSpc>
              <a:spcAft>
                <a:spcPts val="600"/>
              </a:spcAft>
              <a:buFont typeface="Symbol" panose="05050102010706020507" pitchFamily="18" charset="2"/>
              <a:buChar char=""/>
              <a:tabLst>
                <a:tab pos="228600" algn="l"/>
              </a:tabLst>
            </a:pPr>
            <a:r>
              <a:rPr lang="en-AU" sz="2500" dirty="0">
                <a:effectLst/>
                <a:ea typeface="Yu Mincho" panose="02020400000000000000" pitchFamily="18" charset="-128"/>
                <a:cs typeface="Calibri" panose="020F0502020204030204" pitchFamily="34" charset="0"/>
              </a:rPr>
              <a:t>withdrawal rights</a:t>
            </a:r>
            <a:endParaRPr lang="en-AU" sz="2500" dirty="0">
              <a:effectLst/>
              <a:ea typeface="Yu Mincho" panose="02020400000000000000" pitchFamily="18" charset="-128"/>
              <a:cs typeface="Times New Roman" panose="02020603050405020304" pitchFamily="18" charset="0"/>
            </a:endParaRPr>
          </a:p>
          <a:p>
            <a:pPr marL="342900" lvl="0" indent="-342900">
              <a:lnSpc>
                <a:spcPct val="110000"/>
              </a:lnSpc>
              <a:spcAft>
                <a:spcPts val="600"/>
              </a:spcAft>
              <a:buFont typeface="Symbol" panose="05050102010706020507" pitchFamily="18" charset="2"/>
              <a:buChar char=""/>
              <a:tabLst>
                <a:tab pos="228600" algn="l"/>
              </a:tabLst>
            </a:pPr>
            <a:r>
              <a:rPr lang="en-AU" sz="2500" dirty="0">
                <a:effectLst/>
                <a:ea typeface="Yu Mincho" panose="02020400000000000000" pitchFamily="18" charset="-128"/>
                <a:cs typeface="Calibri" panose="020F0502020204030204" pitchFamily="34" charset="0"/>
              </a:rPr>
              <a:t>deception</a:t>
            </a:r>
            <a:endParaRPr lang="en-AU" sz="2500" dirty="0">
              <a:effectLst/>
              <a:ea typeface="Yu Mincho" panose="02020400000000000000" pitchFamily="18" charset="-128"/>
              <a:cs typeface="Times New Roman" panose="02020603050405020304" pitchFamily="18" charset="0"/>
            </a:endParaRPr>
          </a:p>
          <a:p>
            <a:pPr marL="342900" lvl="0" indent="-342900">
              <a:lnSpc>
                <a:spcPct val="110000"/>
              </a:lnSpc>
              <a:spcAft>
                <a:spcPts val="600"/>
              </a:spcAft>
              <a:buFont typeface="Symbol" panose="05050102010706020507" pitchFamily="18" charset="2"/>
              <a:buChar char=""/>
              <a:tabLst>
                <a:tab pos="228600" algn="l"/>
              </a:tabLst>
            </a:pPr>
            <a:r>
              <a:rPr lang="en-AU" sz="2500" dirty="0">
                <a:effectLst/>
                <a:ea typeface="Yu Mincho" panose="02020400000000000000" pitchFamily="18" charset="-128"/>
                <a:cs typeface="Calibri" panose="020F0502020204030204" pitchFamily="34" charset="0"/>
              </a:rPr>
              <a:t>confidentiality</a:t>
            </a:r>
            <a:endParaRPr lang="en-AU" sz="2500" dirty="0">
              <a:effectLst/>
              <a:ea typeface="Yu Mincho" panose="02020400000000000000" pitchFamily="18" charset="-128"/>
              <a:cs typeface="Times New Roman" panose="02020603050405020304" pitchFamily="18" charset="0"/>
            </a:endParaRPr>
          </a:p>
          <a:p>
            <a:pPr marL="342900" lvl="0" indent="-342900">
              <a:lnSpc>
                <a:spcPct val="110000"/>
              </a:lnSpc>
              <a:spcAft>
                <a:spcPts val="600"/>
              </a:spcAft>
              <a:buFont typeface="Symbol" panose="05050102010706020507" pitchFamily="18" charset="2"/>
              <a:buChar char=""/>
              <a:tabLst>
                <a:tab pos="228600" algn="l"/>
              </a:tabLst>
            </a:pPr>
            <a:r>
              <a:rPr lang="en-AU" sz="2500" dirty="0">
                <a:effectLst/>
                <a:ea typeface="Yu Mincho" panose="02020400000000000000" pitchFamily="18" charset="-128"/>
                <a:cs typeface="Calibri" panose="020F0502020204030204" pitchFamily="34" charset="0"/>
              </a:rPr>
              <a:t>privacy</a:t>
            </a:r>
            <a:endParaRPr lang="en-AU" sz="2500" dirty="0">
              <a:effectLst/>
              <a:ea typeface="Yu Mincho" panose="02020400000000000000" pitchFamily="18" charset="-128"/>
              <a:cs typeface="Times New Roman" panose="02020603050405020304" pitchFamily="18" charset="0"/>
            </a:endParaRPr>
          </a:p>
          <a:p>
            <a:pPr marL="342900" lvl="0" indent="-342900">
              <a:lnSpc>
                <a:spcPct val="110000"/>
              </a:lnSpc>
              <a:spcAft>
                <a:spcPts val="600"/>
              </a:spcAft>
              <a:buFont typeface="Symbol" panose="05050102010706020507" pitchFamily="18" charset="2"/>
              <a:buChar char=""/>
              <a:tabLst>
                <a:tab pos="228600" algn="l"/>
              </a:tabLst>
            </a:pPr>
            <a:r>
              <a:rPr lang="en-AU" sz="2500" dirty="0">
                <a:effectLst/>
                <a:ea typeface="Yu Mincho" panose="02020400000000000000" pitchFamily="18" charset="-128"/>
                <a:cs typeface="Calibri" panose="020F0502020204030204" pitchFamily="34" charset="0"/>
              </a:rPr>
              <a:t>voluntary participation</a:t>
            </a:r>
          </a:p>
          <a:p>
            <a:pPr marL="342900" lvl="0" indent="-342900">
              <a:lnSpc>
                <a:spcPct val="110000"/>
              </a:lnSpc>
              <a:spcAft>
                <a:spcPts val="600"/>
              </a:spcAft>
              <a:buFont typeface="Symbol" panose="05050102010706020507" pitchFamily="18" charset="2"/>
              <a:buChar char=""/>
              <a:tabLst>
                <a:tab pos="228600" algn="l"/>
              </a:tabLst>
            </a:pPr>
            <a:r>
              <a:rPr lang="en-AU" sz="2500" dirty="0">
                <a:effectLst/>
                <a:ea typeface="Calibri" panose="020F0502020204030204" pitchFamily="34" charset="0"/>
              </a:rPr>
              <a:t>debriefing</a:t>
            </a:r>
            <a:endParaRPr lang="en-AU" sz="5100" dirty="0"/>
          </a:p>
          <a:p>
            <a:endParaRPr lang="en-AU" dirty="0"/>
          </a:p>
        </p:txBody>
      </p:sp>
    </p:spTree>
    <p:extLst>
      <p:ext uri="{BB962C8B-B14F-4D97-AF65-F5344CB8AC3E}">
        <p14:creationId xmlns:p14="http://schemas.microsoft.com/office/powerpoint/2010/main" val="158078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AA2E9-D49D-46E4-B59C-859454C5CC06}"/>
              </a:ext>
            </a:extLst>
          </p:cNvPr>
          <p:cNvSpPr>
            <a:spLocks noGrp="1"/>
          </p:cNvSpPr>
          <p:nvPr>
            <p:ph type="title"/>
          </p:nvPr>
        </p:nvSpPr>
        <p:spPr/>
        <p:txBody>
          <a:bodyPr>
            <a:normAutofit fontScale="90000"/>
          </a:bodyPr>
          <a:lstStyle/>
          <a:p>
            <a:r>
              <a:rPr lang="en-AU" dirty="0"/>
              <a:t>Why do we need ethics committee approval and monitoring?</a:t>
            </a:r>
          </a:p>
        </p:txBody>
      </p:sp>
      <p:sp>
        <p:nvSpPr>
          <p:cNvPr id="3" name="Content Placeholder 2">
            <a:extLst>
              <a:ext uri="{FF2B5EF4-FFF2-40B4-BE49-F238E27FC236}">
                <a16:creationId xmlns:a16="http://schemas.microsoft.com/office/drawing/2014/main" id="{7281863C-6F30-481B-8673-ABFA9675D875}"/>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1965247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7F828-671B-4397-BBAD-19A223F404D1}"/>
              </a:ext>
            </a:extLst>
          </p:cNvPr>
          <p:cNvSpPr>
            <a:spLocks noGrp="1"/>
          </p:cNvSpPr>
          <p:nvPr>
            <p:ph type="title"/>
          </p:nvPr>
        </p:nvSpPr>
        <p:spPr/>
        <p:txBody>
          <a:bodyPr/>
          <a:lstStyle/>
          <a:p>
            <a:r>
              <a:rPr lang="en-US" dirty="0"/>
              <a:t>Learning Intentions</a:t>
            </a:r>
            <a:endParaRPr lang="en-AU" dirty="0"/>
          </a:p>
        </p:txBody>
      </p:sp>
      <p:sp>
        <p:nvSpPr>
          <p:cNvPr id="3" name="Content Placeholder 2">
            <a:extLst>
              <a:ext uri="{FF2B5EF4-FFF2-40B4-BE49-F238E27FC236}">
                <a16:creationId xmlns:a16="http://schemas.microsoft.com/office/drawing/2014/main" id="{D4B5797E-7C00-9725-D53D-F1933542260E}"/>
              </a:ext>
            </a:extLst>
          </p:cNvPr>
          <p:cNvSpPr>
            <a:spLocks noGrp="1"/>
          </p:cNvSpPr>
          <p:nvPr>
            <p:ph idx="1"/>
          </p:nvPr>
        </p:nvSpPr>
        <p:spPr/>
        <p:txBody>
          <a:bodyPr>
            <a:normAutofit/>
          </a:bodyPr>
          <a:lstStyle/>
          <a:p>
            <a:pPr marL="228600">
              <a:lnSpc>
                <a:spcPct val="115000"/>
              </a:lnSpc>
              <a:spcAft>
                <a:spcPts val="600"/>
              </a:spcAft>
              <a:tabLst>
                <a:tab pos="228600" algn="l"/>
              </a:tabLst>
            </a:pPr>
            <a:r>
              <a:rPr lang="en-AU" sz="1800" spc="-5" dirty="0">
                <a:effectLst/>
                <a:latin typeface="Calibri" panose="020F0502020204030204" pitchFamily="34" charset="0"/>
                <a:ea typeface="Yu Mincho" panose="02020400000000000000" pitchFamily="18" charset="-128"/>
                <a:cs typeface="Calibri" panose="020F0502020204030204" pitchFamily="34" charset="0"/>
              </a:rPr>
              <a:t>use</a:t>
            </a:r>
            <a:r>
              <a:rPr lang="en-AU" sz="1800" dirty="0">
                <a:effectLst/>
                <a:latin typeface="Calibri" panose="020F0502020204030204" pitchFamily="34" charset="0"/>
                <a:ea typeface="Yu Mincho" panose="02020400000000000000" pitchFamily="18" charset="-128"/>
                <a:cs typeface="Calibri" panose="020F0502020204030204" pitchFamily="34" charset="0"/>
              </a:rPr>
              <a:t> of</a:t>
            </a:r>
            <a:r>
              <a:rPr lang="en-AU" sz="1800" spc="-15" dirty="0">
                <a:effectLst/>
                <a:latin typeface="Calibri" panose="020F0502020204030204" pitchFamily="34" charset="0"/>
                <a:ea typeface="Yu Mincho" panose="02020400000000000000" pitchFamily="18" charset="-128"/>
                <a:cs typeface="Calibri" panose="020F0502020204030204" pitchFamily="34" charset="0"/>
              </a:rPr>
              <a:t> </a:t>
            </a:r>
            <a:r>
              <a:rPr lang="en-AU" sz="1800" dirty="0">
                <a:effectLst/>
                <a:latin typeface="Calibri" panose="020F0502020204030204" pitchFamily="34" charset="0"/>
                <a:ea typeface="Yu Mincho" panose="02020400000000000000" pitchFamily="18" charset="-128"/>
                <a:cs typeface="Calibri" panose="020F0502020204030204" pitchFamily="34" charset="0"/>
              </a:rPr>
              <a:t>animals</a:t>
            </a:r>
            <a:r>
              <a:rPr lang="en-AU" sz="1800" spc="-10" dirty="0">
                <a:effectLst/>
                <a:latin typeface="Calibri" panose="020F0502020204030204" pitchFamily="34" charset="0"/>
                <a:ea typeface="Yu Mincho" panose="02020400000000000000" pitchFamily="18" charset="-128"/>
                <a:cs typeface="Calibri" panose="020F0502020204030204" pitchFamily="34" charset="0"/>
              </a:rPr>
              <a:t> </a:t>
            </a:r>
            <a:r>
              <a:rPr lang="en-AU" sz="1800" dirty="0">
                <a:effectLst/>
                <a:latin typeface="Calibri" panose="020F0502020204030204" pitchFamily="34" charset="0"/>
                <a:ea typeface="Yu Mincho" panose="02020400000000000000" pitchFamily="18" charset="-128"/>
                <a:cs typeface="Calibri" panose="020F0502020204030204" pitchFamily="34" charset="0"/>
              </a:rPr>
              <a:t>in</a:t>
            </a:r>
            <a:r>
              <a:rPr lang="en-AU" sz="1800" spc="-10" dirty="0">
                <a:effectLst/>
                <a:latin typeface="Calibri" panose="020F0502020204030204" pitchFamily="34" charset="0"/>
                <a:ea typeface="Yu Mincho" panose="02020400000000000000" pitchFamily="18" charset="-128"/>
                <a:cs typeface="Calibri" panose="020F0502020204030204" pitchFamily="34" charset="0"/>
              </a:rPr>
              <a:t> </a:t>
            </a:r>
            <a:r>
              <a:rPr lang="en-AU" sz="1800" dirty="0">
                <a:effectLst/>
                <a:latin typeface="Calibri" panose="020F0502020204030204" pitchFamily="34" charset="0"/>
                <a:ea typeface="Yu Mincho" panose="02020400000000000000" pitchFamily="18" charset="-128"/>
                <a:cs typeface="Calibri" panose="020F0502020204030204" pitchFamily="34" charset="0"/>
              </a:rPr>
              <a:t>research - </a:t>
            </a:r>
            <a:r>
              <a:rPr lang="en-AU" sz="1800" dirty="0">
                <a:effectLst/>
                <a:latin typeface="Calibri" panose="020F0502020204030204" pitchFamily="34" charset="0"/>
                <a:ea typeface="Calibri" panose="020F0502020204030204" pitchFamily="34" charset="0"/>
              </a:rPr>
              <a:t>replacement,</a:t>
            </a:r>
            <a:r>
              <a:rPr lang="en-AU" sz="1800" spc="-25" dirty="0">
                <a:effectLst/>
                <a:latin typeface="Calibri" panose="020F0502020204030204" pitchFamily="34" charset="0"/>
                <a:ea typeface="Calibri" panose="020F0502020204030204" pitchFamily="34" charset="0"/>
              </a:rPr>
              <a:t> </a:t>
            </a:r>
            <a:r>
              <a:rPr lang="en-AU" sz="1800" dirty="0">
                <a:effectLst/>
                <a:latin typeface="Calibri" panose="020F0502020204030204" pitchFamily="34" charset="0"/>
                <a:ea typeface="Calibri" panose="020F0502020204030204" pitchFamily="34" charset="0"/>
              </a:rPr>
              <a:t>reduction,</a:t>
            </a:r>
            <a:r>
              <a:rPr lang="en-AU" sz="1800" spc="-10" dirty="0">
                <a:effectLst/>
                <a:latin typeface="Calibri" panose="020F0502020204030204" pitchFamily="34" charset="0"/>
                <a:ea typeface="Calibri" panose="020F0502020204030204" pitchFamily="34" charset="0"/>
              </a:rPr>
              <a:t> </a:t>
            </a:r>
            <a:r>
              <a:rPr lang="en-AU" sz="1800" dirty="0">
                <a:effectLst/>
                <a:latin typeface="Calibri" panose="020F0502020204030204" pitchFamily="34" charset="0"/>
                <a:ea typeface="Calibri" panose="020F0502020204030204" pitchFamily="34" charset="0"/>
              </a:rPr>
              <a:t>refinement</a:t>
            </a:r>
            <a:endParaRPr lang="en-AU" sz="2400" dirty="0">
              <a:effectLst/>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204169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91879-5406-CC52-6C92-D6ED9B9BD5AF}"/>
              </a:ext>
            </a:extLst>
          </p:cNvPr>
          <p:cNvSpPr>
            <a:spLocks noGrp="1"/>
          </p:cNvSpPr>
          <p:nvPr>
            <p:ph type="title"/>
          </p:nvPr>
        </p:nvSpPr>
        <p:spPr/>
        <p:txBody>
          <a:bodyPr/>
          <a:lstStyle/>
          <a:p>
            <a:r>
              <a:rPr lang="en-US" dirty="0"/>
              <a:t>Success criteria</a:t>
            </a:r>
            <a:endParaRPr lang="en-AU" dirty="0"/>
          </a:p>
        </p:txBody>
      </p:sp>
      <p:sp>
        <p:nvSpPr>
          <p:cNvPr id="3" name="Content Placeholder 2">
            <a:extLst>
              <a:ext uri="{FF2B5EF4-FFF2-40B4-BE49-F238E27FC236}">
                <a16:creationId xmlns:a16="http://schemas.microsoft.com/office/drawing/2014/main" id="{88C246E5-688E-D474-A81F-BC23A5C6707C}"/>
              </a:ext>
            </a:extLst>
          </p:cNvPr>
          <p:cNvSpPr>
            <a:spLocks noGrp="1"/>
          </p:cNvSpPr>
          <p:nvPr>
            <p:ph idx="1"/>
          </p:nvPr>
        </p:nvSpPr>
        <p:spPr/>
        <p:txBody>
          <a:bodyPr>
            <a:normAutofit/>
          </a:bodyPr>
          <a:lstStyle/>
          <a:p>
            <a:r>
              <a:rPr lang="en-US" sz="2400" dirty="0"/>
              <a:t>Explain why the 9 considerations for human research can not be applied to animal studies.</a:t>
            </a:r>
          </a:p>
          <a:p>
            <a:r>
              <a:rPr lang="en-US" sz="2400" dirty="0"/>
              <a:t>Explain why ethics committee approval and monitoring are necessary</a:t>
            </a:r>
          </a:p>
          <a:p>
            <a:r>
              <a:rPr lang="en-US" sz="2400" dirty="0"/>
              <a:t>State and define the three considerations for animal research “the three Rs”</a:t>
            </a:r>
            <a:endParaRPr lang="en-AU" sz="2400" dirty="0"/>
          </a:p>
        </p:txBody>
      </p:sp>
    </p:spTree>
    <p:extLst>
      <p:ext uri="{BB962C8B-B14F-4D97-AF65-F5344CB8AC3E}">
        <p14:creationId xmlns:p14="http://schemas.microsoft.com/office/powerpoint/2010/main" val="2289633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20439-FBDF-ED57-49AB-E86DD256A50F}"/>
              </a:ext>
            </a:extLst>
          </p:cNvPr>
          <p:cNvSpPr>
            <a:spLocks noGrp="1"/>
          </p:cNvSpPr>
          <p:nvPr>
            <p:ph type="title"/>
          </p:nvPr>
        </p:nvSpPr>
        <p:spPr/>
        <p:txBody>
          <a:bodyPr/>
          <a:lstStyle/>
          <a:p>
            <a:r>
              <a:rPr lang="en-US" dirty="0"/>
              <a:t>Animal ethics</a:t>
            </a:r>
            <a:endParaRPr lang="en-AU" dirty="0"/>
          </a:p>
        </p:txBody>
      </p:sp>
      <p:sp>
        <p:nvSpPr>
          <p:cNvPr id="3" name="Content Placeholder 2">
            <a:extLst>
              <a:ext uri="{FF2B5EF4-FFF2-40B4-BE49-F238E27FC236}">
                <a16:creationId xmlns:a16="http://schemas.microsoft.com/office/drawing/2014/main" id="{25731691-6401-5B37-FA82-553C35FCE247}"/>
              </a:ext>
            </a:extLst>
          </p:cNvPr>
          <p:cNvSpPr>
            <a:spLocks noGrp="1"/>
          </p:cNvSpPr>
          <p:nvPr>
            <p:ph idx="1"/>
          </p:nvPr>
        </p:nvSpPr>
        <p:spPr>
          <a:xfrm>
            <a:off x="1920240" y="2312275"/>
            <a:ext cx="8770571" cy="4377773"/>
          </a:xfrm>
        </p:spPr>
        <p:txBody>
          <a:bodyPr>
            <a:normAutofit fontScale="92500" lnSpcReduction="20000"/>
          </a:bodyPr>
          <a:lstStyle/>
          <a:p>
            <a:r>
              <a:rPr lang="en-US" sz="2300" dirty="0"/>
              <a:t>Why can human ethical considerations not be applied to animal studies?</a:t>
            </a:r>
          </a:p>
          <a:p>
            <a:pPr marL="342900" lvl="0" indent="-342900">
              <a:lnSpc>
                <a:spcPct val="110000"/>
              </a:lnSpc>
              <a:spcAft>
                <a:spcPts val="600"/>
              </a:spcAft>
              <a:buFont typeface="Symbol" panose="05050102010706020507" pitchFamily="18" charset="2"/>
              <a:buChar char=""/>
              <a:tabLst>
                <a:tab pos="228600" algn="l"/>
              </a:tabLst>
            </a:pPr>
            <a:r>
              <a:rPr lang="en-AU" sz="1800" dirty="0">
                <a:effectLst/>
                <a:ea typeface="Yu Mincho" panose="02020400000000000000" pitchFamily="18" charset="-128"/>
                <a:cs typeface="Calibri" panose="020F0502020204030204" pitchFamily="34" charset="0"/>
              </a:rPr>
              <a:t>protection from harm – physical and psychological</a:t>
            </a:r>
            <a:endParaRPr lang="en-AU" sz="1800" dirty="0">
              <a:effectLst/>
              <a:ea typeface="Yu Mincho" panose="02020400000000000000" pitchFamily="18" charset="-128"/>
              <a:cs typeface="Times New Roman" panose="02020603050405020304" pitchFamily="18" charset="0"/>
            </a:endParaRPr>
          </a:p>
          <a:p>
            <a:pPr marL="342900" lvl="0" indent="-342900">
              <a:lnSpc>
                <a:spcPct val="110000"/>
              </a:lnSpc>
              <a:spcAft>
                <a:spcPts val="600"/>
              </a:spcAft>
              <a:buFont typeface="Symbol" panose="05050102010706020507" pitchFamily="18" charset="2"/>
              <a:buChar char=""/>
              <a:tabLst>
                <a:tab pos="228600" algn="l"/>
              </a:tabLst>
            </a:pPr>
            <a:r>
              <a:rPr lang="en-AU" sz="1800" dirty="0">
                <a:effectLst/>
                <a:ea typeface="Yu Mincho" panose="02020400000000000000" pitchFamily="18" charset="-128"/>
                <a:cs typeface="Calibri" panose="020F0502020204030204" pitchFamily="34" charset="0"/>
              </a:rPr>
              <a:t>informed consent</a:t>
            </a:r>
            <a:endParaRPr lang="en-AU" sz="1800" dirty="0">
              <a:effectLst/>
              <a:ea typeface="Yu Mincho" panose="02020400000000000000" pitchFamily="18" charset="-128"/>
              <a:cs typeface="Times New Roman" panose="02020603050405020304" pitchFamily="18" charset="0"/>
            </a:endParaRPr>
          </a:p>
          <a:p>
            <a:pPr marL="342900" lvl="0" indent="-342900">
              <a:lnSpc>
                <a:spcPct val="110000"/>
              </a:lnSpc>
              <a:spcAft>
                <a:spcPts val="600"/>
              </a:spcAft>
              <a:buFont typeface="Symbol" panose="05050102010706020507" pitchFamily="18" charset="2"/>
              <a:buChar char=""/>
              <a:tabLst>
                <a:tab pos="228600" algn="l"/>
              </a:tabLst>
            </a:pPr>
            <a:r>
              <a:rPr lang="en-AU" sz="1800" dirty="0">
                <a:effectLst/>
                <a:ea typeface="Yu Mincho" panose="02020400000000000000" pitchFamily="18" charset="-128"/>
                <a:cs typeface="Calibri" panose="020F0502020204030204" pitchFamily="34" charset="0"/>
              </a:rPr>
              <a:t>withdrawal rights</a:t>
            </a:r>
            <a:endParaRPr lang="en-AU" sz="1800" dirty="0">
              <a:effectLst/>
              <a:ea typeface="Yu Mincho" panose="02020400000000000000" pitchFamily="18" charset="-128"/>
              <a:cs typeface="Times New Roman" panose="02020603050405020304" pitchFamily="18" charset="0"/>
            </a:endParaRPr>
          </a:p>
          <a:p>
            <a:pPr marL="342900" lvl="0" indent="-342900">
              <a:lnSpc>
                <a:spcPct val="110000"/>
              </a:lnSpc>
              <a:spcAft>
                <a:spcPts val="600"/>
              </a:spcAft>
              <a:buFont typeface="Symbol" panose="05050102010706020507" pitchFamily="18" charset="2"/>
              <a:buChar char=""/>
              <a:tabLst>
                <a:tab pos="228600" algn="l"/>
              </a:tabLst>
            </a:pPr>
            <a:r>
              <a:rPr lang="en-AU" sz="1800" dirty="0">
                <a:effectLst/>
                <a:ea typeface="Yu Mincho" panose="02020400000000000000" pitchFamily="18" charset="-128"/>
                <a:cs typeface="Calibri" panose="020F0502020204030204" pitchFamily="34" charset="0"/>
              </a:rPr>
              <a:t>deception</a:t>
            </a:r>
            <a:endParaRPr lang="en-AU" sz="1800" dirty="0">
              <a:effectLst/>
              <a:ea typeface="Yu Mincho" panose="02020400000000000000" pitchFamily="18" charset="-128"/>
              <a:cs typeface="Times New Roman" panose="02020603050405020304" pitchFamily="18" charset="0"/>
            </a:endParaRPr>
          </a:p>
          <a:p>
            <a:pPr marL="342900" lvl="0" indent="-342900">
              <a:lnSpc>
                <a:spcPct val="110000"/>
              </a:lnSpc>
              <a:spcAft>
                <a:spcPts val="600"/>
              </a:spcAft>
              <a:buFont typeface="Symbol" panose="05050102010706020507" pitchFamily="18" charset="2"/>
              <a:buChar char=""/>
              <a:tabLst>
                <a:tab pos="228600" algn="l"/>
              </a:tabLst>
            </a:pPr>
            <a:r>
              <a:rPr lang="en-AU" sz="1800" dirty="0">
                <a:effectLst/>
                <a:ea typeface="Yu Mincho" panose="02020400000000000000" pitchFamily="18" charset="-128"/>
                <a:cs typeface="Calibri" panose="020F0502020204030204" pitchFamily="34" charset="0"/>
              </a:rPr>
              <a:t>confidentiality</a:t>
            </a:r>
            <a:endParaRPr lang="en-AU" sz="1800" dirty="0">
              <a:effectLst/>
              <a:ea typeface="Yu Mincho" panose="02020400000000000000" pitchFamily="18" charset="-128"/>
              <a:cs typeface="Times New Roman" panose="02020603050405020304" pitchFamily="18" charset="0"/>
            </a:endParaRPr>
          </a:p>
          <a:p>
            <a:pPr marL="342900" lvl="0" indent="-342900">
              <a:lnSpc>
                <a:spcPct val="110000"/>
              </a:lnSpc>
              <a:spcAft>
                <a:spcPts val="600"/>
              </a:spcAft>
              <a:buFont typeface="Symbol" panose="05050102010706020507" pitchFamily="18" charset="2"/>
              <a:buChar char=""/>
              <a:tabLst>
                <a:tab pos="228600" algn="l"/>
              </a:tabLst>
            </a:pPr>
            <a:r>
              <a:rPr lang="en-AU" sz="1800" dirty="0">
                <a:effectLst/>
                <a:ea typeface="Yu Mincho" panose="02020400000000000000" pitchFamily="18" charset="-128"/>
                <a:cs typeface="Calibri" panose="020F0502020204030204" pitchFamily="34" charset="0"/>
              </a:rPr>
              <a:t>privacy</a:t>
            </a:r>
            <a:endParaRPr lang="en-AU" sz="1800" dirty="0">
              <a:effectLst/>
              <a:ea typeface="Yu Mincho" panose="02020400000000000000" pitchFamily="18" charset="-128"/>
              <a:cs typeface="Times New Roman" panose="02020603050405020304" pitchFamily="18" charset="0"/>
            </a:endParaRPr>
          </a:p>
          <a:p>
            <a:pPr marL="342900" lvl="0" indent="-342900">
              <a:lnSpc>
                <a:spcPct val="110000"/>
              </a:lnSpc>
              <a:spcAft>
                <a:spcPts val="600"/>
              </a:spcAft>
              <a:buFont typeface="Symbol" panose="05050102010706020507" pitchFamily="18" charset="2"/>
              <a:buChar char=""/>
              <a:tabLst>
                <a:tab pos="228600" algn="l"/>
              </a:tabLst>
            </a:pPr>
            <a:r>
              <a:rPr lang="en-AU" sz="1800" dirty="0">
                <a:effectLst/>
                <a:ea typeface="Yu Mincho" panose="02020400000000000000" pitchFamily="18" charset="-128"/>
                <a:cs typeface="Calibri" panose="020F0502020204030204" pitchFamily="34" charset="0"/>
              </a:rPr>
              <a:t>voluntary participation</a:t>
            </a:r>
          </a:p>
          <a:p>
            <a:pPr marL="342900" lvl="0" indent="-342900">
              <a:lnSpc>
                <a:spcPct val="110000"/>
              </a:lnSpc>
              <a:spcAft>
                <a:spcPts val="600"/>
              </a:spcAft>
              <a:buFont typeface="Symbol" panose="05050102010706020507" pitchFamily="18" charset="2"/>
              <a:buChar char=""/>
              <a:tabLst>
                <a:tab pos="228600" algn="l"/>
              </a:tabLst>
            </a:pPr>
            <a:r>
              <a:rPr lang="en-AU" sz="1800" dirty="0">
                <a:effectLst/>
                <a:ea typeface="Calibri" panose="020F0502020204030204" pitchFamily="34" charset="0"/>
              </a:rPr>
              <a:t>debriefing</a:t>
            </a:r>
            <a:endParaRPr lang="en-AU" sz="4000" dirty="0"/>
          </a:p>
          <a:p>
            <a:endParaRPr lang="en-AU" dirty="0"/>
          </a:p>
        </p:txBody>
      </p:sp>
    </p:spTree>
    <p:extLst>
      <p:ext uri="{BB962C8B-B14F-4D97-AF65-F5344CB8AC3E}">
        <p14:creationId xmlns:p14="http://schemas.microsoft.com/office/powerpoint/2010/main" val="1790398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463ED-DD35-4328-75F0-1170D3179D73}"/>
              </a:ext>
            </a:extLst>
          </p:cNvPr>
          <p:cNvSpPr>
            <a:spLocks noGrp="1"/>
          </p:cNvSpPr>
          <p:nvPr>
            <p:ph type="title"/>
          </p:nvPr>
        </p:nvSpPr>
        <p:spPr/>
        <p:txBody>
          <a:bodyPr/>
          <a:lstStyle/>
          <a:p>
            <a:r>
              <a:rPr lang="en-US" dirty="0"/>
              <a:t>Animal ethics</a:t>
            </a:r>
            <a:endParaRPr lang="en-AU" dirty="0"/>
          </a:p>
        </p:txBody>
      </p:sp>
      <p:sp>
        <p:nvSpPr>
          <p:cNvPr id="3" name="Content Placeholder 2">
            <a:extLst>
              <a:ext uri="{FF2B5EF4-FFF2-40B4-BE49-F238E27FC236}">
                <a16:creationId xmlns:a16="http://schemas.microsoft.com/office/drawing/2014/main" id="{F6B82CEC-6BA6-87C2-3C7C-1F963DF63E54}"/>
              </a:ext>
            </a:extLst>
          </p:cNvPr>
          <p:cNvSpPr>
            <a:spLocks noGrp="1"/>
          </p:cNvSpPr>
          <p:nvPr>
            <p:ph idx="1"/>
          </p:nvPr>
        </p:nvSpPr>
        <p:spPr/>
        <p:txBody>
          <a:bodyPr/>
          <a:lstStyle/>
          <a:p>
            <a:r>
              <a:rPr lang="en-US" dirty="0"/>
              <a:t>The Principles of animal ethics – The Three Rs – provide a framework for more humane animal research. They are embedded in international law and are the basis for any approval for animal research or testing.</a:t>
            </a:r>
          </a:p>
          <a:p>
            <a:endParaRPr lang="en-AU" dirty="0"/>
          </a:p>
        </p:txBody>
      </p:sp>
    </p:spTree>
    <p:extLst>
      <p:ext uri="{BB962C8B-B14F-4D97-AF65-F5344CB8AC3E}">
        <p14:creationId xmlns:p14="http://schemas.microsoft.com/office/powerpoint/2010/main" val="133627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F265A-4232-CDD7-9D85-0FE0C90B397E}"/>
              </a:ext>
            </a:extLst>
          </p:cNvPr>
          <p:cNvSpPr>
            <a:spLocks noGrp="1"/>
          </p:cNvSpPr>
          <p:nvPr>
            <p:ph type="title"/>
          </p:nvPr>
        </p:nvSpPr>
        <p:spPr/>
        <p:txBody>
          <a:bodyPr/>
          <a:lstStyle/>
          <a:p>
            <a:r>
              <a:rPr lang="en-US" dirty="0"/>
              <a:t>Replacement</a:t>
            </a:r>
            <a:endParaRPr lang="en-AU" dirty="0"/>
          </a:p>
        </p:txBody>
      </p:sp>
      <p:sp>
        <p:nvSpPr>
          <p:cNvPr id="3" name="Content Placeholder 2">
            <a:extLst>
              <a:ext uri="{FF2B5EF4-FFF2-40B4-BE49-F238E27FC236}">
                <a16:creationId xmlns:a16="http://schemas.microsoft.com/office/drawing/2014/main" id="{8D121413-1450-CE39-483D-ED121FF929A9}"/>
              </a:ext>
            </a:extLst>
          </p:cNvPr>
          <p:cNvSpPr>
            <a:spLocks noGrp="1"/>
          </p:cNvSpPr>
          <p:nvPr>
            <p:ph idx="1"/>
          </p:nvPr>
        </p:nvSpPr>
        <p:spPr/>
        <p:txBody>
          <a:bodyPr>
            <a:normAutofit/>
          </a:bodyPr>
          <a:lstStyle/>
          <a:p>
            <a:r>
              <a:rPr lang="en-US" sz="2400" b="0" i="0" dirty="0">
                <a:solidFill>
                  <a:srgbClr val="444342"/>
                </a:solidFill>
                <a:effectLst/>
                <a:latin typeface="Arial" panose="020B0604020202020204" pitchFamily="34" charset="0"/>
              </a:rPr>
              <a:t>Avoiding or replacing the use of animals in areas where they otherwise would have been used.</a:t>
            </a:r>
          </a:p>
          <a:p>
            <a:r>
              <a:rPr lang="en-US" sz="2400" b="0" i="0" dirty="0">
                <a:solidFill>
                  <a:srgbClr val="444342"/>
                </a:solidFill>
                <a:effectLst/>
                <a:latin typeface="Arial" panose="020B0604020202020204" pitchFamily="34" charset="0"/>
              </a:rPr>
              <a:t>Accelerating the development and use of predictive and robust models and tools, based on the latest science and technologies, to address important scientific questions without the use of animals.</a:t>
            </a:r>
            <a:endParaRPr lang="en-AU" sz="2400" dirty="0"/>
          </a:p>
        </p:txBody>
      </p:sp>
    </p:spTree>
    <p:extLst>
      <p:ext uri="{BB962C8B-B14F-4D97-AF65-F5344CB8AC3E}">
        <p14:creationId xmlns:p14="http://schemas.microsoft.com/office/powerpoint/2010/main" val="2153895613"/>
      </p:ext>
    </p:extLst>
  </p:cSld>
  <p:clrMapOvr>
    <a:masterClrMapping/>
  </p:clrMapOvr>
</p:sld>
</file>

<file path=ppt/theme/theme1.xml><?xml version="1.0" encoding="utf-8"?>
<a:theme xmlns:a="http://schemas.openxmlformats.org/drawingml/2006/main" name="SketchLines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168</TotalTime>
  <Words>623</Words>
  <Application>Microsoft Office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Meiryo</vt:lpstr>
      <vt:lpstr>Arial</vt:lpstr>
      <vt:lpstr>Calibri</vt:lpstr>
      <vt:lpstr>Corbel</vt:lpstr>
      <vt:lpstr>Symbol</vt:lpstr>
      <vt:lpstr>SketchLinesVTI</vt:lpstr>
      <vt:lpstr>Ethics</vt:lpstr>
      <vt:lpstr>Review: State the considerations for human research</vt:lpstr>
      <vt:lpstr>Review</vt:lpstr>
      <vt:lpstr>Why do we need ethics committee approval and monitoring?</vt:lpstr>
      <vt:lpstr>Learning Intentions</vt:lpstr>
      <vt:lpstr>Success criteria</vt:lpstr>
      <vt:lpstr>Animal ethics</vt:lpstr>
      <vt:lpstr>Animal ethics</vt:lpstr>
      <vt:lpstr>Replacement</vt:lpstr>
      <vt:lpstr>Replacement</vt:lpstr>
      <vt:lpstr>Reduction</vt:lpstr>
      <vt:lpstr>Reduction</vt:lpstr>
      <vt:lpstr>Refinement</vt:lpstr>
      <vt:lpstr>Refinement</vt:lpstr>
      <vt:lpstr>Case study:  Colour vision in cephalopods</vt:lpstr>
      <vt:lpstr>Success criteria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Nervous System</dc:title>
  <dc:creator>Kristy</dc:creator>
  <cp:lastModifiedBy>JOHNSON Kristy [Narrogin Senior High School]</cp:lastModifiedBy>
  <cp:revision>5</cp:revision>
  <dcterms:created xsi:type="dcterms:W3CDTF">2023-02-01T11:31:06Z</dcterms:created>
  <dcterms:modified xsi:type="dcterms:W3CDTF">2023-02-20T06:30:55Z</dcterms:modified>
</cp:coreProperties>
</file>