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1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158760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80739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7531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27166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62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20789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7154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68548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7555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22/02/2023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44655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4263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591BD-A69C-4A0F-8B8A-8C3B75B0951C}" type="datetimeFigureOut">
              <a:rPr lang="en-AU" smtClean="0"/>
              <a:t>22/02/2023</a:t>
            </a:fld>
            <a:endParaRPr lang="en-AU"/>
          </a:p>
        </p:txBody>
      </p:sp>
      <p:sp>
        <p:nvSpPr>
          <p:cNvPr id="8" name="Footer Placeholder 7"/>
          <p:cNvSpPr>
            <a:spLocks noGrp="1"/>
          </p:cNvSpPr>
          <p:nvPr>
            <p:ph type="ftr" sz="quarter" idx="11"/>
          </p:nvPr>
        </p:nvSpPr>
        <p:spPr/>
        <p:txBody>
          <a:bodyPr/>
          <a:lstStyle/>
          <a:p>
            <a:endParaRPr lang="en-A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422326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591BD-A69C-4A0F-8B8A-8C3B75B0951C}" type="datetimeFigureOut">
              <a:rPr lang="en-AU" smtClean="0"/>
              <a:t>22/02/2023</a:t>
            </a:fld>
            <a:endParaRPr lang="en-AU"/>
          </a:p>
        </p:txBody>
      </p:sp>
      <p:sp>
        <p:nvSpPr>
          <p:cNvPr id="4" name="Footer Placeholder 3"/>
          <p:cNvSpPr>
            <a:spLocks noGrp="1"/>
          </p:cNvSpPr>
          <p:nvPr>
            <p:ph type="ftr" sz="quarter" idx="11"/>
          </p:nvPr>
        </p:nvSpPr>
        <p:spPr/>
        <p:txBody>
          <a:bodyPr/>
          <a:lstStyle/>
          <a:p>
            <a:endParaRPr lang="en-A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1429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591BD-A69C-4A0F-8B8A-8C3B75B0951C}" type="datetimeFigureOut">
              <a:rPr lang="en-AU" smtClean="0"/>
              <a:t>22/02/2023</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1429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87611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22/02/2023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5365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1591BD-A69C-4A0F-8B8A-8C3B75B0951C}" type="datetimeFigureOut">
              <a:rPr lang="en-AU" smtClean="0"/>
              <a:t>22/02/2023</a:t>
            </a:fld>
            <a:endParaRPr lang="en-A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26917A-249D-4796-B8B7-288BAFBF95A6}" type="slidenum">
              <a:rPr lang="en-AU" smtClean="0"/>
              <a:t>‹#›</a:t>
            </a:fld>
            <a:endParaRPr lang="en-AU"/>
          </a:p>
        </p:txBody>
      </p:sp>
    </p:spTree>
    <p:extLst>
      <p:ext uri="{BB962C8B-B14F-4D97-AF65-F5344CB8AC3E}">
        <p14:creationId xmlns:p14="http://schemas.microsoft.com/office/powerpoint/2010/main" val="343635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QX_oy9614HQ?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sbN-ymC6w3k?feature=oembe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A3EB-189E-56B4-6961-F7F4B7504C0C}"/>
              </a:ext>
            </a:extLst>
          </p:cNvPr>
          <p:cNvSpPr>
            <a:spLocks noGrp="1"/>
          </p:cNvSpPr>
          <p:nvPr>
            <p:ph type="ctrTitle"/>
          </p:nvPr>
        </p:nvSpPr>
        <p:spPr/>
        <p:txBody>
          <a:bodyPr/>
          <a:lstStyle/>
          <a:p>
            <a:r>
              <a:rPr lang="en-AU" dirty="0"/>
              <a:t>Formulating research:</a:t>
            </a:r>
            <a:br>
              <a:rPr lang="en-AU" dirty="0"/>
            </a:br>
            <a:r>
              <a:rPr lang="en-AU" dirty="0"/>
              <a:t>Aim and variables</a:t>
            </a:r>
          </a:p>
        </p:txBody>
      </p:sp>
      <p:sp>
        <p:nvSpPr>
          <p:cNvPr id="3" name="Subtitle 2">
            <a:extLst>
              <a:ext uri="{FF2B5EF4-FFF2-40B4-BE49-F238E27FC236}">
                <a16:creationId xmlns:a16="http://schemas.microsoft.com/office/drawing/2014/main" id="{8C251660-6873-ECA3-B66F-0BED0BE7382A}"/>
              </a:ext>
            </a:extLst>
          </p:cNvPr>
          <p:cNvSpPr>
            <a:spLocks noGrp="1"/>
          </p:cNvSpPr>
          <p:nvPr>
            <p:ph type="subTitle" idx="1"/>
          </p:nvPr>
        </p:nvSpPr>
        <p:spPr/>
        <p:txBody>
          <a:bodyPr/>
          <a:lstStyle/>
          <a:p>
            <a:r>
              <a:rPr lang="en-AU" dirty="0"/>
              <a:t>AEPSY Year 11 Psychology</a:t>
            </a:r>
          </a:p>
        </p:txBody>
      </p:sp>
    </p:spTree>
    <p:extLst>
      <p:ext uri="{BB962C8B-B14F-4D97-AF65-F5344CB8AC3E}">
        <p14:creationId xmlns:p14="http://schemas.microsoft.com/office/powerpoint/2010/main" val="352676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483B-D6C7-7C10-A6C8-137A8ED7ACCC}"/>
              </a:ext>
            </a:extLst>
          </p:cNvPr>
          <p:cNvSpPr>
            <a:spLocks noGrp="1"/>
          </p:cNvSpPr>
          <p:nvPr>
            <p:ph type="title"/>
          </p:nvPr>
        </p:nvSpPr>
        <p:spPr/>
        <p:txBody>
          <a:bodyPr/>
          <a:lstStyle/>
          <a:p>
            <a:endParaRPr lang="en-AU"/>
          </a:p>
        </p:txBody>
      </p:sp>
      <p:pic>
        <p:nvPicPr>
          <p:cNvPr id="4" name="Online Media 3" title="The Marshmallow Test | Igniter Media | Church Video">
            <a:hlinkClick r:id="" action="ppaction://media"/>
            <a:extLst>
              <a:ext uri="{FF2B5EF4-FFF2-40B4-BE49-F238E27FC236}">
                <a16:creationId xmlns:a16="http://schemas.microsoft.com/office/drawing/2014/main" id="{37D617E2-E0BB-7DB9-6A13-1C2912C61F5B}"/>
              </a:ext>
            </a:extLst>
          </p:cNvPr>
          <p:cNvPicPr>
            <a:picLocks noGrp="1" noRot="1" noChangeAspect="1"/>
          </p:cNvPicPr>
          <p:nvPr>
            <p:ph idx="1"/>
            <a:videoFile r:link="rId1"/>
          </p:nvPr>
        </p:nvPicPr>
        <p:blipFill>
          <a:blip r:embed="rId3"/>
          <a:stretch>
            <a:fillRect/>
          </a:stretch>
        </p:blipFill>
        <p:spPr>
          <a:xfrm>
            <a:off x="224935" y="167951"/>
            <a:ext cx="11707597" cy="6615404"/>
          </a:xfrm>
          <a:prstGeom prst="rect">
            <a:avLst/>
          </a:prstGeom>
        </p:spPr>
      </p:pic>
    </p:spTree>
    <p:extLst>
      <p:ext uri="{BB962C8B-B14F-4D97-AF65-F5344CB8AC3E}">
        <p14:creationId xmlns:p14="http://schemas.microsoft.com/office/powerpoint/2010/main" val="323773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8FA2-67E6-B1FB-7A38-350308E8002C}"/>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7AAA8891-0AB3-554E-A719-BAD29DA61777}"/>
              </a:ext>
            </a:extLst>
          </p:cNvPr>
          <p:cNvSpPr>
            <a:spLocks noGrp="1"/>
          </p:cNvSpPr>
          <p:nvPr>
            <p:ph idx="1"/>
          </p:nvPr>
        </p:nvSpPr>
        <p:spPr/>
        <p:txBody>
          <a:bodyPr>
            <a:normAutofit/>
          </a:bodyPr>
          <a:lstStyle/>
          <a:p>
            <a:r>
              <a:rPr lang="en-AU" sz="2400" dirty="0"/>
              <a:t>Identify aims for case studies</a:t>
            </a:r>
          </a:p>
          <a:p>
            <a:r>
              <a:rPr lang="en-AU" sz="2400" dirty="0"/>
              <a:t>State aims as questions for research</a:t>
            </a:r>
          </a:p>
          <a:p>
            <a:r>
              <a:rPr lang="en-AU" sz="2400" dirty="0"/>
              <a:t>Define independent, dependent, controlled and extraneous variables, giving examples</a:t>
            </a:r>
          </a:p>
          <a:p>
            <a:pPr marL="0" indent="0">
              <a:buNone/>
            </a:pPr>
            <a:endParaRPr lang="en-AU" sz="2400" dirty="0"/>
          </a:p>
          <a:p>
            <a:endParaRPr lang="en-AU" sz="2400" dirty="0"/>
          </a:p>
          <a:p>
            <a:endParaRPr lang="en-AU" sz="2400" dirty="0"/>
          </a:p>
        </p:txBody>
      </p:sp>
    </p:spTree>
    <p:extLst>
      <p:ext uri="{BB962C8B-B14F-4D97-AF65-F5344CB8AC3E}">
        <p14:creationId xmlns:p14="http://schemas.microsoft.com/office/powerpoint/2010/main" val="88589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5A95-157B-87D1-F151-3E0B52942840}"/>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64671F97-BF20-3EF5-7E6E-8378002EAD3E}"/>
              </a:ext>
            </a:extLst>
          </p:cNvPr>
          <p:cNvSpPr>
            <a:spLocks noGrp="1"/>
          </p:cNvSpPr>
          <p:nvPr>
            <p:ph idx="1"/>
          </p:nvPr>
        </p:nvSpPr>
        <p:spPr/>
        <p:txBody>
          <a:bodyPr>
            <a:normAutofit/>
          </a:bodyPr>
          <a:lstStyle/>
          <a:p>
            <a:r>
              <a:rPr lang="en-AU" sz="2400" dirty="0"/>
              <a:t>List the three Rs of animal ethics</a:t>
            </a:r>
          </a:p>
          <a:p>
            <a:r>
              <a:rPr lang="en-AU" sz="2400" dirty="0"/>
              <a:t>Explain the difference between confidentiality and privacy with regard to ethics of human research.</a:t>
            </a:r>
          </a:p>
        </p:txBody>
      </p:sp>
    </p:spTree>
    <p:extLst>
      <p:ext uri="{BB962C8B-B14F-4D97-AF65-F5344CB8AC3E}">
        <p14:creationId xmlns:p14="http://schemas.microsoft.com/office/powerpoint/2010/main" val="318957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E88B-489C-4915-8C01-7C14041353D9}"/>
              </a:ext>
            </a:extLst>
          </p:cNvPr>
          <p:cNvSpPr>
            <a:spLocks noGrp="1"/>
          </p:cNvSpPr>
          <p:nvPr>
            <p:ph type="title"/>
          </p:nvPr>
        </p:nvSpPr>
        <p:spPr/>
        <p:txBody>
          <a:bodyPr/>
          <a:lstStyle/>
          <a:p>
            <a:r>
              <a:rPr lang="en-AU" dirty="0"/>
              <a:t>Learning Intentions</a:t>
            </a:r>
          </a:p>
        </p:txBody>
      </p:sp>
      <p:sp>
        <p:nvSpPr>
          <p:cNvPr id="3" name="Content Placeholder 2">
            <a:extLst>
              <a:ext uri="{FF2B5EF4-FFF2-40B4-BE49-F238E27FC236}">
                <a16:creationId xmlns:a16="http://schemas.microsoft.com/office/drawing/2014/main" id="{23B943F1-3420-65E9-5ECC-B65FBEC56685}"/>
              </a:ext>
            </a:extLst>
          </p:cNvPr>
          <p:cNvSpPr>
            <a:spLocks noGrp="1"/>
          </p:cNvSpPr>
          <p:nvPr>
            <p:ph idx="1"/>
          </p:nvPr>
        </p:nvSpPr>
        <p:spPr>
          <a:xfrm>
            <a:off x="2211355" y="1688841"/>
            <a:ext cx="9293257" cy="4767943"/>
          </a:xfrm>
        </p:spPr>
        <p:txBody>
          <a:bodyPr>
            <a:normAutofit/>
          </a:bodyPr>
          <a:lstStyle/>
          <a:p>
            <a:pPr marL="0" indent="0">
              <a:lnSpc>
                <a:spcPct val="115000"/>
              </a:lnSpc>
              <a:spcBef>
                <a:spcPts val="600"/>
              </a:spcBef>
              <a:spcAft>
                <a:spcPts val="600"/>
              </a:spcAft>
              <a:buNone/>
              <a:tabLst>
                <a:tab pos="228600" algn="l"/>
              </a:tabLst>
            </a:pPr>
            <a:r>
              <a:rPr lang="en-AU" sz="2400" b="1" dirty="0">
                <a:effectLst/>
                <a:latin typeface="Calibri" panose="020F0502020204030204" pitchFamily="34" charset="0"/>
                <a:ea typeface="Calibri" panose="020F0502020204030204" pitchFamily="34" charset="0"/>
                <a:cs typeface="Calibri" panose="020F0502020204030204" pitchFamily="34" charset="0"/>
              </a:rPr>
              <a:t>Formulating</a:t>
            </a:r>
            <a:r>
              <a:rPr lang="en-AU" sz="2400" b="1" spc="-10" dirty="0">
                <a:effectLst/>
                <a:latin typeface="Calibri" panose="020F0502020204030204" pitchFamily="34" charset="0"/>
                <a:ea typeface="Calibri" panose="020F0502020204030204" pitchFamily="34" charset="0"/>
                <a:cs typeface="Calibri" panose="020F0502020204030204" pitchFamily="34" charset="0"/>
              </a:rPr>
              <a:t> </a:t>
            </a:r>
            <a:r>
              <a:rPr lang="en-AU" sz="2400" b="1" dirty="0">
                <a:effectLst/>
                <a:latin typeface="Calibri" panose="020F0502020204030204" pitchFamily="34" charset="0"/>
                <a:ea typeface="Calibri" panose="020F0502020204030204" pitchFamily="34" charset="0"/>
                <a:cs typeface="Calibri" panose="020F0502020204030204" pitchFamily="34" charset="0"/>
              </a:rPr>
              <a:t>research</a:t>
            </a:r>
            <a:endParaRPr lang="en-AU" sz="2400" b="1" dirty="0">
              <a:effectLst/>
              <a:latin typeface="Calibri" panose="020F0502020204030204" pitchFamily="34" charset="0"/>
              <a:ea typeface="Calibri" panose="020F0502020204030204" pitchFamily="34" charset="0"/>
            </a:endParaRPr>
          </a:p>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Calibri" panose="020F0502020204030204" pitchFamily="34" charset="0"/>
              </a:rPr>
              <a:t>identify the aim/s of the research</a:t>
            </a:r>
            <a:endParaRPr lang="en-AU" sz="24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Calibri" panose="020F0502020204030204" pitchFamily="34" charset="0"/>
              </a:rPr>
              <a:t>develop a research question based on the aim/s</a:t>
            </a:r>
            <a:endParaRPr lang="en-AU" sz="2400" dirty="0">
              <a:effectLst/>
              <a:latin typeface="Calibri" panose="020F0502020204030204" pitchFamily="34" charset="0"/>
              <a:ea typeface="Yu Mincho" panose="02020400000000000000" pitchFamily="18" charset="-128"/>
              <a:cs typeface="Times New Roman" panose="02020603050405020304" pitchFamily="18" charset="0"/>
            </a:endParaRPr>
          </a:p>
          <a:p>
            <a:pPr marL="228600">
              <a:lnSpc>
                <a:spcPct val="115000"/>
              </a:lnSpc>
              <a:spcAft>
                <a:spcPts val="600"/>
              </a:spcAft>
              <a:tabLst>
                <a:tab pos="228600" algn="l"/>
              </a:tabLst>
            </a:pPr>
            <a:r>
              <a:rPr lang="en-AU" sz="2400" dirty="0">
                <a:effectLst/>
                <a:latin typeface="Calibri" panose="020F0502020204030204" pitchFamily="34" charset="0"/>
                <a:ea typeface="Yu Mincho" panose="02020400000000000000" pitchFamily="18" charset="-128"/>
                <a:cs typeface="Calibri" panose="020F0502020204030204" pitchFamily="34" charset="0"/>
              </a:rPr>
              <a:t>identify variables – independent, dependent, control, extraneous</a:t>
            </a:r>
            <a:endParaRPr lang="en-AU" sz="2400" dirty="0">
              <a:effectLst/>
              <a:latin typeface="Calibri" panose="020F0502020204030204" pitchFamily="34"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463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8FA2-67E6-B1FB-7A38-350308E8002C}"/>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7AAA8891-0AB3-554E-A719-BAD29DA61777}"/>
              </a:ext>
            </a:extLst>
          </p:cNvPr>
          <p:cNvSpPr>
            <a:spLocks noGrp="1"/>
          </p:cNvSpPr>
          <p:nvPr>
            <p:ph idx="1"/>
          </p:nvPr>
        </p:nvSpPr>
        <p:spPr/>
        <p:txBody>
          <a:bodyPr>
            <a:normAutofit/>
          </a:bodyPr>
          <a:lstStyle/>
          <a:p>
            <a:r>
              <a:rPr lang="en-AU" sz="2400" dirty="0"/>
              <a:t>Identify aims for case studies</a:t>
            </a:r>
          </a:p>
          <a:p>
            <a:r>
              <a:rPr lang="en-AU" sz="2400" dirty="0"/>
              <a:t>State aims as questions for research</a:t>
            </a:r>
          </a:p>
          <a:p>
            <a:r>
              <a:rPr lang="en-AU" sz="2400" dirty="0"/>
              <a:t>Define independent, dependent, controlled and extraneous variables, giving examples</a:t>
            </a:r>
          </a:p>
          <a:p>
            <a:pPr marL="0" indent="0">
              <a:buNone/>
            </a:pPr>
            <a:endParaRPr lang="en-AU" sz="2400" dirty="0"/>
          </a:p>
          <a:p>
            <a:endParaRPr lang="en-AU" sz="2400" dirty="0"/>
          </a:p>
          <a:p>
            <a:endParaRPr lang="en-AU" sz="2400" dirty="0"/>
          </a:p>
        </p:txBody>
      </p:sp>
    </p:spTree>
    <p:extLst>
      <p:ext uri="{BB962C8B-B14F-4D97-AF65-F5344CB8AC3E}">
        <p14:creationId xmlns:p14="http://schemas.microsoft.com/office/powerpoint/2010/main" val="264134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C592-AC4F-5E55-48B0-C797A27CC47A}"/>
              </a:ext>
            </a:extLst>
          </p:cNvPr>
          <p:cNvSpPr>
            <a:spLocks noGrp="1"/>
          </p:cNvSpPr>
          <p:nvPr>
            <p:ph type="title"/>
          </p:nvPr>
        </p:nvSpPr>
        <p:spPr/>
        <p:txBody>
          <a:bodyPr/>
          <a:lstStyle/>
          <a:p>
            <a:r>
              <a:rPr lang="en-AU" dirty="0"/>
              <a:t>Scientific method</a:t>
            </a:r>
          </a:p>
        </p:txBody>
      </p:sp>
      <p:pic>
        <p:nvPicPr>
          <p:cNvPr id="1026" name="Picture 2" descr="The Scientific Method | Introduction to Psychology">
            <a:extLst>
              <a:ext uri="{FF2B5EF4-FFF2-40B4-BE49-F238E27FC236}">
                <a16:creationId xmlns:a16="http://schemas.microsoft.com/office/drawing/2014/main" id="{EFF1F5F2-B819-1B60-C8A3-4E619EB142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57231" y="209550"/>
            <a:ext cx="4283687" cy="64389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374EDF0-45D9-6B44-DBD1-7E8E9F35F455}"/>
              </a:ext>
            </a:extLst>
          </p:cNvPr>
          <p:cNvPicPr>
            <a:picLocks noChangeAspect="1"/>
          </p:cNvPicPr>
          <p:nvPr/>
        </p:nvPicPr>
        <p:blipFill rotWithShape="1">
          <a:blip r:embed="rId3"/>
          <a:srcRect b="73650"/>
          <a:stretch/>
        </p:blipFill>
        <p:spPr>
          <a:xfrm>
            <a:off x="7457231" y="206984"/>
            <a:ext cx="4285859" cy="1698016"/>
          </a:xfrm>
          <a:prstGeom prst="rect">
            <a:avLst/>
          </a:prstGeom>
        </p:spPr>
      </p:pic>
    </p:spTree>
    <p:extLst>
      <p:ext uri="{BB962C8B-B14F-4D97-AF65-F5344CB8AC3E}">
        <p14:creationId xmlns:p14="http://schemas.microsoft.com/office/powerpoint/2010/main" val="256446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14742-4D15-F2CE-8832-C4D4FBA4ECB0}"/>
              </a:ext>
            </a:extLst>
          </p:cNvPr>
          <p:cNvSpPr>
            <a:spLocks noGrp="1"/>
          </p:cNvSpPr>
          <p:nvPr>
            <p:ph type="title"/>
          </p:nvPr>
        </p:nvSpPr>
        <p:spPr/>
        <p:txBody>
          <a:bodyPr/>
          <a:lstStyle/>
          <a:p>
            <a:r>
              <a:rPr lang="en-AU" dirty="0"/>
              <a:t>Aim</a:t>
            </a:r>
          </a:p>
        </p:txBody>
      </p:sp>
      <p:sp>
        <p:nvSpPr>
          <p:cNvPr id="3" name="Content Placeholder 2">
            <a:extLst>
              <a:ext uri="{FF2B5EF4-FFF2-40B4-BE49-F238E27FC236}">
                <a16:creationId xmlns:a16="http://schemas.microsoft.com/office/drawing/2014/main" id="{92BF9E59-9984-29D8-0309-475760041E85}"/>
              </a:ext>
            </a:extLst>
          </p:cNvPr>
          <p:cNvSpPr>
            <a:spLocks noGrp="1"/>
          </p:cNvSpPr>
          <p:nvPr>
            <p:ph idx="1"/>
          </p:nvPr>
        </p:nvSpPr>
        <p:spPr/>
        <p:txBody>
          <a:bodyPr>
            <a:normAutofit/>
          </a:bodyPr>
          <a:lstStyle/>
          <a:p>
            <a:r>
              <a:rPr lang="en-AU" sz="2400" dirty="0"/>
              <a:t>Identify the research issue or problem to be solved.</a:t>
            </a:r>
          </a:p>
          <a:p>
            <a:r>
              <a:rPr lang="en-AU" sz="2400" dirty="0"/>
              <a:t>Develop a research question based on the aim. </a:t>
            </a:r>
          </a:p>
        </p:txBody>
      </p:sp>
    </p:spTree>
    <p:extLst>
      <p:ext uri="{BB962C8B-B14F-4D97-AF65-F5344CB8AC3E}">
        <p14:creationId xmlns:p14="http://schemas.microsoft.com/office/powerpoint/2010/main" val="2495657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E8D3-6FBE-B736-EF4A-8757D1CFA692}"/>
              </a:ext>
            </a:extLst>
          </p:cNvPr>
          <p:cNvSpPr>
            <a:spLocks noGrp="1"/>
          </p:cNvSpPr>
          <p:nvPr>
            <p:ph type="title"/>
          </p:nvPr>
        </p:nvSpPr>
        <p:spPr/>
        <p:txBody>
          <a:bodyPr/>
          <a:lstStyle/>
          <a:p>
            <a:r>
              <a:rPr lang="en-AU" dirty="0"/>
              <a:t>Variables</a:t>
            </a:r>
          </a:p>
        </p:txBody>
      </p:sp>
      <p:sp>
        <p:nvSpPr>
          <p:cNvPr id="3" name="Content Placeholder 2">
            <a:extLst>
              <a:ext uri="{FF2B5EF4-FFF2-40B4-BE49-F238E27FC236}">
                <a16:creationId xmlns:a16="http://schemas.microsoft.com/office/drawing/2014/main" id="{5EFEB272-05E3-2803-C85F-F64B8BA720C8}"/>
              </a:ext>
            </a:extLst>
          </p:cNvPr>
          <p:cNvSpPr>
            <a:spLocks noGrp="1"/>
          </p:cNvSpPr>
          <p:nvPr>
            <p:ph idx="1"/>
          </p:nvPr>
        </p:nvSpPr>
        <p:spPr/>
        <p:txBody>
          <a:bodyPr>
            <a:normAutofit/>
          </a:bodyPr>
          <a:lstStyle/>
          <a:p>
            <a:r>
              <a:rPr lang="en-AU" sz="2400" dirty="0"/>
              <a:t>List all variables that may relate to the research question, then determine which is to be manipulated (independent) to see its effect (dependent), and others which could potentially affect the outcomes (extraneous). A well designed experiment will have all the extraneous variables controlled.</a:t>
            </a:r>
          </a:p>
        </p:txBody>
      </p:sp>
    </p:spTree>
    <p:extLst>
      <p:ext uri="{BB962C8B-B14F-4D97-AF65-F5344CB8AC3E}">
        <p14:creationId xmlns:p14="http://schemas.microsoft.com/office/powerpoint/2010/main" val="395340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2C93-385D-DA38-5803-62E819AC31E0}"/>
              </a:ext>
            </a:extLst>
          </p:cNvPr>
          <p:cNvSpPr>
            <a:spLocks noGrp="1"/>
          </p:cNvSpPr>
          <p:nvPr>
            <p:ph type="title"/>
          </p:nvPr>
        </p:nvSpPr>
        <p:spPr/>
        <p:txBody>
          <a:bodyPr/>
          <a:lstStyle/>
          <a:p>
            <a:endParaRPr lang="en-AU"/>
          </a:p>
        </p:txBody>
      </p:sp>
      <p:pic>
        <p:nvPicPr>
          <p:cNvPr id="4" name="Online Media 3" title="Independent and Dependent Variables">
            <a:hlinkClick r:id="" action="ppaction://media"/>
            <a:extLst>
              <a:ext uri="{FF2B5EF4-FFF2-40B4-BE49-F238E27FC236}">
                <a16:creationId xmlns:a16="http://schemas.microsoft.com/office/drawing/2014/main" id="{E896AF23-4D8C-555F-A4DE-587100E5650A}"/>
              </a:ext>
            </a:extLst>
          </p:cNvPr>
          <p:cNvPicPr>
            <a:picLocks noGrp="1" noRot="1" noChangeAspect="1"/>
          </p:cNvPicPr>
          <p:nvPr>
            <p:ph idx="1"/>
            <a:videoFile r:link="rId1"/>
          </p:nvPr>
        </p:nvPicPr>
        <p:blipFill>
          <a:blip r:embed="rId3"/>
          <a:stretch>
            <a:fillRect/>
          </a:stretch>
        </p:blipFill>
        <p:spPr>
          <a:xfrm>
            <a:off x="151380" y="69979"/>
            <a:ext cx="11889239" cy="6718041"/>
          </a:xfrm>
          <a:prstGeom prst="rect">
            <a:avLst/>
          </a:prstGeom>
        </p:spPr>
      </p:pic>
    </p:spTree>
    <p:extLst>
      <p:ext uri="{BB962C8B-B14F-4D97-AF65-F5344CB8AC3E}">
        <p14:creationId xmlns:p14="http://schemas.microsoft.com/office/powerpoint/2010/main" val="2175233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1543-5A4F-3C99-99B1-9B86231122B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1BD8144-EF7B-FF37-3ABE-5AE87389270D}"/>
              </a:ext>
            </a:extLst>
          </p:cNvPr>
          <p:cNvSpPr>
            <a:spLocks noGrp="1"/>
          </p:cNvSpPr>
          <p:nvPr>
            <p:ph idx="1"/>
          </p:nvPr>
        </p:nvSpPr>
        <p:spPr/>
        <p:txBody>
          <a:bodyPr/>
          <a:lstStyle/>
          <a:p>
            <a:r>
              <a:rPr lang="en-AU" dirty="0"/>
              <a:t>https://helpfulprofessor.com/psychology-experiments-and-case-studies/</a:t>
            </a:r>
          </a:p>
        </p:txBody>
      </p:sp>
    </p:spTree>
    <p:extLst>
      <p:ext uri="{BB962C8B-B14F-4D97-AF65-F5344CB8AC3E}">
        <p14:creationId xmlns:p14="http://schemas.microsoft.com/office/powerpoint/2010/main" val="21901983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29</TotalTime>
  <Words>198</Words>
  <Application>Microsoft Office PowerPoint</Application>
  <PresentationFormat>Widescreen</PresentationFormat>
  <Paragraphs>27</Paragraphs>
  <Slides>11</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Formulating research: Aim and variables</vt:lpstr>
      <vt:lpstr>Review</vt:lpstr>
      <vt:lpstr>Learning Intentions</vt:lpstr>
      <vt:lpstr>Success Criteria</vt:lpstr>
      <vt:lpstr>Scientific method</vt:lpstr>
      <vt:lpstr>Aim</vt:lpstr>
      <vt:lpstr>Variables</vt:lpstr>
      <vt:lpstr>PowerPoint Presentation</vt:lpstr>
      <vt:lpstr>PowerPoint Presentation</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Formulating research: Aim and variables</dc:title>
  <dc:creator>Kristy</dc:creator>
  <cp:lastModifiedBy>Kristy</cp:lastModifiedBy>
  <cp:revision>2</cp:revision>
  <dcterms:created xsi:type="dcterms:W3CDTF">2023-02-22T10:44:05Z</dcterms:created>
  <dcterms:modified xsi:type="dcterms:W3CDTF">2023-02-22T11:13:46Z</dcterms:modified>
</cp:coreProperties>
</file>