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0" r:id="rId5"/>
    <p:sldId id="260" r:id="rId6"/>
    <p:sldId id="268" r:id="rId7"/>
    <p:sldId id="271" r:id="rId8"/>
    <p:sldId id="272" r:id="rId9"/>
    <p:sldId id="273" r:id="rId10"/>
    <p:sldId id="275" r:id="rId11"/>
    <p:sldId id="276" r:id="rId12"/>
    <p:sldId id="277" r:id="rId13"/>
    <p:sldId id="278" r:id="rId14"/>
    <p:sldId id="267" r:id="rId15"/>
    <p:sldId id="27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1591BD-A69C-4A0F-8B8A-8C3B75B0951C}" type="datetimeFigureOut">
              <a:rPr lang="en-AU" smtClean="0"/>
              <a:t>23/02/2023</a:t>
            </a:fld>
            <a:endParaRPr lang="en-AU"/>
          </a:p>
        </p:txBody>
      </p:sp>
      <p:sp>
        <p:nvSpPr>
          <p:cNvPr id="5" name="Footer Placeholder 4"/>
          <p:cNvSpPr>
            <a:spLocks noGrp="1"/>
          </p:cNvSpPr>
          <p:nvPr>
            <p:ph type="ftr" sz="quarter" idx="11"/>
          </p:nvPr>
        </p:nvSpPr>
        <p:spPr/>
        <p:txBody>
          <a:bodyPr/>
          <a:lstStyle/>
          <a:p>
            <a:endParaRPr lang="en-AU"/>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1587600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591BD-A69C-4A0F-8B8A-8C3B75B0951C}" type="datetimeFigureOut">
              <a:rPr lang="en-AU" smtClean="0"/>
              <a:t>23/02/2023</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8073951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591BD-A69C-4A0F-8B8A-8C3B75B0951C}" type="datetimeFigureOut">
              <a:rPr lang="en-AU" smtClean="0"/>
              <a:t>23/02/2023</a:t>
            </a:fld>
            <a:endParaRPr lang="en-AU"/>
          </a:p>
        </p:txBody>
      </p:sp>
      <p:sp>
        <p:nvSpPr>
          <p:cNvPr id="5" name="Footer Placeholder 4"/>
          <p:cNvSpPr>
            <a:spLocks noGrp="1"/>
          </p:cNvSpPr>
          <p:nvPr>
            <p:ph type="ftr" sz="quarter" idx="11"/>
          </p:nvPr>
        </p:nvSpPr>
        <p:spPr/>
        <p:txBody>
          <a:bodyPr/>
          <a:lstStyle/>
          <a:p>
            <a:endParaRPr lang="en-AU"/>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6917A-249D-4796-B8B7-288BAFBF95A6}" type="slidenum">
              <a:rPr lang="en-AU" smtClean="0"/>
              <a:t>‹#›</a:t>
            </a:fld>
            <a:endParaRPr lang="en-AU"/>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47531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1591BD-A69C-4A0F-8B8A-8C3B75B0951C}" type="datetimeFigureOut">
              <a:rPr lang="en-AU" smtClean="0"/>
              <a:t>23/02/2023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3271669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1591BD-A69C-4A0F-8B8A-8C3B75B0951C}" type="datetimeFigureOut">
              <a:rPr lang="en-AU" smtClean="0"/>
              <a:t>23/02/2023</a:t>
            </a:fld>
            <a:endParaRPr lang="en-AU"/>
          </a:p>
        </p:txBody>
      </p:sp>
      <p:sp>
        <p:nvSpPr>
          <p:cNvPr id="6" name="Footer Placeholder 5"/>
          <p:cNvSpPr>
            <a:spLocks noGrp="1"/>
          </p:cNvSpPr>
          <p:nvPr>
            <p:ph type="ftr" sz="quarter" idx="11"/>
          </p:nvPr>
        </p:nvSpPr>
        <p:spPr/>
        <p:txBody>
          <a:bodyPr/>
          <a:lstStyle/>
          <a:p>
            <a:endParaRPr lang="en-AU"/>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6917A-249D-4796-B8B7-288BAFBF95A6}" type="slidenum">
              <a:rPr lang="en-AU" smtClean="0"/>
              <a:t>‹#›</a:t>
            </a:fld>
            <a:endParaRPr lang="en-AU"/>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28624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61591BD-A69C-4A0F-8B8A-8C3B75B0951C}" type="datetimeFigureOut">
              <a:rPr lang="en-AU" smtClean="0"/>
              <a:t>23/02/2023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3207897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591BD-A69C-4A0F-8B8A-8C3B75B0951C}" type="datetimeFigureOut">
              <a:rPr lang="en-AU" smtClean="0"/>
              <a:t>23/02/2023</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2371541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591BD-A69C-4A0F-8B8A-8C3B75B0951C}" type="datetimeFigureOut">
              <a:rPr lang="en-AU" smtClean="0"/>
              <a:t>23/02/2023</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368548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1591BD-A69C-4A0F-8B8A-8C3B75B0951C}" type="datetimeFigureOut">
              <a:rPr lang="en-AU" smtClean="0"/>
              <a:t>23/02/2023</a:t>
            </a:fld>
            <a:endParaRPr lang="en-AU"/>
          </a:p>
        </p:txBody>
      </p:sp>
      <p:sp>
        <p:nvSpPr>
          <p:cNvPr id="5" name="Footer Placeholder 4"/>
          <p:cNvSpPr>
            <a:spLocks noGrp="1"/>
          </p:cNvSpPr>
          <p:nvPr>
            <p:ph type="ftr" sz="quarter" idx="11"/>
          </p:nvPr>
        </p:nvSpPr>
        <p:spPr/>
        <p:txBody>
          <a:bodyPr/>
          <a:lstStyle/>
          <a:p>
            <a:endParaRPr lang="en-AU"/>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3755576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1591BD-A69C-4A0F-8B8A-8C3B75B0951C}" type="datetimeFigureOut">
              <a:rPr lang="en-AU" smtClean="0"/>
              <a:t>23/02/2023</a:t>
            </a:fld>
            <a:endParaRPr lang="en-AU"/>
          </a:p>
        </p:txBody>
      </p:sp>
      <p:sp>
        <p:nvSpPr>
          <p:cNvPr id="5" name="Footer Placeholder 4"/>
          <p:cNvSpPr>
            <a:spLocks noGrp="1"/>
          </p:cNvSpPr>
          <p:nvPr>
            <p:ph type="ftr" sz="quarter" idx="11"/>
          </p:nvPr>
        </p:nvSpPr>
        <p:spPr/>
        <p:txBody>
          <a:bodyPr/>
          <a:lstStyle/>
          <a:p>
            <a:endParaRPr lang="en-AU"/>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446557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1591BD-A69C-4A0F-8B8A-8C3B75B0951C}" type="datetimeFigureOut">
              <a:rPr lang="en-AU" smtClean="0"/>
              <a:t>23/02/2023</a:t>
            </a:fld>
            <a:endParaRPr lang="en-AU"/>
          </a:p>
        </p:txBody>
      </p:sp>
      <p:sp>
        <p:nvSpPr>
          <p:cNvPr id="6" name="Footer Placeholder 5"/>
          <p:cNvSpPr>
            <a:spLocks noGrp="1"/>
          </p:cNvSpPr>
          <p:nvPr>
            <p:ph type="ftr" sz="quarter" idx="11"/>
          </p:nvPr>
        </p:nvSpPr>
        <p:spPr/>
        <p:txBody>
          <a:bodyPr/>
          <a:lstStyle/>
          <a:p>
            <a:endParaRPr lang="en-AU"/>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234263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1591BD-A69C-4A0F-8B8A-8C3B75B0951C}" type="datetimeFigureOut">
              <a:rPr lang="en-AU" smtClean="0"/>
              <a:t>23/02/2023</a:t>
            </a:fld>
            <a:endParaRPr lang="en-AU"/>
          </a:p>
        </p:txBody>
      </p:sp>
      <p:sp>
        <p:nvSpPr>
          <p:cNvPr id="8" name="Footer Placeholder 7"/>
          <p:cNvSpPr>
            <a:spLocks noGrp="1"/>
          </p:cNvSpPr>
          <p:nvPr>
            <p:ph type="ftr" sz="quarter" idx="11"/>
          </p:nvPr>
        </p:nvSpPr>
        <p:spPr/>
        <p:txBody>
          <a:bodyPr/>
          <a:lstStyle/>
          <a:p>
            <a:endParaRPr lang="en-AU"/>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4223262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591BD-A69C-4A0F-8B8A-8C3B75B0951C}" type="datetimeFigureOut">
              <a:rPr lang="en-AU" smtClean="0"/>
              <a:t>23/02/2023</a:t>
            </a:fld>
            <a:endParaRPr lang="en-AU"/>
          </a:p>
        </p:txBody>
      </p:sp>
      <p:sp>
        <p:nvSpPr>
          <p:cNvPr id="4" name="Footer Placeholder 3"/>
          <p:cNvSpPr>
            <a:spLocks noGrp="1"/>
          </p:cNvSpPr>
          <p:nvPr>
            <p:ph type="ftr" sz="quarter" idx="11"/>
          </p:nvPr>
        </p:nvSpPr>
        <p:spPr/>
        <p:txBody>
          <a:bodyPr/>
          <a:lstStyle/>
          <a:p>
            <a:endParaRPr lang="en-AU"/>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142995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1591BD-A69C-4A0F-8B8A-8C3B75B0951C}" type="datetimeFigureOut">
              <a:rPr lang="en-AU" smtClean="0"/>
              <a:t>23/02/2023</a:t>
            </a:fld>
            <a:endParaRPr lang="en-AU"/>
          </a:p>
        </p:txBody>
      </p:sp>
      <p:sp>
        <p:nvSpPr>
          <p:cNvPr id="3" name="Footer Placeholder 2"/>
          <p:cNvSpPr>
            <a:spLocks noGrp="1"/>
          </p:cNvSpPr>
          <p:nvPr>
            <p:ph type="ftr" sz="quarter" idx="11"/>
          </p:nvPr>
        </p:nvSpPr>
        <p:spPr/>
        <p:txBody>
          <a:bodyPr/>
          <a:lstStyle/>
          <a:p>
            <a:endParaRPr lang="en-AU"/>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231429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591BD-A69C-4A0F-8B8A-8C3B75B0951C}" type="datetimeFigureOut">
              <a:rPr lang="en-AU" smtClean="0"/>
              <a:t>23/02/2023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876117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1591BD-A69C-4A0F-8B8A-8C3B75B0951C}" type="datetimeFigureOut">
              <a:rPr lang="en-AU" smtClean="0"/>
              <a:t>23/02/2023</a:t>
            </a:fld>
            <a:endParaRPr lang="en-AU"/>
          </a:p>
        </p:txBody>
      </p:sp>
      <p:sp>
        <p:nvSpPr>
          <p:cNvPr id="6" name="Footer Placeholder 5"/>
          <p:cNvSpPr>
            <a:spLocks noGrp="1"/>
          </p:cNvSpPr>
          <p:nvPr>
            <p:ph type="ftr" sz="quarter" idx="11"/>
          </p:nvPr>
        </p:nvSpPr>
        <p:spPr/>
        <p:txBody>
          <a:bodyPr/>
          <a:lstStyle/>
          <a:p>
            <a:endParaRPr lang="en-AU"/>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726917A-249D-4796-B8B7-288BAFBF95A6}" type="slidenum">
              <a:rPr lang="en-AU" smtClean="0"/>
              <a:t>‹#›</a:t>
            </a:fld>
            <a:endParaRPr lang="en-AU"/>
          </a:p>
        </p:txBody>
      </p:sp>
    </p:spTree>
    <p:extLst>
      <p:ext uri="{BB962C8B-B14F-4D97-AF65-F5344CB8AC3E}">
        <p14:creationId xmlns:p14="http://schemas.microsoft.com/office/powerpoint/2010/main" val="253654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61591BD-A69C-4A0F-8B8A-8C3B75B0951C}" type="datetimeFigureOut">
              <a:rPr lang="en-AU" smtClean="0"/>
              <a:t>23/02/2023</a:t>
            </a:fld>
            <a:endParaRPr lang="en-AU"/>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726917A-249D-4796-B8B7-288BAFBF95A6}" type="slidenum">
              <a:rPr lang="en-AU" smtClean="0"/>
              <a:t>‹#›</a:t>
            </a:fld>
            <a:endParaRPr lang="en-AU"/>
          </a:p>
        </p:txBody>
      </p:sp>
    </p:spTree>
    <p:extLst>
      <p:ext uri="{BB962C8B-B14F-4D97-AF65-F5344CB8AC3E}">
        <p14:creationId xmlns:p14="http://schemas.microsoft.com/office/powerpoint/2010/main" val="3436354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Wy6eUTLzcU4?feature=oembe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video" Target="https://www.youtube.com/embed/TYIh4MkcfJA?feature=oembe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DA3EB-189E-56B4-6961-F7F4B7504C0C}"/>
              </a:ext>
            </a:extLst>
          </p:cNvPr>
          <p:cNvSpPr>
            <a:spLocks noGrp="1"/>
          </p:cNvSpPr>
          <p:nvPr>
            <p:ph type="ctrTitle"/>
          </p:nvPr>
        </p:nvSpPr>
        <p:spPr/>
        <p:txBody>
          <a:bodyPr/>
          <a:lstStyle/>
          <a:p>
            <a:r>
              <a:rPr lang="en-AU" dirty="0"/>
              <a:t>Formulating research:</a:t>
            </a:r>
            <a:br>
              <a:rPr lang="en-AU" dirty="0"/>
            </a:br>
            <a:r>
              <a:rPr lang="en-AU" dirty="0"/>
              <a:t>Hypothesis</a:t>
            </a:r>
          </a:p>
        </p:txBody>
      </p:sp>
      <p:sp>
        <p:nvSpPr>
          <p:cNvPr id="3" name="Subtitle 2">
            <a:extLst>
              <a:ext uri="{FF2B5EF4-FFF2-40B4-BE49-F238E27FC236}">
                <a16:creationId xmlns:a16="http://schemas.microsoft.com/office/drawing/2014/main" id="{8C251660-6873-ECA3-B66F-0BED0BE7382A}"/>
              </a:ext>
            </a:extLst>
          </p:cNvPr>
          <p:cNvSpPr>
            <a:spLocks noGrp="1"/>
          </p:cNvSpPr>
          <p:nvPr>
            <p:ph type="subTitle" idx="1"/>
          </p:nvPr>
        </p:nvSpPr>
        <p:spPr/>
        <p:txBody>
          <a:bodyPr/>
          <a:lstStyle/>
          <a:p>
            <a:r>
              <a:rPr lang="en-AU" dirty="0"/>
              <a:t>AEPSY Year 11 Psychology</a:t>
            </a:r>
          </a:p>
        </p:txBody>
      </p:sp>
    </p:spTree>
    <p:extLst>
      <p:ext uri="{BB962C8B-B14F-4D97-AF65-F5344CB8AC3E}">
        <p14:creationId xmlns:p14="http://schemas.microsoft.com/office/powerpoint/2010/main" val="3526769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63AF-2658-4AFE-A1F3-BFCC44BBFAA5}"/>
              </a:ext>
            </a:extLst>
          </p:cNvPr>
          <p:cNvSpPr>
            <a:spLocks noGrp="1"/>
          </p:cNvSpPr>
          <p:nvPr>
            <p:ph type="title"/>
          </p:nvPr>
        </p:nvSpPr>
        <p:spPr/>
        <p:txBody>
          <a:bodyPr/>
          <a:lstStyle/>
          <a:p>
            <a:endParaRPr lang="en-AU"/>
          </a:p>
        </p:txBody>
      </p:sp>
      <p:pic>
        <p:nvPicPr>
          <p:cNvPr id="4" name="Online Media 3" title="The Bystander Effect | The Science of Empathy">
            <a:hlinkClick r:id="" action="ppaction://media"/>
            <a:extLst>
              <a:ext uri="{FF2B5EF4-FFF2-40B4-BE49-F238E27FC236}">
                <a16:creationId xmlns:a16="http://schemas.microsoft.com/office/drawing/2014/main" id="{B0025744-C0B0-439B-B07A-B2B9A260DD50}"/>
              </a:ext>
            </a:extLst>
          </p:cNvPr>
          <p:cNvPicPr>
            <a:picLocks noGrp="1" noRot="1" noChangeAspect="1"/>
          </p:cNvPicPr>
          <p:nvPr>
            <p:ph idx="1"/>
            <a:videoFile r:link="rId1"/>
          </p:nvPr>
        </p:nvPicPr>
        <p:blipFill>
          <a:blip r:embed="rId3"/>
          <a:stretch>
            <a:fillRect/>
          </a:stretch>
        </p:blipFill>
        <p:spPr>
          <a:xfrm>
            <a:off x="219301" y="108358"/>
            <a:ext cx="11753398" cy="6641284"/>
          </a:xfrm>
          <a:prstGeom prst="rect">
            <a:avLst/>
          </a:prstGeom>
        </p:spPr>
      </p:pic>
    </p:spTree>
    <p:extLst>
      <p:ext uri="{BB962C8B-B14F-4D97-AF65-F5344CB8AC3E}">
        <p14:creationId xmlns:p14="http://schemas.microsoft.com/office/powerpoint/2010/main" val="738473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A3AA-A63A-4DF2-8DA0-D28F41626A69}"/>
              </a:ext>
            </a:extLst>
          </p:cNvPr>
          <p:cNvSpPr>
            <a:spLocks noGrp="1"/>
          </p:cNvSpPr>
          <p:nvPr>
            <p:ph type="title"/>
          </p:nvPr>
        </p:nvSpPr>
        <p:spPr/>
        <p:txBody>
          <a:bodyPr/>
          <a:lstStyle/>
          <a:p>
            <a:r>
              <a:rPr lang="en-AU" dirty="0"/>
              <a:t>The Bystander Effect</a:t>
            </a:r>
          </a:p>
        </p:txBody>
      </p:sp>
      <p:sp>
        <p:nvSpPr>
          <p:cNvPr id="3" name="Content Placeholder 2">
            <a:extLst>
              <a:ext uri="{FF2B5EF4-FFF2-40B4-BE49-F238E27FC236}">
                <a16:creationId xmlns:a16="http://schemas.microsoft.com/office/drawing/2014/main" id="{C627294C-2B34-4A97-9A5A-F848DA3467C6}"/>
              </a:ext>
            </a:extLst>
          </p:cNvPr>
          <p:cNvSpPr>
            <a:spLocks noGrp="1"/>
          </p:cNvSpPr>
          <p:nvPr>
            <p:ph idx="1"/>
          </p:nvPr>
        </p:nvSpPr>
        <p:spPr/>
        <p:txBody>
          <a:bodyPr/>
          <a:lstStyle/>
          <a:p>
            <a:r>
              <a:rPr lang="en-AU" dirty="0"/>
              <a:t>Write an aim for this study</a:t>
            </a:r>
          </a:p>
          <a:p>
            <a:r>
              <a:rPr lang="en-AU" dirty="0"/>
              <a:t>Write a hypothesis for this experiment</a:t>
            </a:r>
          </a:p>
          <a:p>
            <a:r>
              <a:rPr lang="en-AU" dirty="0"/>
              <a:t>Is this quantitative or qualitative data?</a:t>
            </a:r>
          </a:p>
          <a:p>
            <a:r>
              <a:rPr lang="en-AU" dirty="0"/>
              <a:t>Is this a directional or non-directional hypothesis?</a:t>
            </a:r>
          </a:p>
        </p:txBody>
      </p:sp>
    </p:spTree>
    <p:extLst>
      <p:ext uri="{BB962C8B-B14F-4D97-AF65-F5344CB8AC3E}">
        <p14:creationId xmlns:p14="http://schemas.microsoft.com/office/powerpoint/2010/main" val="3601502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D7EFA-D62C-44C4-9650-328CAC0EDA5F}"/>
              </a:ext>
            </a:extLst>
          </p:cNvPr>
          <p:cNvSpPr>
            <a:spLocks noGrp="1"/>
          </p:cNvSpPr>
          <p:nvPr>
            <p:ph type="title"/>
          </p:nvPr>
        </p:nvSpPr>
        <p:spPr/>
        <p:txBody>
          <a:bodyPr/>
          <a:lstStyle/>
          <a:p>
            <a:endParaRPr lang="en-AU"/>
          </a:p>
        </p:txBody>
      </p:sp>
      <p:pic>
        <p:nvPicPr>
          <p:cNvPr id="4" name="Online Media 3" title="Asch Conformity Experiment">
            <a:hlinkClick r:id="" action="ppaction://media"/>
            <a:extLst>
              <a:ext uri="{FF2B5EF4-FFF2-40B4-BE49-F238E27FC236}">
                <a16:creationId xmlns:a16="http://schemas.microsoft.com/office/drawing/2014/main" id="{880EB6EB-F69A-4AE7-B0C4-0CBFE7CEA614}"/>
              </a:ext>
            </a:extLst>
          </p:cNvPr>
          <p:cNvPicPr>
            <a:picLocks noGrp="1" noRot="1" noChangeAspect="1"/>
          </p:cNvPicPr>
          <p:nvPr>
            <p:ph idx="1"/>
            <a:videoFile r:link="rId1"/>
          </p:nvPr>
        </p:nvPicPr>
        <p:blipFill>
          <a:blip r:embed="rId3"/>
          <a:stretch>
            <a:fillRect/>
          </a:stretch>
        </p:blipFill>
        <p:spPr>
          <a:xfrm>
            <a:off x="1766822" y="181775"/>
            <a:ext cx="8658356" cy="6494450"/>
          </a:xfrm>
          <a:prstGeom prst="rect">
            <a:avLst/>
          </a:prstGeom>
        </p:spPr>
      </p:pic>
    </p:spTree>
    <p:extLst>
      <p:ext uri="{BB962C8B-B14F-4D97-AF65-F5344CB8AC3E}">
        <p14:creationId xmlns:p14="http://schemas.microsoft.com/office/powerpoint/2010/main" val="3632314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CA3AA-A63A-4DF2-8DA0-D28F41626A69}"/>
              </a:ext>
            </a:extLst>
          </p:cNvPr>
          <p:cNvSpPr>
            <a:spLocks noGrp="1"/>
          </p:cNvSpPr>
          <p:nvPr>
            <p:ph type="title"/>
          </p:nvPr>
        </p:nvSpPr>
        <p:spPr/>
        <p:txBody>
          <a:bodyPr/>
          <a:lstStyle/>
          <a:p>
            <a:r>
              <a:rPr lang="en-AU" dirty="0"/>
              <a:t>The Asch Conformity Study</a:t>
            </a:r>
          </a:p>
        </p:txBody>
      </p:sp>
      <p:sp>
        <p:nvSpPr>
          <p:cNvPr id="3" name="Content Placeholder 2">
            <a:extLst>
              <a:ext uri="{FF2B5EF4-FFF2-40B4-BE49-F238E27FC236}">
                <a16:creationId xmlns:a16="http://schemas.microsoft.com/office/drawing/2014/main" id="{C627294C-2B34-4A97-9A5A-F848DA3467C6}"/>
              </a:ext>
            </a:extLst>
          </p:cNvPr>
          <p:cNvSpPr>
            <a:spLocks noGrp="1"/>
          </p:cNvSpPr>
          <p:nvPr>
            <p:ph idx="1"/>
          </p:nvPr>
        </p:nvSpPr>
        <p:spPr/>
        <p:txBody>
          <a:bodyPr/>
          <a:lstStyle/>
          <a:p>
            <a:r>
              <a:rPr lang="en-AU" dirty="0"/>
              <a:t>Write an aim for this study</a:t>
            </a:r>
          </a:p>
          <a:p>
            <a:r>
              <a:rPr lang="en-AU" dirty="0"/>
              <a:t>Write a hypothesis for this experiment</a:t>
            </a:r>
          </a:p>
          <a:p>
            <a:r>
              <a:rPr lang="en-AU" dirty="0"/>
              <a:t>Is this quantitative or qualitative data?</a:t>
            </a:r>
          </a:p>
          <a:p>
            <a:r>
              <a:rPr lang="en-AU" dirty="0"/>
              <a:t>Is this a directional or non-directional hypothesis?</a:t>
            </a:r>
          </a:p>
        </p:txBody>
      </p:sp>
    </p:spTree>
    <p:extLst>
      <p:ext uri="{BB962C8B-B14F-4D97-AF65-F5344CB8AC3E}">
        <p14:creationId xmlns:p14="http://schemas.microsoft.com/office/powerpoint/2010/main" val="1841896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1543-5A4F-3C99-99B1-9B86231122BF}"/>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11BD8144-EF7B-FF37-3ABE-5AE87389270D}"/>
              </a:ext>
            </a:extLst>
          </p:cNvPr>
          <p:cNvSpPr>
            <a:spLocks noGrp="1"/>
          </p:cNvSpPr>
          <p:nvPr>
            <p:ph idx="1"/>
          </p:nvPr>
        </p:nvSpPr>
        <p:spPr/>
        <p:txBody>
          <a:bodyPr/>
          <a:lstStyle/>
          <a:p>
            <a:r>
              <a:rPr lang="en-AU" dirty="0"/>
              <a:t>https://helpfulprofessor.com/psychology-experiments-and-case-studies/</a:t>
            </a:r>
          </a:p>
        </p:txBody>
      </p:sp>
    </p:spTree>
    <p:extLst>
      <p:ext uri="{BB962C8B-B14F-4D97-AF65-F5344CB8AC3E}">
        <p14:creationId xmlns:p14="http://schemas.microsoft.com/office/powerpoint/2010/main" val="2190198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A47B-BD8D-4573-9A38-477AF522CB7C}"/>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6868A91C-D33A-4B03-B19D-27A41C8BC7A9}"/>
              </a:ext>
            </a:extLst>
          </p:cNvPr>
          <p:cNvSpPr>
            <a:spLocks noGrp="1"/>
          </p:cNvSpPr>
          <p:nvPr>
            <p:ph idx="1"/>
          </p:nvPr>
        </p:nvSpPr>
        <p:spPr/>
        <p:txBody>
          <a:bodyPr>
            <a:normAutofit/>
          </a:bodyPr>
          <a:lstStyle/>
          <a:p>
            <a:r>
              <a:rPr lang="en-AU" sz="2400" dirty="0"/>
              <a:t>Define directional and non-directional hypotheses</a:t>
            </a:r>
          </a:p>
          <a:p>
            <a:r>
              <a:rPr lang="en-AU" sz="2400" dirty="0"/>
              <a:t>Explain the difference between quantitative and qualitative studies/data</a:t>
            </a:r>
          </a:p>
          <a:p>
            <a:r>
              <a:rPr lang="en-AU" sz="2400" dirty="0"/>
              <a:t>Write research questions and hypotheses for case studies</a:t>
            </a:r>
          </a:p>
        </p:txBody>
      </p:sp>
    </p:spTree>
    <p:extLst>
      <p:ext uri="{BB962C8B-B14F-4D97-AF65-F5344CB8AC3E}">
        <p14:creationId xmlns:p14="http://schemas.microsoft.com/office/powerpoint/2010/main" val="3518091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C5A95-157B-87D1-F151-3E0B52942840}"/>
              </a:ext>
            </a:extLst>
          </p:cNvPr>
          <p:cNvSpPr>
            <a:spLocks noGrp="1"/>
          </p:cNvSpPr>
          <p:nvPr>
            <p:ph type="title"/>
          </p:nvPr>
        </p:nvSpPr>
        <p:spPr/>
        <p:txBody>
          <a:bodyPr/>
          <a:lstStyle/>
          <a:p>
            <a:r>
              <a:rPr lang="en-AU" dirty="0"/>
              <a:t>Review</a:t>
            </a:r>
          </a:p>
        </p:txBody>
      </p:sp>
      <p:sp>
        <p:nvSpPr>
          <p:cNvPr id="3" name="Content Placeholder 2">
            <a:extLst>
              <a:ext uri="{FF2B5EF4-FFF2-40B4-BE49-F238E27FC236}">
                <a16:creationId xmlns:a16="http://schemas.microsoft.com/office/drawing/2014/main" id="{64671F97-BF20-3EF5-7E6E-8378002EAD3E}"/>
              </a:ext>
            </a:extLst>
          </p:cNvPr>
          <p:cNvSpPr>
            <a:spLocks noGrp="1"/>
          </p:cNvSpPr>
          <p:nvPr>
            <p:ph idx="1"/>
          </p:nvPr>
        </p:nvSpPr>
        <p:spPr/>
        <p:txBody>
          <a:bodyPr>
            <a:normAutofit/>
          </a:bodyPr>
          <a:lstStyle/>
          <a:p>
            <a:r>
              <a:rPr lang="en-AU" sz="2400" dirty="0"/>
              <a:t>Explain the difference between full replacement and partial replacement with respect to animal ethics.</a:t>
            </a:r>
          </a:p>
          <a:p>
            <a:r>
              <a:rPr lang="en-AU" sz="2400" dirty="0"/>
              <a:t>Explain the difference between informed consent and withdrawal rights with respect to human research.</a:t>
            </a:r>
          </a:p>
          <a:p>
            <a:r>
              <a:rPr lang="en-AU" sz="2400" dirty="0"/>
              <a:t>What was the aim of Sperry’s Split Brain Experiment?</a:t>
            </a:r>
          </a:p>
        </p:txBody>
      </p:sp>
    </p:spTree>
    <p:extLst>
      <p:ext uri="{BB962C8B-B14F-4D97-AF65-F5344CB8AC3E}">
        <p14:creationId xmlns:p14="http://schemas.microsoft.com/office/powerpoint/2010/main" val="3189573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BE88B-489C-4915-8C01-7C14041353D9}"/>
              </a:ext>
            </a:extLst>
          </p:cNvPr>
          <p:cNvSpPr>
            <a:spLocks noGrp="1"/>
          </p:cNvSpPr>
          <p:nvPr>
            <p:ph type="title"/>
          </p:nvPr>
        </p:nvSpPr>
        <p:spPr/>
        <p:txBody>
          <a:bodyPr/>
          <a:lstStyle/>
          <a:p>
            <a:r>
              <a:rPr lang="en-AU" dirty="0"/>
              <a:t>Learning Intentions</a:t>
            </a:r>
          </a:p>
        </p:txBody>
      </p:sp>
      <p:sp>
        <p:nvSpPr>
          <p:cNvPr id="3" name="Content Placeholder 2">
            <a:extLst>
              <a:ext uri="{FF2B5EF4-FFF2-40B4-BE49-F238E27FC236}">
                <a16:creationId xmlns:a16="http://schemas.microsoft.com/office/drawing/2014/main" id="{23B943F1-3420-65E9-5ECC-B65FBEC56685}"/>
              </a:ext>
            </a:extLst>
          </p:cNvPr>
          <p:cNvSpPr>
            <a:spLocks noGrp="1"/>
          </p:cNvSpPr>
          <p:nvPr>
            <p:ph idx="1"/>
          </p:nvPr>
        </p:nvSpPr>
        <p:spPr>
          <a:xfrm>
            <a:off x="2211355" y="1688841"/>
            <a:ext cx="9293257" cy="4767943"/>
          </a:xfrm>
        </p:spPr>
        <p:txBody>
          <a:bodyPr>
            <a:normAutofit/>
          </a:bodyPr>
          <a:lstStyle/>
          <a:p>
            <a:pPr marL="228600">
              <a:lnSpc>
                <a:spcPct val="115000"/>
              </a:lnSpc>
              <a:spcAft>
                <a:spcPts val="600"/>
              </a:spcAft>
              <a:tabLst>
                <a:tab pos="228600" algn="l"/>
              </a:tabLst>
            </a:pPr>
            <a:r>
              <a:rPr lang="en-AU" sz="2400" dirty="0">
                <a:effectLst/>
                <a:latin typeface="+mj-lt"/>
                <a:ea typeface="Yu Mincho" panose="02020400000000000000" pitchFamily="18" charset="-128"/>
                <a:cs typeface="Calibri" panose="020F0502020204030204" pitchFamily="34" charset="0"/>
              </a:rPr>
              <a:t>construct/formulate</a:t>
            </a:r>
            <a:r>
              <a:rPr lang="en-AU" sz="2400" spc="-25" dirty="0">
                <a:effectLst/>
                <a:latin typeface="+mj-lt"/>
                <a:ea typeface="Yu Mincho" panose="02020400000000000000" pitchFamily="18" charset="-128"/>
                <a:cs typeface="Calibri" panose="020F0502020204030204" pitchFamily="34" charset="0"/>
              </a:rPr>
              <a:t> </a:t>
            </a:r>
            <a:r>
              <a:rPr lang="en-AU" sz="2400" dirty="0">
                <a:effectLst/>
                <a:latin typeface="+mj-lt"/>
                <a:ea typeface="Yu Mincho" panose="02020400000000000000" pitchFamily="18" charset="-128"/>
                <a:cs typeface="Calibri" panose="020F0502020204030204" pitchFamily="34" charset="0"/>
              </a:rPr>
              <a:t>a</a:t>
            </a:r>
            <a:r>
              <a:rPr lang="en-AU" sz="2400" spc="-10" dirty="0">
                <a:effectLst/>
                <a:latin typeface="+mj-lt"/>
                <a:ea typeface="Yu Mincho" panose="02020400000000000000" pitchFamily="18" charset="-128"/>
                <a:cs typeface="Calibri" panose="020F0502020204030204" pitchFamily="34" charset="0"/>
              </a:rPr>
              <a:t> </a:t>
            </a:r>
            <a:r>
              <a:rPr lang="en-AU" sz="2400" dirty="0">
                <a:effectLst/>
                <a:latin typeface="+mj-lt"/>
                <a:ea typeface="Yu Mincho" panose="02020400000000000000" pitchFamily="18" charset="-128"/>
                <a:cs typeface="Calibri" panose="020F0502020204030204" pitchFamily="34" charset="0"/>
              </a:rPr>
              <a:t>hypothesis</a:t>
            </a:r>
            <a:r>
              <a:rPr lang="en-AU" sz="2400" spc="-20" dirty="0">
                <a:effectLst/>
                <a:latin typeface="+mj-lt"/>
                <a:ea typeface="Yu Mincho" panose="02020400000000000000" pitchFamily="18" charset="-128"/>
                <a:cs typeface="Calibri" panose="020F0502020204030204" pitchFamily="34" charset="0"/>
              </a:rPr>
              <a:t> </a:t>
            </a:r>
            <a:r>
              <a:rPr lang="en-AU" sz="2400" dirty="0">
                <a:effectLst/>
                <a:latin typeface="+mj-lt"/>
                <a:ea typeface="Yu Mincho" panose="02020400000000000000" pitchFamily="18" charset="-128"/>
                <a:cs typeface="Calibri" panose="020F0502020204030204" pitchFamily="34" charset="0"/>
              </a:rPr>
              <a:t>and/or</a:t>
            </a:r>
            <a:r>
              <a:rPr lang="en-AU" sz="2400" spc="-10" dirty="0">
                <a:effectLst/>
                <a:latin typeface="+mj-lt"/>
                <a:ea typeface="Yu Mincho" panose="02020400000000000000" pitchFamily="18" charset="-128"/>
                <a:cs typeface="Calibri" panose="020F0502020204030204" pitchFamily="34" charset="0"/>
              </a:rPr>
              <a:t> </a:t>
            </a:r>
            <a:r>
              <a:rPr lang="en-AU" sz="2400" dirty="0">
                <a:effectLst/>
                <a:latin typeface="+mj-lt"/>
                <a:ea typeface="Yu Mincho" panose="02020400000000000000" pitchFamily="18" charset="-128"/>
                <a:cs typeface="Calibri" panose="020F0502020204030204" pitchFamily="34" charset="0"/>
              </a:rPr>
              <a:t>inquiry question</a:t>
            </a:r>
            <a:endParaRPr lang="en-AU" sz="2400" dirty="0">
              <a:effectLst/>
              <a:latin typeface="+mj-lt"/>
              <a:ea typeface="Yu Mincho" panose="02020400000000000000" pitchFamily="18" charset="-128"/>
              <a:cs typeface="Times New Roman" panose="02020603050405020304" pitchFamily="18" charset="0"/>
            </a:endParaRPr>
          </a:p>
          <a:p>
            <a:pPr lvl="1" indent="-342900">
              <a:lnSpc>
                <a:spcPct val="115000"/>
              </a:lnSpc>
              <a:spcAft>
                <a:spcPts val="600"/>
              </a:spcAft>
              <a:buFont typeface="Symbol" panose="05050102010706020507" pitchFamily="18" charset="2"/>
              <a:buChar char=""/>
              <a:tabLst>
                <a:tab pos="228600" algn="l"/>
              </a:tabLst>
            </a:pPr>
            <a:r>
              <a:rPr lang="en-AU" sz="2400" dirty="0">
                <a:effectLst/>
                <a:latin typeface="+mj-lt"/>
                <a:ea typeface="Yu Mincho" panose="02020400000000000000" pitchFamily="18" charset="-128"/>
                <a:cs typeface="Calibri" panose="020F0502020204030204" pitchFamily="34" charset="0"/>
              </a:rPr>
              <a:t>directional and non-directional hypothesis (quantitative)</a:t>
            </a:r>
            <a:endParaRPr lang="en-AU" sz="2400" dirty="0">
              <a:effectLst/>
              <a:latin typeface="+mj-lt"/>
              <a:ea typeface="Yu Mincho" panose="02020400000000000000" pitchFamily="18" charset="-128"/>
              <a:cs typeface="Times New Roman" panose="02020603050405020304" pitchFamily="18" charset="0"/>
            </a:endParaRPr>
          </a:p>
          <a:p>
            <a:r>
              <a:rPr lang="en-AU" sz="2400" dirty="0">
                <a:effectLst/>
                <a:latin typeface="+mj-lt"/>
                <a:ea typeface="Calibri" panose="020F0502020204030204" pitchFamily="34" charset="0"/>
              </a:rPr>
              <a:t>inquiry</a:t>
            </a:r>
            <a:r>
              <a:rPr lang="en-AU" sz="2400" spc="-10" dirty="0">
                <a:effectLst/>
                <a:latin typeface="+mj-lt"/>
                <a:ea typeface="Calibri" panose="020F0502020204030204" pitchFamily="34" charset="0"/>
              </a:rPr>
              <a:t> </a:t>
            </a:r>
            <a:r>
              <a:rPr lang="en-AU" sz="2400" dirty="0">
                <a:effectLst/>
                <a:latin typeface="+mj-lt"/>
                <a:ea typeface="Calibri" panose="020F0502020204030204" pitchFamily="34" charset="0"/>
              </a:rPr>
              <a:t>questions</a:t>
            </a:r>
            <a:r>
              <a:rPr lang="en-AU" sz="2400" spc="-20" dirty="0">
                <a:effectLst/>
                <a:latin typeface="+mj-lt"/>
                <a:ea typeface="Calibri" panose="020F0502020204030204" pitchFamily="34" charset="0"/>
              </a:rPr>
              <a:t> </a:t>
            </a:r>
            <a:r>
              <a:rPr lang="en-AU" sz="2400" dirty="0">
                <a:effectLst/>
                <a:latin typeface="+mj-lt"/>
                <a:ea typeface="Calibri" panose="020F0502020204030204" pitchFamily="34" charset="0"/>
              </a:rPr>
              <a:t>(qualitative)</a:t>
            </a:r>
            <a:endParaRPr lang="en-AU" sz="2400" dirty="0">
              <a:effectLst/>
              <a:latin typeface="+mj-lt"/>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84630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8A47B-BD8D-4573-9A38-477AF522CB7C}"/>
              </a:ext>
            </a:extLst>
          </p:cNvPr>
          <p:cNvSpPr>
            <a:spLocks noGrp="1"/>
          </p:cNvSpPr>
          <p:nvPr>
            <p:ph type="title"/>
          </p:nvPr>
        </p:nvSpPr>
        <p:spPr/>
        <p:txBody>
          <a:bodyPr/>
          <a:lstStyle/>
          <a:p>
            <a:r>
              <a:rPr lang="en-AU" dirty="0"/>
              <a:t>Success Criteria</a:t>
            </a:r>
          </a:p>
        </p:txBody>
      </p:sp>
      <p:sp>
        <p:nvSpPr>
          <p:cNvPr id="3" name="Content Placeholder 2">
            <a:extLst>
              <a:ext uri="{FF2B5EF4-FFF2-40B4-BE49-F238E27FC236}">
                <a16:creationId xmlns:a16="http://schemas.microsoft.com/office/drawing/2014/main" id="{6868A91C-D33A-4B03-B19D-27A41C8BC7A9}"/>
              </a:ext>
            </a:extLst>
          </p:cNvPr>
          <p:cNvSpPr>
            <a:spLocks noGrp="1"/>
          </p:cNvSpPr>
          <p:nvPr>
            <p:ph idx="1"/>
          </p:nvPr>
        </p:nvSpPr>
        <p:spPr/>
        <p:txBody>
          <a:bodyPr>
            <a:normAutofit/>
          </a:bodyPr>
          <a:lstStyle/>
          <a:p>
            <a:r>
              <a:rPr lang="en-AU" sz="2400" dirty="0"/>
              <a:t>Define directional and non-directional hypotheses</a:t>
            </a:r>
          </a:p>
          <a:p>
            <a:r>
              <a:rPr lang="en-AU" sz="2400" dirty="0"/>
              <a:t>Explain the difference between quantitative and qualitative studies/data</a:t>
            </a:r>
          </a:p>
          <a:p>
            <a:r>
              <a:rPr lang="en-AU" sz="2400" dirty="0"/>
              <a:t>Write research questions and hypotheses for case studies</a:t>
            </a:r>
          </a:p>
        </p:txBody>
      </p:sp>
    </p:spTree>
    <p:extLst>
      <p:ext uri="{BB962C8B-B14F-4D97-AF65-F5344CB8AC3E}">
        <p14:creationId xmlns:p14="http://schemas.microsoft.com/office/powerpoint/2010/main" val="224026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C592-AC4F-5E55-48B0-C797A27CC47A}"/>
              </a:ext>
            </a:extLst>
          </p:cNvPr>
          <p:cNvSpPr>
            <a:spLocks noGrp="1"/>
          </p:cNvSpPr>
          <p:nvPr>
            <p:ph type="title"/>
          </p:nvPr>
        </p:nvSpPr>
        <p:spPr/>
        <p:txBody>
          <a:bodyPr/>
          <a:lstStyle/>
          <a:p>
            <a:r>
              <a:rPr lang="en-AU" dirty="0"/>
              <a:t>Scientific method</a:t>
            </a:r>
          </a:p>
        </p:txBody>
      </p:sp>
      <p:pic>
        <p:nvPicPr>
          <p:cNvPr id="1026" name="Picture 2" descr="The Scientific Method | Introduction to Psychology">
            <a:extLst>
              <a:ext uri="{FF2B5EF4-FFF2-40B4-BE49-F238E27FC236}">
                <a16:creationId xmlns:a16="http://schemas.microsoft.com/office/drawing/2014/main" id="{EFF1F5F2-B819-1B60-C8A3-4E619EB142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57231" y="209550"/>
            <a:ext cx="4283687" cy="64389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6BC88C1-EE05-4E35-AE3A-FABA9D92C6D6}"/>
              </a:ext>
            </a:extLst>
          </p:cNvPr>
          <p:cNvPicPr>
            <a:picLocks noChangeAspect="1"/>
          </p:cNvPicPr>
          <p:nvPr/>
        </p:nvPicPr>
        <p:blipFill rotWithShape="1">
          <a:blip r:embed="rId3"/>
          <a:srcRect l="12502" t="26350" r="37070" b="52186"/>
          <a:stretch/>
        </p:blipFill>
        <p:spPr>
          <a:xfrm>
            <a:off x="7989455" y="1905000"/>
            <a:ext cx="2161310" cy="1383145"/>
          </a:xfrm>
          <a:prstGeom prst="rect">
            <a:avLst/>
          </a:prstGeom>
        </p:spPr>
      </p:pic>
    </p:spTree>
    <p:extLst>
      <p:ext uri="{BB962C8B-B14F-4D97-AF65-F5344CB8AC3E}">
        <p14:creationId xmlns:p14="http://schemas.microsoft.com/office/powerpoint/2010/main" val="2564468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E89A-609A-4DD1-BE4A-881A753D07F1}"/>
              </a:ext>
            </a:extLst>
          </p:cNvPr>
          <p:cNvSpPr>
            <a:spLocks noGrp="1"/>
          </p:cNvSpPr>
          <p:nvPr>
            <p:ph type="title"/>
          </p:nvPr>
        </p:nvSpPr>
        <p:spPr/>
        <p:txBody>
          <a:bodyPr/>
          <a:lstStyle/>
          <a:p>
            <a:r>
              <a:rPr lang="en-AU" dirty="0">
                <a:solidFill>
                  <a:srgbClr val="6A6C6E"/>
                </a:solidFill>
              </a:rPr>
              <a:t>Directional hypothesis </a:t>
            </a:r>
            <a:endParaRPr lang="en-AU" dirty="0"/>
          </a:p>
        </p:txBody>
      </p:sp>
      <p:sp>
        <p:nvSpPr>
          <p:cNvPr id="5" name="Content Placeholder 4">
            <a:extLst>
              <a:ext uri="{FF2B5EF4-FFF2-40B4-BE49-F238E27FC236}">
                <a16:creationId xmlns:a16="http://schemas.microsoft.com/office/drawing/2014/main" id="{E0E25A78-663B-488B-A990-03D0367E53E9}"/>
              </a:ext>
            </a:extLst>
          </p:cNvPr>
          <p:cNvSpPr>
            <a:spLocks noGrp="1"/>
          </p:cNvSpPr>
          <p:nvPr>
            <p:ph idx="1"/>
          </p:nvPr>
        </p:nvSpPr>
        <p:spPr/>
        <p:txBody>
          <a:bodyPr>
            <a:normAutofit/>
          </a:bodyPr>
          <a:lstStyle/>
          <a:p>
            <a:r>
              <a:rPr lang="en-AU" sz="2400" b="0" i="0" dirty="0">
                <a:solidFill>
                  <a:srgbClr val="6A6C6E"/>
                </a:solidFill>
                <a:effectLst/>
                <a:latin typeface="Century Gothic" panose="020B0502020202020204" pitchFamily="34" charset="0"/>
              </a:rPr>
              <a:t>states which way you think the results are going to go, for example in an experimental study we might say…”Participants who have been deprived of sleep for 24 hours will have more cold symptoms in the following week after exposure to a virus than participants who have not been sleep deprived”; the hypothesis compares the two groups/conditions and states which one will ….have more/less, be quicker/slower, etc.</a:t>
            </a:r>
            <a:endParaRPr lang="en-AU" sz="2400" dirty="0">
              <a:latin typeface="Century Gothic" panose="020B0502020202020204" pitchFamily="34" charset="0"/>
            </a:endParaRPr>
          </a:p>
        </p:txBody>
      </p:sp>
    </p:spTree>
    <p:extLst>
      <p:ext uri="{BB962C8B-B14F-4D97-AF65-F5344CB8AC3E}">
        <p14:creationId xmlns:p14="http://schemas.microsoft.com/office/powerpoint/2010/main" val="2018170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60CBD-1149-47CB-B29D-FC52F8B4E79F}"/>
              </a:ext>
            </a:extLst>
          </p:cNvPr>
          <p:cNvSpPr>
            <a:spLocks noGrp="1"/>
          </p:cNvSpPr>
          <p:nvPr>
            <p:ph type="title"/>
          </p:nvPr>
        </p:nvSpPr>
        <p:spPr/>
        <p:txBody>
          <a:bodyPr/>
          <a:lstStyle/>
          <a:p>
            <a:r>
              <a:rPr lang="en-AU" dirty="0">
                <a:solidFill>
                  <a:srgbClr val="6A6C6E"/>
                </a:solidFill>
              </a:rPr>
              <a:t>Non-directional hypothesis: </a:t>
            </a:r>
            <a:endParaRPr lang="en-AU" dirty="0"/>
          </a:p>
        </p:txBody>
      </p:sp>
      <p:sp>
        <p:nvSpPr>
          <p:cNvPr id="3" name="Content Placeholder 2">
            <a:extLst>
              <a:ext uri="{FF2B5EF4-FFF2-40B4-BE49-F238E27FC236}">
                <a16:creationId xmlns:a16="http://schemas.microsoft.com/office/drawing/2014/main" id="{05F8D149-FD35-410E-8D23-961781C74920}"/>
              </a:ext>
            </a:extLst>
          </p:cNvPr>
          <p:cNvSpPr>
            <a:spLocks noGrp="1"/>
          </p:cNvSpPr>
          <p:nvPr>
            <p:ph idx="1"/>
          </p:nvPr>
        </p:nvSpPr>
        <p:spPr/>
        <p:txBody>
          <a:bodyPr>
            <a:normAutofit/>
          </a:bodyPr>
          <a:lstStyle/>
          <a:p>
            <a:r>
              <a:rPr lang="en-AU" sz="2400" b="0" i="0" dirty="0">
                <a:solidFill>
                  <a:srgbClr val="6A6C6E"/>
                </a:solidFill>
                <a:effectLst/>
                <a:latin typeface="+mj-lt"/>
              </a:rPr>
              <a:t>States that there will be a difference between the two groups/conditions but does not say which will be greater/smaller, quicker/slower etc. Using our example above we would say “There will be a difference between the number of cold symptoms experienced in the following week after exposure to a virus for those participants who have been sleep deprived for 24 hours compared with those who have not been sleep deprived for 24 hours.”</a:t>
            </a:r>
            <a:endParaRPr lang="en-AU" sz="2400" dirty="0">
              <a:latin typeface="+mj-lt"/>
            </a:endParaRPr>
          </a:p>
        </p:txBody>
      </p:sp>
    </p:spTree>
    <p:extLst>
      <p:ext uri="{BB962C8B-B14F-4D97-AF65-F5344CB8AC3E}">
        <p14:creationId xmlns:p14="http://schemas.microsoft.com/office/powerpoint/2010/main" val="479334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03248-D338-4471-9BBA-E6043C7E6EDA}"/>
              </a:ext>
            </a:extLst>
          </p:cNvPr>
          <p:cNvSpPr>
            <a:spLocks noGrp="1"/>
          </p:cNvSpPr>
          <p:nvPr>
            <p:ph type="title"/>
          </p:nvPr>
        </p:nvSpPr>
        <p:spPr/>
        <p:txBody>
          <a:bodyPr>
            <a:normAutofit/>
          </a:bodyPr>
          <a:lstStyle/>
          <a:p>
            <a:r>
              <a:rPr lang="en-AU" dirty="0">
                <a:solidFill>
                  <a:srgbClr val="6A6C6E"/>
                </a:solidFill>
              </a:rPr>
              <a:t>Null hypothesis </a:t>
            </a:r>
            <a:endParaRPr lang="en-AU" dirty="0"/>
          </a:p>
        </p:txBody>
      </p:sp>
      <p:sp>
        <p:nvSpPr>
          <p:cNvPr id="3" name="Content Placeholder 2">
            <a:extLst>
              <a:ext uri="{FF2B5EF4-FFF2-40B4-BE49-F238E27FC236}">
                <a16:creationId xmlns:a16="http://schemas.microsoft.com/office/drawing/2014/main" id="{814FC43C-60B0-4038-BDD5-FD6BEC086614}"/>
              </a:ext>
            </a:extLst>
          </p:cNvPr>
          <p:cNvSpPr>
            <a:spLocks noGrp="1"/>
          </p:cNvSpPr>
          <p:nvPr>
            <p:ph idx="1"/>
          </p:nvPr>
        </p:nvSpPr>
        <p:spPr/>
        <p:txBody>
          <a:bodyPr/>
          <a:lstStyle/>
          <a:p>
            <a:pPr algn="l"/>
            <a:r>
              <a:rPr lang="en-AU" sz="2400" b="0" i="0" dirty="0">
                <a:solidFill>
                  <a:srgbClr val="6A6C6E"/>
                </a:solidFill>
                <a:effectLst/>
                <a:latin typeface="+mj-lt"/>
              </a:rPr>
              <a:t>States that the alternative or experimental hypothesis is NOT the case, if your experimental hypothesis was directional you would say…</a:t>
            </a:r>
          </a:p>
          <a:p>
            <a:pPr algn="l"/>
            <a:r>
              <a:rPr lang="en-AU" sz="2400" b="0" i="0" dirty="0">
                <a:solidFill>
                  <a:srgbClr val="6A6C6E"/>
                </a:solidFill>
                <a:effectLst/>
                <a:latin typeface="+mj-lt"/>
              </a:rPr>
              <a:t>Participants who have been deprived of sleep for 24 hours will NOT have more cold symptoms in the following week after exposure to a virus than participants who have not been sleep deprived and any difference that does arise will be due to chance alone.</a:t>
            </a:r>
          </a:p>
          <a:p>
            <a:endParaRPr lang="en-AU" dirty="0"/>
          </a:p>
        </p:txBody>
      </p:sp>
    </p:spTree>
    <p:extLst>
      <p:ext uri="{BB962C8B-B14F-4D97-AF65-F5344CB8AC3E}">
        <p14:creationId xmlns:p14="http://schemas.microsoft.com/office/powerpoint/2010/main" val="296093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2D76-6624-48B6-82BB-2E630809C745}"/>
              </a:ext>
            </a:extLst>
          </p:cNvPr>
          <p:cNvSpPr>
            <a:spLocks noGrp="1"/>
          </p:cNvSpPr>
          <p:nvPr>
            <p:ph type="title"/>
          </p:nvPr>
        </p:nvSpPr>
        <p:spPr/>
        <p:txBody>
          <a:bodyPr/>
          <a:lstStyle/>
          <a:p>
            <a:r>
              <a:rPr lang="en-AU" dirty="0"/>
              <a:t>Qualitative vs Quantitative</a:t>
            </a:r>
          </a:p>
        </p:txBody>
      </p:sp>
      <p:sp>
        <p:nvSpPr>
          <p:cNvPr id="3" name="Content Placeholder 2">
            <a:extLst>
              <a:ext uri="{FF2B5EF4-FFF2-40B4-BE49-F238E27FC236}">
                <a16:creationId xmlns:a16="http://schemas.microsoft.com/office/drawing/2014/main" id="{FAE18A65-07C9-464A-AED2-7DBCAB605EFD}"/>
              </a:ext>
            </a:extLst>
          </p:cNvPr>
          <p:cNvSpPr>
            <a:spLocks noGrp="1"/>
          </p:cNvSpPr>
          <p:nvPr>
            <p:ph idx="1"/>
          </p:nvPr>
        </p:nvSpPr>
        <p:spPr/>
        <p:txBody>
          <a:bodyPr>
            <a:normAutofit/>
          </a:bodyPr>
          <a:lstStyle/>
          <a:p>
            <a:r>
              <a:rPr lang="en-AU" sz="2400" i="0" dirty="0">
                <a:solidFill>
                  <a:srgbClr val="202124"/>
                </a:solidFill>
                <a:effectLst/>
                <a:latin typeface="+mj-lt"/>
              </a:rPr>
              <a:t>Quantitative data is numbers-based, countable, or measurable. </a:t>
            </a:r>
          </a:p>
          <a:p>
            <a:r>
              <a:rPr lang="en-AU" sz="2400" i="0" dirty="0">
                <a:solidFill>
                  <a:srgbClr val="202124"/>
                </a:solidFill>
                <a:effectLst/>
                <a:latin typeface="+mj-lt"/>
              </a:rPr>
              <a:t>Qualitative data is interpretation-based, descriptive, and relating to language.</a:t>
            </a:r>
            <a:endParaRPr lang="en-AU" sz="2400" dirty="0">
              <a:latin typeface="+mj-lt"/>
            </a:endParaRPr>
          </a:p>
        </p:txBody>
      </p:sp>
    </p:spTree>
    <p:extLst>
      <p:ext uri="{BB962C8B-B14F-4D97-AF65-F5344CB8AC3E}">
        <p14:creationId xmlns:p14="http://schemas.microsoft.com/office/powerpoint/2010/main" val="373770063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1184</TotalTime>
  <Words>458</Words>
  <Application>Microsoft Office PowerPoint</Application>
  <PresentationFormat>Widescreen</PresentationFormat>
  <Paragraphs>40</Paragraphs>
  <Slides>15</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Symbol</vt:lpstr>
      <vt:lpstr>Wingdings 3</vt:lpstr>
      <vt:lpstr>Wisp</vt:lpstr>
      <vt:lpstr>Formulating research: Hypothesis</vt:lpstr>
      <vt:lpstr>Review</vt:lpstr>
      <vt:lpstr>Learning Intentions</vt:lpstr>
      <vt:lpstr>Success Criteria</vt:lpstr>
      <vt:lpstr>Scientific method</vt:lpstr>
      <vt:lpstr>Directional hypothesis </vt:lpstr>
      <vt:lpstr>Non-directional hypothesis: </vt:lpstr>
      <vt:lpstr>Null hypothesis </vt:lpstr>
      <vt:lpstr>Qualitative vs Quantitative</vt:lpstr>
      <vt:lpstr>PowerPoint Presentation</vt:lpstr>
      <vt:lpstr>The Bystander Effect</vt:lpstr>
      <vt:lpstr>PowerPoint Presentation</vt:lpstr>
      <vt:lpstr>The Asch Conformity Study</vt:lpstr>
      <vt:lpstr>PowerPoint Presentation</vt:lpstr>
      <vt:lpstr>Success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Formulating research: Aim and variables</dc:title>
  <dc:creator>Kristy</dc:creator>
  <cp:lastModifiedBy>JOHNSON Kristy [Narrogin Senior High School]</cp:lastModifiedBy>
  <cp:revision>5</cp:revision>
  <dcterms:created xsi:type="dcterms:W3CDTF">2023-02-22T10:44:05Z</dcterms:created>
  <dcterms:modified xsi:type="dcterms:W3CDTF">2023-02-24T00:42:01Z</dcterms:modified>
</cp:coreProperties>
</file>