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31"/>
  </p:notesMasterIdLst>
  <p:sldIdLst>
    <p:sldId id="261" r:id="rId2"/>
    <p:sldId id="280" r:id="rId3"/>
    <p:sldId id="258" r:id="rId4"/>
    <p:sldId id="262" r:id="rId5"/>
    <p:sldId id="281" r:id="rId6"/>
    <p:sldId id="264" r:id="rId7"/>
    <p:sldId id="259" r:id="rId8"/>
    <p:sldId id="279" r:id="rId9"/>
    <p:sldId id="265" r:id="rId10"/>
    <p:sldId id="284" r:id="rId11"/>
    <p:sldId id="266" r:id="rId12"/>
    <p:sldId id="267" r:id="rId13"/>
    <p:sldId id="285" r:id="rId14"/>
    <p:sldId id="286" r:id="rId15"/>
    <p:sldId id="287" r:id="rId16"/>
    <p:sldId id="268" r:id="rId17"/>
    <p:sldId id="269" r:id="rId18"/>
    <p:sldId id="270" r:id="rId19"/>
    <p:sldId id="271" r:id="rId20"/>
    <p:sldId id="288" r:id="rId21"/>
    <p:sldId id="289" r:id="rId22"/>
    <p:sldId id="272" r:id="rId23"/>
    <p:sldId id="273" r:id="rId24"/>
    <p:sldId id="274" r:id="rId25"/>
    <p:sldId id="276" r:id="rId26"/>
    <p:sldId id="277" r:id="rId27"/>
    <p:sldId id="278" r:id="rId28"/>
    <p:sldId id="283"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9"/>
    <p:restoredTop sz="90515"/>
  </p:normalViewPr>
  <p:slideViewPr>
    <p:cSldViewPr snapToGrid="0" snapToObjects="1" showGuides="1">
      <p:cViewPr varScale="1">
        <p:scale>
          <a:sx n="116" d="100"/>
          <a:sy n="116" d="100"/>
        </p:scale>
        <p:origin x="66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41BFD-1D38-DB4C-B246-FD676099650A}" type="datetimeFigureOut">
              <a:rPr lang="en-US" smtClean="0"/>
              <a:t>9/10/20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806A4-D4C7-9644-BF0D-BD3804F08C1A}" type="slidenum">
              <a:rPr lang="en-US" smtClean="0"/>
              <a:t>‹#›</a:t>
            </a:fld>
            <a:endParaRPr lang="en-US"/>
          </a:p>
        </p:txBody>
      </p:sp>
    </p:spTree>
    <p:extLst>
      <p:ext uri="{BB962C8B-B14F-4D97-AF65-F5344CB8AC3E}">
        <p14:creationId xmlns:p14="http://schemas.microsoft.com/office/powerpoint/2010/main" val="1370115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Daily Edit</a:t>
            </a:r>
          </a:p>
        </p:txBody>
      </p:sp>
      <p:sp>
        <p:nvSpPr>
          <p:cNvPr id="4" name="Slide Number Placeholder 3"/>
          <p:cNvSpPr>
            <a:spLocks noGrp="1"/>
          </p:cNvSpPr>
          <p:nvPr>
            <p:ph type="sldNum" sz="quarter" idx="5"/>
          </p:nvPr>
        </p:nvSpPr>
        <p:spPr/>
        <p:txBody>
          <a:bodyPr/>
          <a:lstStyle/>
          <a:p>
            <a:fld id="{C74806A4-D4C7-9644-BF0D-BD3804F08C1A}" type="slidenum">
              <a:rPr lang="en-US" smtClean="0"/>
              <a:t>1</a:t>
            </a:fld>
            <a:endParaRPr lang="en-US"/>
          </a:p>
        </p:txBody>
      </p:sp>
    </p:spTree>
    <p:extLst>
      <p:ext uri="{BB962C8B-B14F-4D97-AF65-F5344CB8AC3E}">
        <p14:creationId xmlns:p14="http://schemas.microsoft.com/office/powerpoint/2010/main" val="87150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a:t>
            </a:r>
            <a:r>
              <a:rPr lang="en-US" baseline="0" dirty="0"/>
              <a:t> that 50 = 0.05kg </a:t>
            </a:r>
          </a:p>
          <a:p>
            <a:r>
              <a:rPr lang="en-US" baseline="0" dirty="0"/>
              <a:t>3.43J</a:t>
            </a:r>
          </a:p>
          <a:p>
            <a:endParaRPr lang="en-US" baseline="0" dirty="0"/>
          </a:p>
          <a:p>
            <a:r>
              <a:rPr lang="en-US" baseline="0" dirty="0"/>
              <a:t>If 0.5 = 34.3J</a:t>
            </a:r>
          </a:p>
          <a:p>
            <a:endParaRPr lang="en-US" baseline="0" dirty="0"/>
          </a:p>
          <a:p>
            <a:r>
              <a:rPr lang="en-US" baseline="0" dirty="0"/>
              <a:t>If 50g = 3430J</a:t>
            </a:r>
            <a:endParaRPr lang="en-US" dirty="0"/>
          </a:p>
        </p:txBody>
      </p:sp>
      <p:sp>
        <p:nvSpPr>
          <p:cNvPr id="4" name="Slide Number Placeholder 3"/>
          <p:cNvSpPr>
            <a:spLocks noGrp="1"/>
          </p:cNvSpPr>
          <p:nvPr>
            <p:ph type="sldNum" sz="quarter" idx="10"/>
          </p:nvPr>
        </p:nvSpPr>
        <p:spPr/>
        <p:txBody>
          <a:bodyPr/>
          <a:lstStyle/>
          <a:p>
            <a:fld id="{C74806A4-D4C7-9644-BF0D-BD3804F08C1A}" type="slidenum">
              <a:rPr lang="en-US" smtClean="0"/>
              <a:t>23</a:t>
            </a:fld>
            <a:endParaRPr lang="en-US"/>
          </a:p>
        </p:txBody>
      </p:sp>
    </p:spTree>
    <p:extLst>
      <p:ext uri="{BB962C8B-B14F-4D97-AF65-F5344CB8AC3E}">
        <p14:creationId xmlns:p14="http://schemas.microsoft.com/office/powerpoint/2010/main" val="150455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617.4J</a:t>
            </a:r>
          </a:p>
          <a:p>
            <a:endParaRPr lang="en-US" dirty="0"/>
          </a:p>
          <a:p>
            <a:r>
              <a:rPr lang="en-US" dirty="0"/>
              <a:t>If</a:t>
            </a:r>
            <a:r>
              <a:rPr lang="en-US" baseline="0" dirty="0"/>
              <a:t> 90 = 61740J</a:t>
            </a:r>
            <a:endParaRPr lang="en-US" dirty="0"/>
          </a:p>
        </p:txBody>
      </p:sp>
      <p:sp>
        <p:nvSpPr>
          <p:cNvPr id="4" name="Slide Number Placeholder 3"/>
          <p:cNvSpPr>
            <a:spLocks noGrp="1"/>
          </p:cNvSpPr>
          <p:nvPr>
            <p:ph type="sldNum" sz="quarter" idx="10"/>
          </p:nvPr>
        </p:nvSpPr>
        <p:spPr/>
        <p:txBody>
          <a:bodyPr/>
          <a:lstStyle/>
          <a:p>
            <a:fld id="{C74806A4-D4C7-9644-BF0D-BD3804F08C1A}" type="slidenum">
              <a:rPr lang="en-US" smtClean="0"/>
              <a:t>24</a:t>
            </a:fld>
            <a:endParaRPr lang="en-US"/>
          </a:p>
        </p:txBody>
      </p:sp>
    </p:spTree>
    <p:extLst>
      <p:ext uri="{BB962C8B-B14F-4D97-AF65-F5344CB8AC3E}">
        <p14:creationId xmlns:p14="http://schemas.microsoft.com/office/powerpoint/2010/main" val="2014949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617.4J</a:t>
            </a:r>
          </a:p>
          <a:p>
            <a:endParaRPr lang="en-US" dirty="0"/>
          </a:p>
          <a:p>
            <a:r>
              <a:rPr lang="en-US" dirty="0"/>
              <a:t>If</a:t>
            </a:r>
            <a:r>
              <a:rPr lang="en-US" baseline="0" dirty="0"/>
              <a:t> 90 = 61740J</a:t>
            </a:r>
            <a:endParaRPr lang="en-US" dirty="0"/>
          </a:p>
        </p:txBody>
      </p:sp>
      <p:sp>
        <p:nvSpPr>
          <p:cNvPr id="4" name="Slide Number Placeholder 3"/>
          <p:cNvSpPr>
            <a:spLocks noGrp="1"/>
          </p:cNvSpPr>
          <p:nvPr>
            <p:ph type="sldNum" sz="quarter" idx="10"/>
          </p:nvPr>
        </p:nvSpPr>
        <p:spPr/>
        <p:txBody>
          <a:bodyPr/>
          <a:lstStyle/>
          <a:p>
            <a:fld id="{C74806A4-D4C7-9644-BF0D-BD3804F08C1A}" type="slidenum">
              <a:rPr lang="en-US" smtClean="0"/>
              <a:t>25</a:t>
            </a:fld>
            <a:endParaRPr lang="en-US"/>
          </a:p>
        </p:txBody>
      </p:sp>
    </p:spTree>
    <p:extLst>
      <p:ext uri="{BB962C8B-B14F-4D97-AF65-F5344CB8AC3E}">
        <p14:creationId xmlns:p14="http://schemas.microsoft.com/office/powerpoint/2010/main" val="1553246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617.4J</a:t>
            </a:r>
          </a:p>
          <a:p>
            <a:endParaRPr lang="en-US" dirty="0"/>
          </a:p>
          <a:p>
            <a:r>
              <a:rPr lang="en-US" dirty="0"/>
              <a:t>If</a:t>
            </a:r>
            <a:r>
              <a:rPr lang="en-US" baseline="0" dirty="0"/>
              <a:t> 90 = 61740J</a:t>
            </a:r>
            <a:endParaRPr lang="en-US" dirty="0"/>
          </a:p>
        </p:txBody>
      </p:sp>
      <p:sp>
        <p:nvSpPr>
          <p:cNvPr id="4" name="Slide Number Placeholder 3"/>
          <p:cNvSpPr>
            <a:spLocks noGrp="1"/>
          </p:cNvSpPr>
          <p:nvPr>
            <p:ph type="sldNum" sz="quarter" idx="10"/>
          </p:nvPr>
        </p:nvSpPr>
        <p:spPr/>
        <p:txBody>
          <a:bodyPr/>
          <a:lstStyle/>
          <a:p>
            <a:fld id="{C74806A4-D4C7-9644-BF0D-BD3804F08C1A}" type="slidenum">
              <a:rPr lang="en-US" smtClean="0"/>
              <a:t>26</a:t>
            </a:fld>
            <a:endParaRPr lang="en-US"/>
          </a:p>
        </p:txBody>
      </p:sp>
    </p:spTree>
    <p:extLst>
      <p:ext uri="{BB962C8B-B14F-4D97-AF65-F5344CB8AC3E}">
        <p14:creationId xmlns:p14="http://schemas.microsoft.com/office/powerpoint/2010/main" val="1161008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617.4J</a:t>
            </a:r>
          </a:p>
          <a:p>
            <a:endParaRPr lang="en-US" dirty="0"/>
          </a:p>
          <a:p>
            <a:r>
              <a:rPr lang="en-US" dirty="0"/>
              <a:t>If</a:t>
            </a:r>
            <a:r>
              <a:rPr lang="en-US" baseline="0" dirty="0"/>
              <a:t> 90 = 61740J</a:t>
            </a:r>
            <a:endParaRPr lang="en-US" dirty="0"/>
          </a:p>
        </p:txBody>
      </p:sp>
      <p:sp>
        <p:nvSpPr>
          <p:cNvPr id="4" name="Slide Number Placeholder 3"/>
          <p:cNvSpPr>
            <a:spLocks noGrp="1"/>
          </p:cNvSpPr>
          <p:nvPr>
            <p:ph type="sldNum" sz="quarter" idx="10"/>
          </p:nvPr>
        </p:nvSpPr>
        <p:spPr/>
        <p:txBody>
          <a:bodyPr/>
          <a:lstStyle/>
          <a:p>
            <a:fld id="{C74806A4-D4C7-9644-BF0D-BD3804F08C1A}" type="slidenum">
              <a:rPr lang="en-US" smtClean="0"/>
              <a:t>27</a:t>
            </a:fld>
            <a:endParaRPr lang="en-US"/>
          </a:p>
        </p:txBody>
      </p:sp>
    </p:spTree>
    <p:extLst>
      <p:ext uri="{BB962C8B-B14F-4D97-AF65-F5344CB8AC3E}">
        <p14:creationId xmlns:p14="http://schemas.microsoft.com/office/powerpoint/2010/main" val="766978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806A4-D4C7-9644-BF0D-BD3804F08C1A}" type="slidenum">
              <a:rPr lang="en-US" smtClean="0"/>
              <a:t>29</a:t>
            </a:fld>
            <a:endParaRPr lang="en-US"/>
          </a:p>
        </p:txBody>
      </p:sp>
    </p:spTree>
    <p:extLst>
      <p:ext uri="{BB962C8B-B14F-4D97-AF65-F5344CB8AC3E}">
        <p14:creationId xmlns:p14="http://schemas.microsoft.com/office/powerpoint/2010/main" val="88898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9.8, 19.6, 29.4, 39.2 etc.</a:t>
            </a:r>
          </a:p>
        </p:txBody>
      </p:sp>
      <p:sp>
        <p:nvSpPr>
          <p:cNvPr id="4" name="Slide Number Placeholder 3"/>
          <p:cNvSpPr>
            <a:spLocks noGrp="1"/>
          </p:cNvSpPr>
          <p:nvPr>
            <p:ph type="sldNum" sz="quarter" idx="10"/>
          </p:nvPr>
        </p:nvSpPr>
        <p:spPr/>
        <p:txBody>
          <a:bodyPr/>
          <a:lstStyle/>
          <a:p>
            <a:fld id="{C74806A4-D4C7-9644-BF0D-BD3804F08C1A}" type="slidenum">
              <a:rPr lang="en-US" smtClean="0"/>
              <a:t>11</a:t>
            </a:fld>
            <a:endParaRPr lang="en-US"/>
          </a:p>
        </p:txBody>
      </p:sp>
    </p:spTree>
    <p:extLst>
      <p:ext uri="{BB962C8B-B14F-4D97-AF65-F5344CB8AC3E}">
        <p14:creationId xmlns:p14="http://schemas.microsoft.com/office/powerpoint/2010/main" val="214608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don’t change g on Earth, but we can change GPE by changing either mass, height or both</a:t>
            </a:r>
            <a:endParaRPr lang="en-US" dirty="0"/>
          </a:p>
        </p:txBody>
      </p:sp>
      <p:sp>
        <p:nvSpPr>
          <p:cNvPr id="4" name="Slide Number Placeholder 3"/>
          <p:cNvSpPr>
            <a:spLocks noGrp="1"/>
          </p:cNvSpPr>
          <p:nvPr>
            <p:ph type="sldNum" sz="quarter" idx="10"/>
          </p:nvPr>
        </p:nvSpPr>
        <p:spPr/>
        <p:txBody>
          <a:bodyPr/>
          <a:lstStyle/>
          <a:p>
            <a:fld id="{C74806A4-D4C7-9644-BF0D-BD3804F08C1A}" type="slidenum">
              <a:rPr lang="en-US" smtClean="0"/>
              <a:t>12</a:t>
            </a:fld>
            <a:endParaRPr lang="en-US"/>
          </a:p>
        </p:txBody>
      </p:sp>
    </p:spTree>
    <p:extLst>
      <p:ext uri="{BB962C8B-B14F-4D97-AF65-F5344CB8AC3E}">
        <p14:creationId xmlns:p14="http://schemas.microsoft.com/office/powerpoint/2010/main" val="18164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4806A4-D4C7-9644-BF0D-BD3804F08C1A}" type="slidenum">
              <a:rPr lang="en-US" smtClean="0"/>
              <a:t>13</a:t>
            </a:fld>
            <a:endParaRPr lang="en-US"/>
          </a:p>
        </p:txBody>
      </p:sp>
    </p:spTree>
    <p:extLst>
      <p:ext uri="{BB962C8B-B14F-4D97-AF65-F5344CB8AC3E}">
        <p14:creationId xmlns:p14="http://schemas.microsoft.com/office/powerpoint/2010/main" val="3132982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806A4-D4C7-9644-BF0D-BD3804F08C1A}" type="slidenum">
              <a:rPr lang="en-US" smtClean="0"/>
              <a:t>16</a:t>
            </a:fld>
            <a:endParaRPr lang="en-US"/>
          </a:p>
        </p:txBody>
      </p:sp>
    </p:spTree>
    <p:extLst>
      <p:ext uri="{BB962C8B-B14F-4D97-AF65-F5344CB8AC3E}">
        <p14:creationId xmlns:p14="http://schemas.microsoft.com/office/powerpoint/2010/main" val="427827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806A4-D4C7-9644-BF0D-BD3804F08C1A}" type="slidenum">
              <a:rPr lang="en-US" smtClean="0"/>
              <a:t>17</a:t>
            </a:fld>
            <a:endParaRPr lang="en-US"/>
          </a:p>
        </p:txBody>
      </p:sp>
    </p:spTree>
    <p:extLst>
      <p:ext uri="{BB962C8B-B14F-4D97-AF65-F5344CB8AC3E}">
        <p14:creationId xmlns:p14="http://schemas.microsoft.com/office/powerpoint/2010/main" val="1208477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806A4-D4C7-9644-BF0D-BD3804F08C1A}" type="slidenum">
              <a:rPr lang="en-US" smtClean="0"/>
              <a:t>18</a:t>
            </a:fld>
            <a:endParaRPr lang="en-US"/>
          </a:p>
        </p:txBody>
      </p:sp>
    </p:spTree>
    <p:extLst>
      <p:ext uri="{BB962C8B-B14F-4D97-AF65-F5344CB8AC3E}">
        <p14:creationId xmlns:p14="http://schemas.microsoft.com/office/powerpoint/2010/main" val="149830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806A4-D4C7-9644-BF0D-BD3804F08C1A}" type="slidenum">
              <a:rPr lang="en-US" smtClean="0"/>
              <a:t>19</a:t>
            </a:fld>
            <a:endParaRPr lang="en-US"/>
          </a:p>
        </p:txBody>
      </p:sp>
    </p:spTree>
    <p:extLst>
      <p:ext uri="{BB962C8B-B14F-4D97-AF65-F5344CB8AC3E}">
        <p14:creationId xmlns:p14="http://schemas.microsoft.com/office/powerpoint/2010/main" val="344494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73500 J</a:t>
            </a:r>
          </a:p>
        </p:txBody>
      </p:sp>
      <p:sp>
        <p:nvSpPr>
          <p:cNvPr id="4" name="Slide Number Placeholder 3"/>
          <p:cNvSpPr>
            <a:spLocks noGrp="1"/>
          </p:cNvSpPr>
          <p:nvPr>
            <p:ph type="sldNum" sz="quarter" idx="10"/>
          </p:nvPr>
        </p:nvSpPr>
        <p:spPr/>
        <p:txBody>
          <a:bodyPr/>
          <a:lstStyle/>
          <a:p>
            <a:fld id="{C74806A4-D4C7-9644-BF0D-BD3804F08C1A}" type="slidenum">
              <a:rPr lang="en-US" smtClean="0"/>
              <a:t>22</a:t>
            </a:fld>
            <a:endParaRPr lang="en-US"/>
          </a:p>
        </p:txBody>
      </p:sp>
    </p:spTree>
    <p:extLst>
      <p:ext uri="{BB962C8B-B14F-4D97-AF65-F5344CB8AC3E}">
        <p14:creationId xmlns:p14="http://schemas.microsoft.com/office/powerpoint/2010/main" val="90734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230D-0637-A64A-B8EB-D9D8AFD7C0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90468C-F93D-C240-BDAF-E8BA4B3E3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DBF8B7-DA9B-384F-AB95-8140499BF329}"/>
              </a:ext>
            </a:extLst>
          </p:cNvPr>
          <p:cNvSpPr>
            <a:spLocks noGrp="1"/>
          </p:cNvSpPr>
          <p:nvPr>
            <p:ph type="dt" sz="half" idx="10"/>
          </p:nvPr>
        </p:nvSpPr>
        <p:spPr/>
        <p:txBody>
          <a:bodyPr/>
          <a:lstStyle/>
          <a:p>
            <a:fld id="{08B9EBBA-996F-894A-B54A-D6246ED52CEA}" type="datetimeFigureOut">
              <a:rPr lang="en-US" smtClean="0"/>
              <a:pPr/>
              <a:t>9/10/20</a:t>
            </a:fld>
            <a:endParaRPr lang="en-US" dirty="0"/>
          </a:p>
        </p:txBody>
      </p:sp>
      <p:sp>
        <p:nvSpPr>
          <p:cNvPr id="5" name="Footer Placeholder 4">
            <a:extLst>
              <a:ext uri="{FF2B5EF4-FFF2-40B4-BE49-F238E27FC236}">
                <a16:creationId xmlns:a16="http://schemas.microsoft.com/office/drawing/2014/main" id="{CD4324C4-3A60-C945-A4CC-A7618F40D1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330210-4D60-014E-BAA7-37AD813FD1D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24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66B0-5484-1746-81B9-AED4266A5C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AC5A27-2D6F-6D4B-B705-3A872307DC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29FE7-2102-6D4F-914D-48E92F6942C2}"/>
              </a:ext>
            </a:extLst>
          </p:cNvPr>
          <p:cNvSpPr>
            <a:spLocks noGrp="1"/>
          </p:cNvSpPr>
          <p:nvPr>
            <p:ph type="dt" sz="half" idx="10"/>
          </p:nvPr>
        </p:nvSpPr>
        <p:spPr/>
        <p:txBody>
          <a:bodyPr/>
          <a:lstStyle/>
          <a:p>
            <a:fld id="{C6C52C72-DE31-F449-A4ED-4C594FD91407}" type="datetimeFigureOut">
              <a:rPr lang="en-US" smtClean="0"/>
              <a:pPr/>
              <a:t>9/10/20</a:t>
            </a:fld>
            <a:endParaRPr lang="en-US" dirty="0"/>
          </a:p>
        </p:txBody>
      </p:sp>
      <p:sp>
        <p:nvSpPr>
          <p:cNvPr id="5" name="Footer Placeholder 4">
            <a:extLst>
              <a:ext uri="{FF2B5EF4-FFF2-40B4-BE49-F238E27FC236}">
                <a16:creationId xmlns:a16="http://schemas.microsoft.com/office/drawing/2014/main" id="{8C5C7B6B-C5F2-8E42-BB0A-7DE9F2CD54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A8F324-BE43-444B-8B1F-A900B8BEFA5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129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9DFE6-1A16-AA46-8FC0-DDDEAE909C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82FB8C-56EC-CD41-8E8E-EB3D61458B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98BA3-4957-6F46-88EE-A5E4B29E006B}"/>
              </a:ext>
            </a:extLst>
          </p:cNvPr>
          <p:cNvSpPr>
            <a:spLocks noGrp="1"/>
          </p:cNvSpPr>
          <p:nvPr>
            <p:ph type="dt" sz="half" idx="10"/>
          </p:nvPr>
        </p:nvSpPr>
        <p:spPr/>
        <p:txBody>
          <a:bodyPr/>
          <a:lstStyle/>
          <a:p>
            <a:fld id="{ED62726E-379B-B349-9EED-81ED093FA806}" type="datetimeFigureOut">
              <a:rPr lang="en-US" smtClean="0"/>
              <a:pPr/>
              <a:t>9/10/20</a:t>
            </a:fld>
            <a:endParaRPr lang="en-US" dirty="0"/>
          </a:p>
        </p:txBody>
      </p:sp>
      <p:sp>
        <p:nvSpPr>
          <p:cNvPr id="5" name="Footer Placeholder 4">
            <a:extLst>
              <a:ext uri="{FF2B5EF4-FFF2-40B4-BE49-F238E27FC236}">
                <a16:creationId xmlns:a16="http://schemas.microsoft.com/office/drawing/2014/main" id="{8B91C666-6AF7-8543-80B9-A8E35B6367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A9DB55-7CBC-D047-84D8-6B5BB0F6451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21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1A13-5D80-024E-A66A-E3CD0A20B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5169A5-C91C-174E-9512-4D2D973D8C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02C8F-FD95-6C43-939B-C978EA661ED7}"/>
              </a:ext>
            </a:extLst>
          </p:cNvPr>
          <p:cNvSpPr>
            <a:spLocks noGrp="1"/>
          </p:cNvSpPr>
          <p:nvPr>
            <p:ph type="dt" sz="half" idx="10"/>
          </p:nvPr>
        </p:nvSpPr>
        <p:spPr/>
        <p:txBody>
          <a:bodyPr/>
          <a:lstStyle/>
          <a:p>
            <a:fld id="{9B3A1323-8D79-1946-B0D7-40001CF92E9D}" type="datetimeFigureOut">
              <a:rPr lang="en-US" smtClean="0"/>
              <a:pPr/>
              <a:t>9/10/20</a:t>
            </a:fld>
            <a:endParaRPr lang="en-US" dirty="0"/>
          </a:p>
        </p:txBody>
      </p:sp>
      <p:sp>
        <p:nvSpPr>
          <p:cNvPr id="5" name="Footer Placeholder 4">
            <a:extLst>
              <a:ext uri="{FF2B5EF4-FFF2-40B4-BE49-F238E27FC236}">
                <a16:creationId xmlns:a16="http://schemas.microsoft.com/office/drawing/2014/main" id="{20B5A4F8-4A2F-0047-9F0F-394DD40D1E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4D1578-1A89-8E4E-B277-0636A84EAAD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567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F843-B8A0-404F-8846-164B3CB80A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9783A0-1712-FB46-8339-78329C1C1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F65D3E-FFDA-3A41-8175-6BB62674BE2B}"/>
              </a:ext>
            </a:extLst>
          </p:cNvPr>
          <p:cNvSpPr>
            <a:spLocks noGrp="1"/>
          </p:cNvSpPr>
          <p:nvPr>
            <p:ph type="dt" sz="half" idx="10"/>
          </p:nvPr>
        </p:nvSpPr>
        <p:spPr/>
        <p:txBody>
          <a:bodyPr/>
          <a:lstStyle/>
          <a:p>
            <a:fld id="{8DFA1846-DA80-1C48-A609-854EA85C59AD}" type="datetimeFigureOut">
              <a:rPr lang="en-US" smtClean="0"/>
              <a:pPr/>
              <a:t>9/10/20</a:t>
            </a:fld>
            <a:endParaRPr lang="en-US" dirty="0"/>
          </a:p>
        </p:txBody>
      </p:sp>
      <p:sp>
        <p:nvSpPr>
          <p:cNvPr id="5" name="Footer Placeholder 4">
            <a:extLst>
              <a:ext uri="{FF2B5EF4-FFF2-40B4-BE49-F238E27FC236}">
                <a16:creationId xmlns:a16="http://schemas.microsoft.com/office/drawing/2014/main" id="{B4A975A8-9839-C848-9B6D-901E6CEA0D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80EDAE-C367-E143-9C1E-BAE07965228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89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AA7E-A4B0-BD4B-8FE8-885A1E43D4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DABD2-A550-674A-B664-C971FA157C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AC8138-7A98-2A4B-AECE-F34AFABE4E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0A4EAF-3DAB-D14C-89CC-30DCFC08A061}"/>
              </a:ext>
            </a:extLst>
          </p:cNvPr>
          <p:cNvSpPr>
            <a:spLocks noGrp="1"/>
          </p:cNvSpPr>
          <p:nvPr>
            <p:ph type="dt" sz="half" idx="10"/>
          </p:nvPr>
        </p:nvSpPr>
        <p:spPr/>
        <p:txBody>
          <a:bodyPr/>
          <a:lstStyle/>
          <a:p>
            <a:fld id="{57302355-E14B-8545-A8F8-0FE83CC9D524}" type="datetimeFigureOut">
              <a:rPr lang="en-US" smtClean="0"/>
              <a:pPr/>
              <a:t>9/10/20</a:t>
            </a:fld>
            <a:endParaRPr lang="en-US" dirty="0"/>
          </a:p>
        </p:txBody>
      </p:sp>
      <p:sp>
        <p:nvSpPr>
          <p:cNvPr id="6" name="Footer Placeholder 5">
            <a:extLst>
              <a:ext uri="{FF2B5EF4-FFF2-40B4-BE49-F238E27FC236}">
                <a16:creationId xmlns:a16="http://schemas.microsoft.com/office/drawing/2014/main" id="{CA27B3A3-8D90-9448-BCA3-7ECF223093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31A866-F829-A347-99D5-052347160E8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052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6FD6-44CF-B24F-B275-48408E6030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83EFA-4398-DE44-A98F-E8315B434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D2E5D7-66C9-AA43-91F6-D45F3476C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9B40C-3C7B-F84A-BB05-C61CD1B5F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1350F12-DD7C-764A-9A69-9653E32B53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92508B-C6DD-1543-9480-06DCFE6D0366}"/>
              </a:ext>
            </a:extLst>
          </p:cNvPr>
          <p:cNvSpPr>
            <a:spLocks noGrp="1"/>
          </p:cNvSpPr>
          <p:nvPr>
            <p:ph type="dt" sz="half" idx="10"/>
          </p:nvPr>
        </p:nvSpPr>
        <p:spPr/>
        <p:txBody>
          <a:bodyPr/>
          <a:lstStyle/>
          <a:p>
            <a:fld id="{02640F58-564D-2B4F-AE67-E407BA4FCF45}" type="datetimeFigureOut">
              <a:rPr lang="en-US" smtClean="0"/>
              <a:pPr/>
              <a:t>9/10/20</a:t>
            </a:fld>
            <a:endParaRPr lang="en-US" dirty="0"/>
          </a:p>
        </p:txBody>
      </p:sp>
      <p:sp>
        <p:nvSpPr>
          <p:cNvPr id="8" name="Footer Placeholder 7">
            <a:extLst>
              <a:ext uri="{FF2B5EF4-FFF2-40B4-BE49-F238E27FC236}">
                <a16:creationId xmlns:a16="http://schemas.microsoft.com/office/drawing/2014/main" id="{AE06A488-0CC7-2442-8AA0-A7EBCCFBFB5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A2090A-1359-254B-B643-208A982EAB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328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ACD7-0292-FB4F-BF18-B0B08969A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831FC7-7370-364A-957A-C9A3A414C0D7}"/>
              </a:ext>
            </a:extLst>
          </p:cNvPr>
          <p:cNvSpPr>
            <a:spLocks noGrp="1"/>
          </p:cNvSpPr>
          <p:nvPr>
            <p:ph type="dt" sz="half" idx="10"/>
          </p:nvPr>
        </p:nvSpPr>
        <p:spPr/>
        <p:txBody>
          <a:bodyPr/>
          <a:lstStyle/>
          <a:p>
            <a:fld id="{F13A34C8-038E-2045-AF43-DF7DBB8E0E9E}" type="datetimeFigureOut">
              <a:rPr lang="en-US" smtClean="0"/>
              <a:pPr/>
              <a:t>9/10/20</a:t>
            </a:fld>
            <a:endParaRPr lang="en-US" dirty="0"/>
          </a:p>
        </p:txBody>
      </p:sp>
      <p:sp>
        <p:nvSpPr>
          <p:cNvPr id="4" name="Footer Placeholder 3">
            <a:extLst>
              <a:ext uri="{FF2B5EF4-FFF2-40B4-BE49-F238E27FC236}">
                <a16:creationId xmlns:a16="http://schemas.microsoft.com/office/drawing/2014/main" id="{8CFA541A-2586-C240-94CD-84C80F5E05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26CEF7-0AA2-B04B-B2F8-07EF8005874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141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39EDFD-7ABD-F849-96C5-0850AD09809E}"/>
              </a:ext>
            </a:extLst>
          </p:cNvPr>
          <p:cNvSpPr>
            <a:spLocks noGrp="1"/>
          </p:cNvSpPr>
          <p:nvPr>
            <p:ph type="dt" sz="half" idx="10"/>
          </p:nvPr>
        </p:nvSpPr>
        <p:spPr/>
        <p:txBody>
          <a:bodyPr/>
          <a:lstStyle/>
          <a:p>
            <a:fld id="{8818C68F-D26B-8F47-958C-23B49CF8A634}" type="datetimeFigureOut">
              <a:rPr lang="en-US" smtClean="0"/>
              <a:pPr/>
              <a:t>9/10/20</a:t>
            </a:fld>
            <a:endParaRPr lang="en-US" dirty="0"/>
          </a:p>
        </p:txBody>
      </p:sp>
      <p:sp>
        <p:nvSpPr>
          <p:cNvPr id="3" name="Footer Placeholder 2">
            <a:extLst>
              <a:ext uri="{FF2B5EF4-FFF2-40B4-BE49-F238E27FC236}">
                <a16:creationId xmlns:a16="http://schemas.microsoft.com/office/drawing/2014/main" id="{882C0D2E-9C1A-E74E-8263-9597FB835A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167A269-9964-684C-A249-CAAE5E95413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605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86A8-59EE-404D-BEF3-6708E4879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71095-C5E9-3642-BE07-04F82F363B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BBBAE0-C768-9046-8CBF-A8E3AB92A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90D2B6-4CA2-A640-AEAD-D301A6CDB14E}"/>
              </a:ext>
            </a:extLst>
          </p:cNvPr>
          <p:cNvSpPr>
            <a:spLocks noGrp="1"/>
          </p:cNvSpPr>
          <p:nvPr>
            <p:ph type="dt" sz="half" idx="10"/>
          </p:nvPr>
        </p:nvSpPr>
        <p:spPr/>
        <p:txBody>
          <a:bodyPr/>
          <a:lstStyle/>
          <a:p>
            <a:fld id="{D0DF5E60-9974-AC48-9591-99C2BB44B7CF}" type="datetimeFigureOut">
              <a:rPr lang="en-US" smtClean="0"/>
              <a:pPr/>
              <a:t>9/10/20</a:t>
            </a:fld>
            <a:endParaRPr lang="en-US" dirty="0"/>
          </a:p>
        </p:txBody>
      </p:sp>
      <p:sp>
        <p:nvSpPr>
          <p:cNvPr id="6" name="Footer Placeholder 5">
            <a:extLst>
              <a:ext uri="{FF2B5EF4-FFF2-40B4-BE49-F238E27FC236}">
                <a16:creationId xmlns:a16="http://schemas.microsoft.com/office/drawing/2014/main" id="{76358643-4642-F545-8CD5-CDE07DC3B9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3C43602-97BC-5744-8DC7-38C823C8438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577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09AE-249E-1848-965A-82DEDFA51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24DA79-82C9-7B41-9E03-714F54A9D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951A74-9E13-9449-BE37-9E6604AE5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C00D5B-EF5A-C84D-A0BC-2087B2352677}"/>
              </a:ext>
            </a:extLst>
          </p:cNvPr>
          <p:cNvSpPr>
            <a:spLocks noGrp="1"/>
          </p:cNvSpPr>
          <p:nvPr>
            <p:ph type="dt" sz="half" idx="10"/>
          </p:nvPr>
        </p:nvSpPr>
        <p:spPr/>
        <p:txBody>
          <a:bodyPr/>
          <a:lstStyle/>
          <a:p>
            <a:fld id="{09B482E8-6E0E-1B4F-B1FD-C69DB9E858D9}" type="datetimeFigureOut">
              <a:rPr lang="en-US" smtClean="0"/>
              <a:pPr/>
              <a:t>9/10/20</a:t>
            </a:fld>
            <a:endParaRPr lang="en-US" dirty="0"/>
          </a:p>
        </p:txBody>
      </p:sp>
      <p:sp>
        <p:nvSpPr>
          <p:cNvPr id="6" name="Footer Placeholder 5">
            <a:extLst>
              <a:ext uri="{FF2B5EF4-FFF2-40B4-BE49-F238E27FC236}">
                <a16:creationId xmlns:a16="http://schemas.microsoft.com/office/drawing/2014/main" id="{5585F9A0-E3BA-4040-A9B2-DAD7BAF875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C20A6A-8C7E-774D-ACCC-619F4B0C682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6540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53EAF9-571F-5C47-ABB7-E8CDE554FB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0821F6-6BDD-E048-91EE-80DFD8933C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9B45E-8C2D-F44D-82E5-845BB8D22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9/10/20</a:t>
            </a:fld>
            <a:endParaRPr lang="en-US" dirty="0"/>
          </a:p>
        </p:txBody>
      </p:sp>
      <p:sp>
        <p:nvSpPr>
          <p:cNvPr id="5" name="Footer Placeholder 4">
            <a:extLst>
              <a:ext uri="{FF2B5EF4-FFF2-40B4-BE49-F238E27FC236}">
                <a16:creationId xmlns:a16="http://schemas.microsoft.com/office/drawing/2014/main" id="{6C2D0439-0CF3-3A41-B3D5-10B78716A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87CCBE-1A2F-A948-97B9-AC18B6BA0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22816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0" y="-5080"/>
            <a:ext cx="12192000" cy="6868160"/>
          </a:xfrm>
          <a:prstGeom prst="rect">
            <a:avLst/>
          </a:prstGeom>
        </p:spPr>
      </p:pic>
      <p:sp>
        <p:nvSpPr>
          <p:cNvPr id="5" name="Rectangle 4"/>
          <p:cNvSpPr/>
          <p:nvPr/>
        </p:nvSpPr>
        <p:spPr>
          <a:xfrm>
            <a:off x="2728407" y="1463208"/>
            <a:ext cx="2415396" cy="136006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91796" y="1842001"/>
            <a:ext cx="3225396" cy="136006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555192" y="4006717"/>
            <a:ext cx="2636805" cy="161770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24640" y="4095930"/>
            <a:ext cx="3932763" cy="176286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9904" y="3302258"/>
            <a:ext cx="3724291" cy="1597546"/>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5148" y="6085044"/>
            <a:ext cx="3229154" cy="778036"/>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5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A08C-3D52-E847-8C5F-6C2F7913C82B}"/>
              </a:ext>
            </a:extLst>
          </p:cNvPr>
          <p:cNvSpPr>
            <a:spLocks noGrp="1"/>
          </p:cNvSpPr>
          <p:nvPr>
            <p:ph type="title"/>
          </p:nvPr>
        </p:nvSpPr>
        <p:spPr>
          <a:xfrm>
            <a:off x="838200" y="365125"/>
            <a:ext cx="10515600" cy="1325563"/>
          </a:xfrm>
        </p:spPr>
        <p:txBody>
          <a:bodyPr/>
          <a:lstStyle/>
          <a:p>
            <a:r>
              <a:rPr lang="en-US" dirty="0"/>
              <a:t>GPE</a:t>
            </a:r>
          </a:p>
        </p:txBody>
      </p:sp>
      <p:pic>
        <p:nvPicPr>
          <p:cNvPr id="5" name="Content Placeholder 4">
            <a:extLst>
              <a:ext uri="{FF2B5EF4-FFF2-40B4-BE49-F238E27FC236}">
                <a16:creationId xmlns:a16="http://schemas.microsoft.com/office/drawing/2014/main" id="{383FCB30-2AE9-E240-8D99-3EFCF0CEB1C1}"/>
              </a:ext>
            </a:extLst>
          </p:cNvPr>
          <p:cNvPicPr>
            <a:picLocks noGrp="1" noChangeAspect="1"/>
          </p:cNvPicPr>
          <p:nvPr>
            <p:ph idx="1"/>
          </p:nvPr>
        </p:nvPicPr>
        <p:blipFill>
          <a:blip r:embed="rId2"/>
          <a:stretch>
            <a:fillRect/>
          </a:stretch>
        </p:blipFill>
        <p:spPr>
          <a:xfrm>
            <a:off x="208493" y="2319986"/>
            <a:ext cx="11731716" cy="3751497"/>
          </a:xfrm>
        </p:spPr>
      </p:pic>
    </p:spTree>
    <p:extLst>
      <p:ext uri="{BB962C8B-B14F-4D97-AF65-F5344CB8AC3E}">
        <p14:creationId xmlns:p14="http://schemas.microsoft.com/office/powerpoint/2010/main" val="27957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714669"/>
            <a:ext cx="10571998" cy="970450"/>
          </a:xfrm>
        </p:spPr>
        <p:txBody>
          <a:bodyPr/>
          <a:lstStyle/>
          <a:p>
            <a:r>
              <a:rPr lang="en-US" sz="6000">
                <a:latin typeface="OpenDyslexic" charset="0"/>
                <a:ea typeface="OpenDyslexic" charset="0"/>
                <a:cs typeface="OpenDyslexic" charset="0"/>
              </a:rPr>
              <a:t>GRAVITY</a:t>
            </a:r>
            <a:endParaRPr lang="en-US" sz="6000" dirty="0">
              <a:latin typeface="OpenDyslexic" charset="0"/>
              <a:ea typeface="OpenDyslexic" charset="0"/>
              <a:cs typeface="OpenDyslexic" charset="0"/>
            </a:endParaRPr>
          </a:p>
        </p:txBody>
      </p:sp>
      <p:sp>
        <p:nvSpPr>
          <p:cNvPr id="3" name="Content Placeholder 2"/>
          <p:cNvSpPr>
            <a:spLocks noGrp="1"/>
          </p:cNvSpPr>
          <p:nvPr>
            <p:ph idx="1"/>
          </p:nvPr>
        </p:nvSpPr>
        <p:spPr>
          <a:xfrm>
            <a:off x="827424" y="2492075"/>
            <a:ext cx="10554574" cy="4107076"/>
          </a:xfrm>
        </p:spPr>
        <p:txBody>
          <a:bodyPr>
            <a:normAutofit/>
          </a:bodyPr>
          <a:lstStyle/>
          <a:p>
            <a:r>
              <a:rPr lang="en-US" sz="3600" dirty="0">
                <a:latin typeface="OpenDyslexic" charset="0"/>
                <a:ea typeface="OpenDyslexic" charset="0"/>
                <a:cs typeface="OpenDyslexic" charset="0"/>
              </a:rPr>
              <a:t>Gravity is measured by the acceleration that it gives to freely falling objects</a:t>
            </a:r>
          </a:p>
          <a:p>
            <a:pPr lvl="1"/>
            <a:r>
              <a:rPr lang="en-US" sz="3200" dirty="0">
                <a:latin typeface="OpenDyslexic" charset="0"/>
                <a:ea typeface="OpenDyslexic" charset="0"/>
                <a:cs typeface="OpenDyslexic" charset="0"/>
              </a:rPr>
              <a:t> On Earth, the acceleration due to gravity is about 9.8 metres per second, per second (9.8 m/s</a:t>
            </a:r>
            <a:r>
              <a:rPr lang="en-US" sz="3200" baseline="30000" dirty="0">
                <a:latin typeface="OpenDyslexic" charset="0"/>
                <a:ea typeface="OpenDyslexic" charset="0"/>
                <a:cs typeface="OpenDyslexic" charset="0"/>
              </a:rPr>
              <a:t>2</a:t>
            </a:r>
            <a:r>
              <a:rPr lang="en-US" sz="3200" dirty="0">
                <a:latin typeface="OpenDyslexic" charset="0"/>
                <a:ea typeface="OpenDyslexic" charset="0"/>
                <a:cs typeface="OpenDyslexic"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4146943726"/>
              </p:ext>
            </p:extLst>
          </p:nvPr>
        </p:nvGraphicFramePr>
        <p:xfrm>
          <a:off x="9454371" y="194054"/>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1">
                        <a:lumMod val="50000"/>
                      </a:schemeClr>
                    </a:solidFill>
                  </a:tcPr>
                </a:tc>
                <a:extLst>
                  <a:ext uri="{0D108BD9-81ED-4DB2-BD59-A6C34878D82A}">
                    <a16:rowId xmlns:a16="http://schemas.microsoft.com/office/drawing/2014/main" val="10000"/>
                  </a:ext>
                </a:extLst>
              </a:tr>
              <a:tr h="370840">
                <a:tc>
                  <a:txBody>
                    <a:bodyPr/>
                    <a:lstStyle/>
                    <a:p>
                      <a:r>
                        <a:rPr lang="en-AU" dirty="0"/>
                        <a:t>How do we measure gravity?</a:t>
                      </a:r>
                    </a:p>
                  </a:txBody>
                  <a:tcPr>
                    <a:solidFill>
                      <a:schemeClr val="accent1">
                        <a:lumMod val="20000"/>
                        <a:lumOff val="80000"/>
                        <a:alpha val="91000"/>
                      </a:scheme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70421192"/>
              </p:ext>
            </p:extLst>
          </p:nvPr>
        </p:nvGraphicFramePr>
        <p:xfrm>
          <a:off x="9454371" y="1217589"/>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chemeClr val="accent1">
                        <a:lumMod val="50000"/>
                      </a:schemeClr>
                    </a:solidFill>
                  </a:tcPr>
                </a:tc>
                <a:extLst>
                  <a:ext uri="{0D108BD9-81ED-4DB2-BD59-A6C34878D82A}">
                    <a16:rowId xmlns:a16="http://schemas.microsoft.com/office/drawing/2014/main" val="10000"/>
                  </a:ext>
                </a:extLst>
              </a:tr>
              <a:tr h="370840">
                <a:tc>
                  <a:txBody>
                    <a:bodyPr/>
                    <a:lstStyle/>
                    <a:p>
                      <a:r>
                        <a:rPr lang="en-AU" dirty="0"/>
                        <a:t>What is</a:t>
                      </a:r>
                      <a:r>
                        <a:rPr lang="en-AU" baseline="0" dirty="0"/>
                        <a:t> the value of gravity on Earth?</a:t>
                      </a:r>
                      <a:endParaRPr lang="en-AU" dirty="0"/>
                    </a:p>
                  </a:txBody>
                  <a:tcPr>
                    <a:solidFill>
                      <a:schemeClr val="accent1">
                        <a:lumMod val="20000"/>
                        <a:lumOff val="80000"/>
                        <a:alpha val="91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2946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015471"/>
            <a:ext cx="10571998" cy="970450"/>
          </a:xfrm>
        </p:spPr>
        <p:txBody>
          <a:bodyPr>
            <a:normAutofit fontScale="90000"/>
          </a:bodyPr>
          <a:lstStyle/>
          <a:p>
            <a:r>
              <a:rPr lang="en-US" sz="6000" dirty="0">
                <a:latin typeface="OpenDyslexic" charset="0"/>
                <a:ea typeface="OpenDyslexic" charset="0"/>
                <a:cs typeface="OpenDyslexic" charset="0"/>
              </a:rPr>
              <a:t>GRAVITATIONAL POTENTIAL ENERGY</a:t>
            </a:r>
          </a:p>
        </p:txBody>
      </p:sp>
      <p:sp>
        <p:nvSpPr>
          <p:cNvPr id="3" name="Content Placeholder 2"/>
          <p:cNvSpPr>
            <a:spLocks noGrp="1"/>
          </p:cNvSpPr>
          <p:nvPr>
            <p:ph idx="1"/>
          </p:nvPr>
        </p:nvSpPr>
        <p:spPr>
          <a:xfrm>
            <a:off x="810000" y="2492075"/>
            <a:ext cx="10554574" cy="1355306"/>
          </a:xfrm>
        </p:spPr>
        <p:txBody>
          <a:bodyPr anchor="t">
            <a:normAutofit/>
          </a:bodyPr>
          <a:lstStyle/>
          <a:p>
            <a:pPr marL="0" indent="0">
              <a:buNone/>
            </a:pPr>
            <a:r>
              <a:rPr lang="en-US" sz="3600" dirty="0">
                <a:latin typeface="OpenDyslexic" charset="0"/>
                <a:ea typeface="OpenDyslexic" charset="0"/>
                <a:cs typeface="OpenDyslexic" charset="0"/>
              </a:rPr>
              <a:t>The formula that we use to calculate gravitational potential energy is:</a:t>
            </a:r>
            <a:endParaRPr lang="en-US" sz="3200" dirty="0">
              <a:latin typeface="OpenDyslexic" charset="0"/>
              <a:ea typeface="OpenDyslexic" charset="0"/>
              <a:cs typeface="OpenDyslexic"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2963377"/>
              </p:ext>
            </p:extLst>
          </p:nvPr>
        </p:nvGraphicFramePr>
        <p:xfrm>
          <a:off x="9454371" y="3167525"/>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1">
                        <a:lumMod val="50000"/>
                      </a:schemeClr>
                    </a:solidFill>
                  </a:tcPr>
                </a:tc>
                <a:extLst>
                  <a:ext uri="{0D108BD9-81ED-4DB2-BD59-A6C34878D82A}">
                    <a16:rowId xmlns:a16="http://schemas.microsoft.com/office/drawing/2014/main" val="10000"/>
                  </a:ext>
                </a:extLst>
              </a:tr>
              <a:tr h="370840">
                <a:tc>
                  <a:txBody>
                    <a:bodyPr/>
                    <a:lstStyle/>
                    <a:p>
                      <a:r>
                        <a:rPr lang="en-AU" dirty="0"/>
                        <a:t>What is the formula to calculate GPE?</a:t>
                      </a:r>
                    </a:p>
                  </a:txBody>
                  <a:tcPr>
                    <a:solidFill>
                      <a:schemeClr val="accent1">
                        <a:lumMod val="20000"/>
                        <a:lumOff val="80000"/>
                        <a:alpha val="91000"/>
                      </a:scheme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0620721"/>
              </p:ext>
            </p:extLst>
          </p:nvPr>
        </p:nvGraphicFramePr>
        <p:xfrm>
          <a:off x="9454371" y="4301487"/>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chemeClr val="accent1">
                        <a:lumMod val="50000"/>
                      </a:schemeClr>
                    </a:solidFill>
                  </a:tcPr>
                </a:tc>
                <a:extLst>
                  <a:ext uri="{0D108BD9-81ED-4DB2-BD59-A6C34878D82A}">
                    <a16:rowId xmlns:a16="http://schemas.microsoft.com/office/drawing/2014/main" val="10000"/>
                  </a:ext>
                </a:extLst>
              </a:tr>
              <a:tr h="370840">
                <a:tc>
                  <a:txBody>
                    <a:bodyPr/>
                    <a:lstStyle/>
                    <a:p>
                      <a:r>
                        <a:rPr lang="en-AU" dirty="0"/>
                        <a:t>What do each of the letters stand for?</a:t>
                      </a:r>
                    </a:p>
                  </a:txBody>
                  <a:tcPr>
                    <a:solidFill>
                      <a:schemeClr val="accent1">
                        <a:lumMod val="20000"/>
                        <a:lumOff val="80000"/>
                        <a:alpha val="91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22567370"/>
              </p:ext>
            </p:extLst>
          </p:nvPr>
        </p:nvGraphicFramePr>
        <p:xfrm>
          <a:off x="9421076" y="151053"/>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278492">
                <a:tc>
                  <a:txBody>
                    <a:bodyPr/>
                    <a:lstStyle/>
                    <a:p>
                      <a:r>
                        <a:rPr lang="en-AU" dirty="0"/>
                        <a:t>Vocabulary</a:t>
                      </a:r>
                    </a:p>
                  </a:txBody>
                  <a:tcPr>
                    <a:solidFill>
                      <a:schemeClr val="tx2"/>
                    </a:solidFill>
                  </a:tcPr>
                </a:tc>
                <a:extLst>
                  <a:ext uri="{0D108BD9-81ED-4DB2-BD59-A6C34878D82A}">
                    <a16:rowId xmlns:a16="http://schemas.microsoft.com/office/drawing/2014/main" val="10000"/>
                  </a:ext>
                </a:extLst>
              </a:tr>
              <a:tr h="672543">
                <a:tc>
                  <a:txBody>
                    <a:bodyPr/>
                    <a:lstStyle/>
                    <a:p>
                      <a:pPr marL="285750" indent="-285750">
                        <a:buFont typeface="Arial" charset="0"/>
                        <a:buChar char="•"/>
                      </a:pPr>
                      <a:r>
                        <a:rPr lang="en-AU" b="1" dirty="0"/>
                        <a:t>Gravity – </a:t>
                      </a:r>
                      <a:r>
                        <a:rPr lang="en-AU" b="0" dirty="0"/>
                        <a:t>The force that attracts any objects with mass</a:t>
                      </a:r>
                    </a:p>
                  </a:txBody>
                  <a:tcPr>
                    <a:solidFill>
                      <a:schemeClr val="tx2">
                        <a:lumMod val="20000"/>
                        <a:lumOff val="80000"/>
                        <a:alpha val="91000"/>
                      </a:schemeClr>
                    </a:solidFill>
                  </a:tcPr>
                </a:tc>
                <a:extLst>
                  <a:ext uri="{0D108BD9-81ED-4DB2-BD59-A6C34878D82A}">
                    <a16:rowId xmlns:a16="http://schemas.microsoft.com/office/drawing/2014/main" val="10001"/>
                  </a:ext>
                </a:extLst>
              </a:tr>
            </a:tbl>
          </a:graphicData>
        </a:graphic>
      </p:graphicFrame>
      <p:sp>
        <p:nvSpPr>
          <p:cNvPr id="8" name="Content Placeholder 2"/>
          <p:cNvSpPr txBox="1">
            <a:spLocks/>
          </p:cNvSpPr>
          <p:nvPr/>
        </p:nvSpPr>
        <p:spPr>
          <a:xfrm>
            <a:off x="948193" y="4353535"/>
            <a:ext cx="8247565" cy="1339807"/>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7200" dirty="0">
                <a:latin typeface="OpenDyslexic" charset="0"/>
                <a:ea typeface="OpenDyslexic" charset="0"/>
                <a:cs typeface="OpenDyslexic" charset="0"/>
              </a:rPr>
              <a:t>GPE = </a:t>
            </a:r>
            <a:r>
              <a:rPr lang="en-US" sz="7200" dirty="0">
                <a:solidFill>
                  <a:srgbClr val="00B050"/>
                </a:solidFill>
                <a:latin typeface="OpenDyslexic" charset="0"/>
                <a:ea typeface="OpenDyslexic" charset="0"/>
                <a:cs typeface="OpenDyslexic" charset="0"/>
              </a:rPr>
              <a:t>m</a:t>
            </a:r>
            <a:r>
              <a:rPr lang="en-US" sz="7200" dirty="0">
                <a:latin typeface="OpenDyslexic" charset="0"/>
                <a:ea typeface="OpenDyslexic" charset="0"/>
                <a:cs typeface="OpenDyslexic" charset="0"/>
              </a:rPr>
              <a:t> </a:t>
            </a:r>
            <a:r>
              <a:rPr lang="en-US" sz="5400" dirty="0">
                <a:latin typeface="OpenDyslexic" charset="0"/>
                <a:ea typeface="OpenDyslexic" charset="0"/>
                <a:cs typeface="OpenDyslexic" charset="0"/>
              </a:rPr>
              <a:t>x</a:t>
            </a:r>
            <a:r>
              <a:rPr lang="en-US" sz="7200" dirty="0">
                <a:latin typeface="OpenDyslexic" charset="0"/>
                <a:ea typeface="OpenDyslexic" charset="0"/>
                <a:cs typeface="OpenDyslexic" charset="0"/>
              </a:rPr>
              <a:t> </a:t>
            </a:r>
            <a:r>
              <a:rPr lang="en-US" sz="7200" dirty="0">
                <a:solidFill>
                  <a:srgbClr val="7030A0"/>
                </a:solidFill>
                <a:latin typeface="OpenDyslexic" charset="0"/>
                <a:ea typeface="OpenDyslexic" charset="0"/>
                <a:cs typeface="OpenDyslexic" charset="0"/>
              </a:rPr>
              <a:t>g</a:t>
            </a:r>
            <a:r>
              <a:rPr lang="en-US" sz="7200" dirty="0">
                <a:latin typeface="OpenDyslexic" charset="0"/>
                <a:ea typeface="OpenDyslexic" charset="0"/>
                <a:cs typeface="OpenDyslexic" charset="0"/>
              </a:rPr>
              <a:t> </a:t>
            </a:r>
            <a:r>
              <a:rPr lang="en-US" sz="5400" dirty="0">
                <a:latin typeface="OpenDyslexic" charset="0"/>
                <a:ea typeface="OpenDyslexic" charset="0"/>
                <a:cs typeface="OpenDyslexic" charset="0"/>
              </a:rPr>
              <a:t>x</a:t>
            </a:r>
            <a:r>
              <a:rPr lang="en-US" sz="7200" dirty="0">
                <a:latin typeface="OpenDyslexic" charset="0"/>
                <a:ea typeface="OpenDyslexic" charset="0"/>
                <a:cs typeface="OpenDyslexic" charset="0"/>
              </a:rPr>
              <a:t> </a:t>
            </a:r>
            <a:r>
              <a:rPr lang="en-US" sz="7200" dirty="0">
                <a:solidFill>
                  <a:srgbClr val="0070C0"/>
                </a:solidFill>
                <a:latin typeface="OpenDyslexic" charset="0"/>
                <a:ea typeface="OpenDyslexic" charset="0"/>
                <a:cs typeface="OpenDyslexic" charset="0"/>
              </a:rPr>
              <a:t>h</a:t>
            </a:r>
            <a:endParaRPr lang="en-US" sz="6600" dirty="0">
              <a:solidFill>
                <a:srgbClr val="0070C0"/>
              </a:solidFill>
              <a:latin typeface="OpenDyslexic" charset="0"/>
              <a:ea typeface="OpenDyslexic" charset="0"/>
              <a:cs typeface="OpenDyslexic"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412330937"/>
              </p:ext>
            </p:extLst>
          </p:nvPr>
        </p:nvGraphicFramePr>
        <p:xfrm>
          <a:off x="9454371" y="5435449"/>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3</a:t>
                      </a:r>
                    </a:p>
                  </a:txBody>
                  <a:tcPr>
                    <a:solidFill>
                      <a:schemeClr val="accent1">
                        <a:lumMod val="50000"/>
                      </a:schemeClr>
                    </a:solidFill>
                  </a:tcPr>
                </a:tc>
                <a:extLst>
                  <a:ext uri="{0D108BD9-81ED-4DB2-BD59-A6C34878D82A}">
                    <a16:rowId xmlns:a16="http://schemas.microsoft.com/office/drawing/2014/main" val="10000"/>
                  </a:ext>
                </a:extLst>
              </a:tr>
              <a:tr h="370840">
                <a:tc>
                  <a:txBody>
                    <a:bodyPr/>
                    <a:lstStyle/>
                    <a:p>
                      <a:r>
                        <a:rPr lang="en-AU" dirty="0"/>
                        <a:t>What are the units for each of the variables?</a:t>
                      </a:r>
                    </a:p>
                  </a:txBody>
                  <a:tcPr>
                    <a:solidFill>
                      <a:schemeClr val="accent1">
                        <a:lumMod val="20000"/>
                        <a:lumOff val="80000"/>
                        <a:alpha val="91000"/>
                      </a:schemeClr>
                    </a:solidFill>
                  </a:tcPr>
                </a:tc>
                <a:extLst>
                  <a:ext uri="{0D108BD9-81ED-4DB2-BD59-A6C34878D82A}">
                    <a16:rowId xmlns:a16="http://schemas.microsoft.com/office/drawing/2014/main" val="10001"/>
                  </a:ext>
                </a:extLst>
              </a:tr>
            </a:tbl>
          </a:graphicData>
        </a:graphic>
      </p:graphicFrame>
      <p:sp>
        <p:nvSpPr>
          <p:cNvPr id="10" name="Content Placeholder 2"/>
          <p:cNvSpPr txBox="1">
            <a:spLocks/>
          </p:cNvSpPr>
          <p:nvPr/>
        </p:nvSpPr>
        <p:spPr>
          <a:xfrm>
            <a:off x="3102012" y="5612098"/>
            <a:ext cx="1242916" cy="951166"/>
          </a:xfrm>
          <a:prstGeom prst="rect">
            <a:avLst/>
          </a:prstGeom>
          <a:effectLst>
            <a:outerShdw blurRad="50800" dir="14400000">
              <a:srgbClr val="000000">
                <a:alpha val="40000"/>
              </a:srgbClr>
            </a:outerShdw>
          </a:effectLst>
        </p:spPr>
        <p:txBody>
          <a:bodyPr vert="horz" lIns="91440" tIns="45720" rIns="91440" bIns="45720" rtlCol="0" anchor="t">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3600" dirty="0">
                <a:solidFill>
                  <a:srgbClr val="00B050"/>
                </a:solidFill>
                <a:latin typeface="OpenDyslexic" charset="0"/>
                <a:ea typeface="OpenDyslexic" charset="0"/>
                <a:cs typeface="OpenDyslexic" charset="0"/>
              </a:rPr>
              <a:t>mass</a:t>
            </a:r>
          </a:p>
          <a:p>
            <a:pPr marL="0" indent="0" algn="ctr">
              <a:buFont typeface="Wingdings 2" charset="2"/>
              <a:buNone/>
            </a:pPr>
            <a:r>
              <a:rPr lang="en-US" sz="3200" dirty="0">
                <a:solidFill>
                  <a:srgbClr val="00B050"/>
                </a:solidFill>
                <a:latin typeface="OpenDyslexic" charset="0"/>
                <a:ea typeface="OpenDyslexic" charset="0"/>
                <a:cs typeface="OpenDyslexic" charset="0"/>
              </a:rPr>
              <a:t>(kg)</a:t>
            </a:r>
          </a:p>
        </p:txBody>
      </p:sp>
      <p:sp>
        <p:nvSpPr>
          <p:cNvPr id="11" name="Content Placeholder 2"/>
          <p:cNvSpPr txBox="1">
            <a:spLocks/>
          </p:cNvSpPr>
          <p:nvPr/>
        </p:nvSpPr>
        <p:spPr>
          <a:xfrm>
            <a:off x="3948335" y="5539113"/>
            <a:ext cx="1728246" cy="951166"/>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2800" dirty="0">
                <a:solidFill>
                  <a:srgbClr val="7030A0"/>
                </a:solidFill>
                <a:latin typeface="OpenDyslexic" charset="0"/>
                <a:ea typeface="OpenDyslexic" charset="0"/>
                <a:cs typeface="OpenDyslexic" charset="0"/>
              </a:rPr>
              <a:t>gravity</a:t>
            </a:r>
          </a:p>
          <a:p>
            <a:pPr marL="0" indent="0" algn="ctr">
              <a:buFont typeface="Wingdings 2" charset="2"/>
              <a:buNone/>
            </a:pPr>
            <a:r>
              <a:rPr lang="en-US" sz="2500" dirty="0">
                <a:solidFill>
                  <a:srgbClr val="7030A0"/>
                </a:solidFill>
                <a:latin typeface="OpenDyslexic" charset="0"/>
                <a:ea typeface="OpenDyslexic" charset="0"/>
                <a:cs typeface="OpenDyslexic" charset="0"/>
              </a:rPr>
              <a:t>(m/s</a:t>
            </a:r>
            <a:r>
              <a:rPr lang="en-US" sz="2500" baseline="30000" dirty="0">
                <a:solidFill>
                  <a:srgbClr val="7030A0"/>
                </a:solidFill>
                <a:latin typeface="OpenDyslexic" charset="0"/>
                <a:ea typeface="OpenDyslexic" charset="0"/>
                <a:cs typeface="OpenDyslexic" charset="0"/>
              </a:rPr>
              <a:t>2</a:t>
            </a:r>
            <a:r>
              <a:rPr lang="en-US" sz="2500" dirty="0">
                <a:solidFill>
                  <a:srgbClr val="7030A0"/>
                </a:solidFill>
                <a:latin typeface="OpenDyslexic" charset="0"/>
                <a:ea typeface="OpenDyslexic" charset="0"/>
                <a:cs typeface="OpenDyslexic" charset="0"/>
              </a:rPr>
              <a:t>)</a:t>
            </a:r>
          </a:p>
        </p:txBody>
      </p:sp>
      <p:sp>
        <p:nvSpPr>
          <p:cNvPr id="12" name="Content Placeholder 2"/>
          <p:cNvSpPr txBox="1">
            <a:spLocks/>
          </p:cNvSpPr>
          <p:nvPr/>
        </p:nvSpPr>
        <p:spPr>
          <a:xfrm>
            <a:off x="5407399" y="5693342"/>
            <a:ext cx="1431986" cy="1039612"/>
          </a:xfrm>
          <a:prstGeom prst="rect">
            <a:avLst/>
          </a:prstGeom>
          <a:effectLst>
            <a:outerShdw blurRad="50800" dir="14400000">
              <a:srgbClr val="000000">
                <a:alpha val="40000"/>
              </a:srgbClr>
            </a:outerShdw>
          </a:effectLst>
        </p:spPr>
        <p:txBody>
          <a:bodyPr vert="horz" lIns="91440" tIns="45720" rIns="91440" bIns="45720" rtlCol="0" anchor="t">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3600" dirty="0">
                <a:solidFill>
                  <a:srgbClr val="0070C0"/>
                </a:solidFill>
                <a:latin typeface="OpenDyslexic" charset="0"/>
                <a:ea typeface="OpenDyslexic" charset="0"/>
                <a:cs typeface="OpenDyslexic" charset="0"/>
              </a:rPr>
              <a:t>height</a:t>
            </a:r>
          </a:p>
          <a:p>
            <a:pPr marL="0" indent="0" algn="ctr">
              <a:buFont typeface="Wingdings 2" charset="2"/>
              <a:buNone/>
            </a:pPr>
            <a:r>
              <a:rPr lang="en-US" sz="3200" dirty="0">
                <a:solidFill>
                  <a:srgbClr val="0070C0"/>
                </a:solidFill>
                <a:latin typeface="OpenDyslexic" charset="0"/>
                <a:ea typeface="OpenDyslexic" charset="0"/>
                <a:cs typeface="OpenDyslexic" charset="0"/>
              </a:rPr>
              <a:t>(m)</a:t>
            </a:r>
          </a:p>
        </p:txBody>
      </p:sp>
      <p:sp>
        <p:nvSpPr>
          <p:cNvPr id="13" name="Content Placeholder 2"/>
          <p:cNvSpPr txBox="1">
            <a:spLocks/>
          </p:cNvSpPr>
          <p:nvPr/>
        </p:nvSpPr>
        <p:spPr>
          <a:xfrm>
            <a:off x="1291413" y="5663805"/>
            <a:ext cx="1520798" cy="951166"/>
          </a:xfrm>
          <a:prstGeom prst="rect">
            <a:avLst/>
          </a:prstGeom>
          <a:effectLst>
            <a:outerShdw blurRad="50800" dir="14400000">
              <a:srgbClr val="000000">
                <a:alpha val="40000"/>
              </a:srgbClr>
            </a:outerShdw>
          </a:effectLst>
        </p:spPr>
        <p:txBody>
          <a:bodyPr vert="horz" lIns="91440" tIns="45720" rIns="91440" bIns="45720" rtlCol="0" anchor="t">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sz="3600" dirty="0">
                <a:latin typeface="OpenDyslexic" charset="0"/>
                <a:ea typeface="OpenDyslexic" charset="0"/>
                <a:cs typeface="OpenDyslexic" charset="0"/>
              </a:rPr>
              <a:t>j</a:t>
            </a:r>
            <a:r>
              <a:rPr lang="en-US" sz="3600">
                <a:latin typeface="OpenDyslexic" charset="0"/>
                <a:ea typeface="OpenDyslexic" charset="0"/>
                <a:cs typeface="OpenDyslexic" charset="0"/>
              </a:rPr>
              <a:t>oules</a:t>
            </a:r>
            <a:endParaRPr lang="en-US" sz="3600" dirty="0">
              <a:latin typeface="OpenDyslexic" charset="0"/>
              <a:ea typeface="OpenDyslexic" charset="0"/>
              <a:cs typeface="OpenDyslexic" charset="0"/>
            </a:endParaRPr>
          </a:p>
          <a:p>
            <a:pPr marL="0" indent="0" algn="ctr">
              <a:buFont typeface="Wingdings 2" charset="2"/>
              <a:buNone/>
            </a:pPr>
            <a:r>
              <a:rPr lang="en-US" sz="3600" dirty="0">
                <a:latin typeface="OpenDyslexic" charset="0"/>
                <a:ea typeface="OpenDyslexic" charset="0"/>
                <a:cs typeface="OpenDyslexic" charset="0"/>
              </a:rPr>
              <a:t>(J)</a:t>
            </a:r>
            <a:endParaRPr lang="en-US" sz="3200" dirty="0">
              <a:latin typeface="OpenDyslexic" charset="0"/>
              <a:ea typeface="OpenDyslexic" charset="0"/>
              <a:cs typeface="OpenDyslexic" charset="0"/>
            </a:endParaRPr>
          </a:p>
        </p:txBody>
      </p:sp>
    </p:spTree>
    <p:extLst>
      <p:ext uri="{BB962C8B-B14F-4D97-AF65-F5344CB8AC3E}">
        <p14:creationId xmlns:p14="http://schemas.microsoft.com/office/powerpoint/2010/main" val="110064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F345-5139-5A45-9722-DD9DCCD1DFA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BC5428D-273E-8145-9065-FE04000C16B0}"/>
              </a:ext>
            </a:extLst>
          </p:cNvPr>
          <p:cNvPicPr>
            <a:picLocks noGrp="1" noChangeAspect="1"/>
          </p:cNvPicPr>
          <p:nvPr>
            <p:ph idx="1"/>
          </p:nvPr>
        </p:nvPicPr>
        <p:blipFill>
          <a:blip r:embed="rId3"/>
          <a:stretch>
            <a:fillRect/>
          </a:stretch>
        </p:blipFill>
        <p:spPr>
          <a:xfrm>
            <a:off x="556591" y="95218"/>
            <a:ext cx="11078817" cy="6626031"/>
          </a:xfrm>
        </p:spPr>
      </p:pic>
    </p:spTree>
    <p:extLst>
      <p:ext uri="{BB962C8B-B14F-4D97-AF65-F5344CB8AC3E}">
        <p14:creationId xmlns:p14="http://schemas.microsoft.com/office/powerpoint/2010/main" val="266535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8967-F127-0E49-B008-8863B728900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1780BC0-A293-8344-BF5F-CD517146027D}"/>
              </a:ext>
            </a:extLst>
          </p:cNvPr>
          <p:cNvPicPr>
            <a:picLocks noGrp="1" noChangeAspect="1"/>
          </p:cNvPicPr>
          <p:nvPr>
            <p:ph idx="1"/>
          </p:nvPr>
        </p:nvPicPr>
        <p:blipFill>
          <a:blip r:embed="rId2"/>
          <a:stretch>
            <a:fillRect/>
          </a:stretch>
        </p:blipFill>
        <p:spPr>
          <a:xfrm>
            <a:off x="36457" y="220101"/>
            <a:ext cx="11969503" cy="5809638"/>
          </a:xfrm>
        </p:spPr>
      </p:pic>
    </p:spTree>
    <p:extLst>
      <p:ext uri="{BB962C8B-B14F-4D97-AF65-F5344CB8AC3E}">
        <p14:creationId xmlns:p14="http://schemas.microsoft.com/office/powerpoint/2010/main" val="937827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C1AD8E-C753-8949-A081-98C047B9B7A3}"/>
              </a:ext>
            </a:extLst>
          </p:cNvPr>
          <p:cNvPicPr>
            <a:picLocks noGrp="1" noChangeAspect="1"/>
          </p:cNvPicPr>
          <p:nvPr>
            <p:ph idx="1"/>
          </p:nvPr>
        </p:nvPicPr>
        <p:blipFill>
          <a:blip r:embed="rId2"/>
          <a:stretch>
            <a:fillRect/>
          </a:stretch>
        </p:blipFill>
        <p:spPr>
          <a:xfrm>
            <a:off x="649356" y="81310"/>
            <a:ext cx="11158329" cy="6776690"/>
          </a:xfrm>
        </p:spPr>
      </p:pic>
    </p:spTree>
    <p:extLst>
      <p:ext uri="{BB962C8B-B14F-4D97-AF65-F5344CB8AC3E}">
        <p14:creationId xmlns:p14="http://schemas.microsoft.com/office/powerpoint/2010/main" val="166105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714669"/>
            <a:ext cx="10571998" cy="970450"/>
          </a:xfrm>
        </p:spPr>
        <p:txBody>
          <a:bodyPr/>
          <a:lstStyle/>
          <a:p>
            <a:r>
              <a:rPr lang="en-US" sz="6000" dirty="0">
                <a:latin typeface="OpenDyslexic" charset="0"/>
                <a:ea typeface="OpenDyslexic" charset="0"/>
                <a:cs typeface="OpenDyslexic" charset="0"/>
              </a:rPr>
              <a:t>I’LL SHOW YOU</a:t>
            </a:r>
          </a:p>
        </p:txBody>
      </p:sp>
      <p:sp>
        <p:nvSpPr>
          <p:cNvPr id="3" name="Content Placeholder 2"/>
          <p:cNvSpPr>
            <a:spLocks noGrp="1"/>
          </p:cNvSpPr>
          <p:nvPr>
            <p:ph idx="1"/>
          </p:nvPr>
        </p:nvSpPr>
        <p:spPr>
          <a:xfrm>
            <a:off x="810000" y="2285153"/>
            <a:ext cx="10554574" cy="4107076"/>
          </a:xfrm>
        </p:spPr>
        <p:txBody>
          <a:bodyPr>
            <a:normAutofit/>
          </a:bodyPr>
          <a:lstStyle/>
          <a:p>
            <a:endParaRPr lang="en-US" sz="3600" dirty="0">
              <a:latin typeface="OpenDyslexic" charset="0"/>
              <a:ea typeface="OpenDyslexic" charset="0"/>
              <a:cs typeface="OpenDyslexic" charset="0"/>
            </a:endParaRPr>
          </a:p>
          <a:p>
            <a:r>
              <a:rPr lang="en-US" sz="3600" dirty="0">
                <a:latin typeface="OpenDyslexic" charset="0"/>
                <a:ea typeface="OpenDyslexic" charset="0"/>
                <a:cs typeface="OpenDyslexic" charset="0"/>
              </a:rPr>
              <a:t>An object on Earth has a mass of 5kg and is held 1m above the ground. What is its GPE?</a:t>
            </a:r>
            <a:endParaRPr lang="en-US" sz="3200" dirty="0">
              <a:latin typeface="OpenDyslexic" charset="0"/>
              <a:ea typeface="OpenDyslexic" charset="0"/>
              <a:cs typeface="OpenDyslexic"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7728120"/>
              </p:ext>
            </p:extLst>
          </p:nvPr>
        </p:nvGraphicFramePr>
        <p:xfrm>
          <a:off x="9454371" y="114635"/>
          <a:ext cx="2605964" cy="2377440"/>
        </p:xfrm>
        <a:graphic>
          <a:graphicData uri="http://schemas.openxmlformats.org/drawingml/2006/table">
            <a:tbl>
              <a:tblPr firstRow="1" bandRow="1">
                <a:tableStyleId>{073A0DAA-6AF3-43AB-8588-CEC1D06C72B9}</a:tableStyleId>
              </a:tblPr>
              <a:tblGrid>
                <a:gridCol w="2605964">
                  <a:extLst>
                    <a:ext uri="{9D8B030D-6E8A-4147-A177-3AD203B41FA5}">
                      <a16:colId xmlns:a16="http://schemas.microsoft.com/office/drawing/2014/main" val="20000"/>
                    </a:ext>
                  </a:extLst>
                </a:gridCol>
              </a:tblGrid>
              <a:tr h="340398">
                <a:tc>
                  <a:txBody>
                    <a:bodyPr/>
                    <a:lstStyle/>
                    <a:p>
                      <a:r>
                        <a:rPr lang="en-AU" dirty="0"/>
                        <a:t>Process</a:t>
                      </a:r>
                    </a:p>
                  </a:txBody>
                  <a:tcPr/>
                </a:tc>
                <a:extLst>
                  <a:ext uri="{0D108BD9-81ED-4DB2-BD59-A6C34878D82A}">
                    <a16:rowId xmlns:a16="http://schemas.microsoft.com/office/drawing/2014/main" val="10000"/>
                  </a:ext>
                </a:extLst>
              </a:tr>
              <a:tr h="1872187">
                <a:tc>
                  <a:txBody>
                    <a:bodyPr/>
                    <a:lstStyle/>
                    <a:p>
                      <a:pPr marL="342900" indent="-342900">
                        <a:buFont typeface="+mj-lt"/>
                        <a:buAutoNum type="arabicPeriod"/>
                      </a:pPr>
                      <a:r>
                        <a:rPr lang="en-AU" dirty="0"/>
                        <a:t>Identify</a:t>
                      </a:r>
                      <a:r>
                        <a:rPr lang="en-AU" baseline="0" dirty="0"/>
                        <a:t> variables</a:t>
                      </a:r>
                    </a:p>
                    <a:p>
                      <a:pPr marL="342900" indent="-342900">
                        <a:buFont typeface="+mj-lt"/>
                        <a:buAutoNum type="arabicPeriod"/>
                      </a:pPr>
                      <a:r>
                        <a:rPr lang="en-AU" baseline="0" dirty="0"/>
                        <a:t>Check/convert units</a:t>
                      </a:r>
                    </a:p>
                    <a:p>
                      <a:pPr marL="342900" indent="-342900">
                        <a:buFont typeface="+mj-lt"/>
                        <a:buAutoNum type="arabicPeriod"/>
                      </a:pPr>
                      <a:r>
                        <a:rPr lang="en-AU" baseline="0" dirty="0"/>
                        <a:t>Write formula </a:t>
                      </a:r>
                    </a:p>
                    <a:p>
                      <a:pPr marL="457200" lvl="1" indent="0">
                        <a:buFont typeface="Arial" charset="0"/>
                        <a:buNone/>
                      </a:pPr>
                      <a:r>
                        <a:rPr lang="en-AU" baseline="0" dirty="0"/>
                        <a:t>GPE=</a:t>
                      </a:r>
                      <a:r>
                        <a:rPr lang="en-AU" baseline="0" dirty="0" err="1"/>
                        <a:t>mgh</a:t>
                      </a:r>
                      <a:endParaRPr lang="en-AU" baseline="0" dirty="0"/>
                    </a:p>
                    <a:p>
                      <a:pPr marL="342900" indent="-342900">
                        <a:buFont typeface="+mj-lt"/>
                        <a:buAutoNum type="arabicPeriod"/>
                      </a:pPr>
                      <a:r>
                        <a:rPr lang="en-AU" baseline="0" dirty="0"/>
                        <a:t>Substitute values</a:t>
                      </a:r>
                    </a:p>
                    <a:p>
                      <a:pPr marL="342900" indent="-342900">
                        <a:buFont typeface="+mj-lt"/>
                        <a:buAutoNum type="arabicPeriod"/>
                      </a:pPr>
                      <a:r>
                        <a:rPr lang="en-AU" baseline="0" dirty="0"/>
                        <a:t>Calculate</a:t>
                      </a:r>
                    </a:p>
                    <a:p>
                      <a:pPr marL="342900" indent="-342900">
                        <a:buFont typeface="+mj-lt"/>
                        <a:buAutoNum type="arabicPeriod"/>
                      </a:pPr>
                      <a:endParaRPr lang="en-AU"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6829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714669"/>
            <a:ext cx="10571998" cy="970450"/>
          </a:xfrm>
        </p:spPr>
        <p:txBody>
          <a:bodyPr/>
          <a:lstStyle/>
          <a:p>
            <a:r>
              <a:rPr lang="en-US" sz="6000" dirty="0">
                <a:latin typeface="OpenDyslexic" charset="0"/>
                <a:ea typeface="OpenDyslexic" charset="0"/>
                <a:cs typeface="OpenDyslexic" charset="0"/>
              </a:rPr>
              <a:t>LET’S PRACTICE</a:t>
            </a:r>
          </a:p>
        </p:txBody>
      </p:sp>
      <p:sp>
        <p:nvSpPr>
          <p:cNvPr id="3" name="Content Placeholder 2"/>
          <p:cNvSpPr>
            <a:spLocks noGrp="1"/>
          </p:cNvSpPr>
          <p:nvPr>
            <p:ph idx="1"/>
          </p:nvPr>
        </p:nvSpPr>
        <p:spPr>
          <a:xfrm>
            <a:off x="810000" y="2285153"/>
            <a:ext cx="10554574" cy="4107076"/>
          </a:xfrm>
        </p:spPr>
        <p:txBody>
          <a:bodyPr>
            <a:normAutofit/>
          </a:bodyPr>
          <a:lstStyle/>
          <a:p>
            <a:endParaRPr lang="en-US" sz="3600" dirty="0">
              <a:latin typeface="OpenDyslexic" charset="0"/>
              <a:ea typeface="OpenDyslexic" charset="0"/>
              <a:cs typeface="OpenDyslexic" charset="0"/>
            </a:endParaRPr>
          </a:p>
          <a:p>
            <a:r>
              <a:rPr lang="en-US" sz="3600" dirty="0">
                <a:latin typeface="OpenDyslexic" charset="0"/>
                <a:ea typeface="OpenDyslexic" charset="0"/>
                <a:cs typeface="OpenDyslexic" charset="0"/>
              </a:rPr>
              <a:t>An object on Earth has a mass of 4000g and is held 50cm above the ground. What is its GPE?</a:t>
            </a:r>
            <a:endParaRPr lang="en-US" sz="3200" dirty="0">
              <a:latin typeface="OpenDyslexic" charset="0"/>
              <a:ea typeface="OpenDyslexic" charset="0"/>
              <a:cs typeface="OpenDyslexic"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53046973"/>
              </p:ext>
            </p:extLst>
          </p:nvPr>
        </p:nvGraphicFramePr>
        <p:xfrm>
          <a:off x="9454371" y="114635"/>
          <a:ext cx="2605964" cy="2377440"/>
        </p:xfrm>
        <a:graphic>
          <a:graphicData uri="http://schemas.openxmlformats.org/drawingml/2006/table">
            <a:tbl>
              <a:tblPr firstRow="1" bandRow="1">
                <a:tableStyleId>{073A0DAA-6AF3-43AB-8588-CEC1D06C72B9}</a:tableStyleId>
              </a:tblPr>
              <a:tblGrid>
                <a:gridCol w="2605964">
                  <a:extLst>
                    <a:ext uri="{9D8B030D-6E8A-4147-A177-3AD203B41FA5}">
                      <a16:colId xmlns:a16="http://schemas.microsoft.com/office/drawing/2014/main" val="20000"/>
                    </a:ext>
                  </a:extLst>
                </a:gridCol>
              </a:tblGrid>
              <a:tr h="340398">
                <a:tc>
                  <a:txBody>
                    <a:bodyPr/>
                    <a:lstStyle/>
                    <a:p>
                      <a:r>
                        <a:rPr lang="en-AU" dirty="0"/>
                        <a:t>Process</a:t>
                      </a:r>
                    </a:p>
                  </a:txBody>
                  <a:tcPr/>
                </a:tc>
                <a:extLst>
                  <a:ext uri="{0D108BD9-81ED-4DB2-BD59-A6C34878D82A}">
                    <a16:rowId xmlns:a16="http://schemas.microsoft.com/office/drawing/2014/main" val="10000"/>
                  </a:ext>
                </a:extLst>
              </a:tr>
              <a:tr h="1872187">
                <a:tc>
                  <a:txBody>
                    <a:bodyPr/>
                    <a:lstStyle/>
                    <a:p>
                      <a:pPr marL="342900" indent="-342900">
                        <a:buFont typeface="+mj-lt"/>
                        <a:buAutoNum type="arabicPeriod"/>
                      </a:pPr>
                      <a:r>
                        <a:rPr lang="en-AU" dirty="0"/>
                        <a:t>Identify</a:t>
                      </a:r>
                      <a:r>
                        <a:rPr lang="en-AU" baseline="0" dirty="0"/>
                        <a:t> variables</a:t>
                      </a:r>
                    </a:p>
                    <a:p>
                      <a:pPr marL="342900" indent="-342900">
                        <a:buFont typeface="+mj-lt"/>
                        <a:buAutoNum type="arabicPeriod"/>
                      </a:pPr>
                      <a:r>
                        <a:rPr lang="en-AU" baseline="0" dirty="0"/>
                        <a:t>Check/convert units</a:t>
                      </a:r>
                    </a:p>
                    <a:p>
                      <a:pPr marL="342900" indent="-342900">
                        <a:buFont typeface="+mj-lt"/>
                        <a:buAutoNum type="arabicPeriod"/>
                      </a:pPr>
                      <a:r>
                        <a:rPr lang="en-AU" baseline="0" dirty="0"/>
                        <a:t>Write formula </a:t>
                      </a:r>
                    </a:p>
                    <a:p>
                      <a:pPr marL="457200" lvl="1" indent="0">
                        <a:buFont typeface="Arial" charset="0"/>
                        <a:buNone/>
                      </a:pPr>
                      <a:r>
                        <a:rPr lang="en-AU" baseline="0" dirty="0"/>
                        <a:t>GPE=</a:t>
                      </a:r>
                      <a:r>
                        <a:rPr lang="en-AU" baseline="0" dirty="0" err="1"/>
                        <a:t>mgh</a:t>
                      </a:r>
                      <a:endParaRPr lang="en-AU" baseline="0" dirty="0"/>
                    </a:p>
                    <a:p>
                      <a:pPr marL="342900" indent="-342900">
                        <a:buFont typeface="+mj-lt"/>
                        <a:buAutoNum type="arabicPeriod"/>
                      </a:pPr>
                      <a:r>
                        <a:rPr lang="en-AU" baseline="0" dirty="0"/>
                        <a:t>Substitute values</a:t>
                      </a:r>
                    </a:p>
                    <a:p>
                      <a:pPr marL="342900" indent="-342900">
                        <a:buFont typeface="+mj-lt"/>
                        <a:buAutoNum type="arabicPeriod"/>
                      </a:pPr>
                      <a:r>
                        <a:rPr lang="en-AU" baseline="0" dirty="0"/>
                        <a:t>Calculate</a:t>
                      </a:r>
                    </a:p>
                    <a:p>
                      <a:pPr marL="342900" indent="-342900">
                        <a:buFont typeface="+mj-lt"/>
                        <a:buAutoNum type="arabicPeriod"/>
                      </a:pPr>
                      <a:endParaRPr lang="en-AU"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4149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714669"/>
            <a:ext cx="10571998" cy="970450"/>
          </a:xfrm>
        </p:spPr>
        <p:txBody>
          <a:bodyPr/>
          <a:lstStyle/>
          <a:p>
            <a:r>
              <a:rPr lang="en-US" sz="6000" dirty="0">
                <a:latin typeface="OpenDyslexic" charset="0"/>
                <a:ea typeface="OpenDyslexic" charset="0"/>
                <a:cs typeface="OpenDyslexic" charset="0"/>
              </a:rPr>
              <a:t>LET’S PRACTICE</a:t>
            </a:r>
          </a:p>
        </p:txBody>
      </p:sp>
      <p:sp>
        <p:nvSpPr>
          <p:cNvPr id="3" name="Content Placeholder 2"/>
          <p:cNvSpPr>
            <a:spLocks noGrp="1"/>
          </p:cNvSpPr>
          <p:nvPr>
            <p:ph idx="1"/>
          </p:nvPr>
        </p:nvSpPr>
        <p:spPr>
          <a:xfrm>
            <a:off x="810000" y="2285153"/>
            <a:ext cx="10554574" cy="4107076"/>
          </a:xfrm>
        </p:spPr>
        <p:txBody>
          <a:bodyPr>
            <a:normAutofit/>
          </a:bodyPr>
          <a:lstStyle/>
          <a:p>
            <a:r>
              <a:rPr lang="en-US" sz="3600" dirty="0">
                <a:latin typeface="OpenDyslexic" charset="0"/>
                <a:ea typeface="OpenDyslexic" charset="0"/>
                <a:cs typeface="OpenDyslexic" charset="0"/>
              </a:rPr>
              <a:t> At the top of its arc, a ball with a mass of 1kg reaches a height of 4.5 </a:t>
            </a:r>
            <a:r>
              <a:rPr lang="en-US" sz="3600" dirty="0" err="1">
                <a:latin typeface="OpenDyslexic" charset="0"/>
                <a:ea typeface="OpenDyslexic" charset="0"/>
                <a:cs typeface="OpenDyslexic" charset="0"/>
              </a:rPr>
              <a:t>metres</a:t>
            </a:r>
            <a:r>
              <a:rPr lang="en-US" sz="3600" dirty="0">
                <a:latin typeface="OpenDyslexic" charset="0"/>
                <a:ea typeface="OpenDyslexic" charset="0"/>
                <a:cs typeface="OpenDyslexic" charset="0"/>
              </a:rPr>
              <a:t>. What is its GPE at this point?</a:t>
            </a:r>
            <a:endParaRPr lang="en-US" sz="3200" dirty="0">
              <a:latin typeface="OpenDyslexic" charset="0"/>
              <a:ea typeface="OpenDyslexic" charset="0"/>
              <a:cs typeface="OpenDyslexic"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53046973"/>
              </p:ext>
            </p:extLst>
          </p:nvPr>
        </p:nvGraphicFramePr>
        <p:xfrm>
          <a:off x="9454371" y="114635"/>
          <a:ext cx="2605964" cy="2377440"/>
        </p:xfrm>
        <a:graphic>
          <a:graphicData uri="http://schemas.openxmlformats.org/drawingml/2006/table">
            <a:tbl>
              <a:tblPr firstRow="1" bandRow="1">
                <a:tableStyleId>{073A0DAA-6AF3-43AB-8588-CEC1D06C72B9}</a:tableStyleId>
              </a:tblPr>
              <a:tblGrid>
                <a:gridCol w="2605964">
                  <a:extLst>
                    <a:ext uri="{9D8B030D-6E8A-4147-A177-3AD203B41FA5}">
                      <a16:colId xmlns:a16="http://schemas.microsoft.com/office/drawing/2014/main" val="20000"/>
                    </a:ext>
                  </a:extLst>
                </a:gridCol>
              </a:tblGrid>
              <a:tr h="340398">
                <a:tc>
                  <a:txBody>
                    <a:bodyPr/>
                    <a:lstStyle/>
                    <a:p>
                      <a:r>
                        <a:rPr lang="en-AU" dirty="0"/>
                        <a:t>Process</a:t>
                      </a:r>
                    </a:p>
                  </a:txBody>
                  <a:tcPr/>
                </a:tc>
                <a:extLst>
                  <a:ext uri="{0D108BD9-81ED-4DB2-BD59-A6C34878D82A}">
                    <a16:rowId xmlns:a16="http://schemas.microsoft.com/office/drawing/2014/main" val="10000"/>
                  </a:ext>
                </a:extLst>
              </a:tr>
              <a:tr h="1872187">
                <a:tc>
                  <a:txBody>
                    <a:bodyPr/>
                    <a:lstStyle/>
                    <a:p>
                      <a:pPr marL="342900" indent="-342900">
                        <a:buFont typeface="+mj-lt"/>
                        <a:buAutoNum type="arabicPeriod"/>
                      </a:pPr>
                      <a:r>
                        <a:rPr lang="en-AU" dirty="0"/>
                        <a:t>Identify</a:t>
                      </a:r>
                      <a:r>
                        <a:rPr lang="en-AU" baseline="0" dirty="0"/>
                        <a:t> variables</a:t>
                      </a:r>
                    </a:p>
                    <a:p>
                      <a:pPr marL="342900" indent="-342900">
                        <a:buFont typeface="+mj-lt"/>
                        <a:buAutoNum type="arabicPeriod"/>
                      </a:pPr>
                      <a:r>
                        <a:rPr lang="en-AU" baseline="0" dirty="0"/>
                        <a:t>Check/convert units</a:t>
                      </a:r>
                    </a:p>
                    <a:p>
                      <a:pPr marL="342900" indent="-342900">
                        <a:buFont typeface="+mj-lt"/>
                        <a:buAutoNum type="arabicPeriod"/>
                      </a:pPr>
                      <a:r>
                        <a:rPr lang="en-AU" baseline="0" dirty="0"/>
                        <a:t>Write formula </a:t>
                      </a:r>
                    </a:p>
                    <a:p>
                      <a:pPr marL="457200" lvl="1" indent="0">
                        <a:buFont typeface="Arial" charset="0"/>
                        <a:buNone/>
                      </a:pPr>
                      <a:r>
                        <a:rPr lang="en-AU" baseline="0" dirty="0"/>
                        <a:t>GPE=</a:t>
                      </a:r>
                      <a:r>
                        <a:rPr lang="en-AU" baseline="0" dirty="0" err="1"/>
                        <a:t>mgh</a:t>
                      </a:r>
                      <a:endParaRPr lang="en-AU" baseline="0" dirty="0"/>
                    </a:p>
                    <a:p>
                      <a:pPr marL="342900" indent="-342900">
                        <a:buFont typeface="+mj-lt"/>
                        <a:buAutoNum type="arabicPeriod"/>
                      </a:pPr>
                      <a:r>
                        <a:rPr lang="en-AU" baseline="0" dirty="0"/>
                        <a:t>Substitute values</a:t>
                      </a:r>
                    </a:p>
                    <a:p>
                      <a:pPr marL="342900" indent="-342900">
                        <a:buFont typeface="+mj-lt"/>
                        <a:buAutoNum type="arabicPeriod"/>
                      </a:pPr>
                      <a:r>
                        <a:rPr lang="en-AU" baseline="0" dirty="0"/>
                        <a:t>Calculate</a:t>
                      </a:r>
                    </a:p>
                    <a:p>
                      <a:pPr marL="342900" indent="-342900">
                        <a:buFont typeface="+mj-lt"/>
                        <a:buAutoNum type="arabicPeriod"/>
                      </a:pPr>
                      <a:endParaRPr lang="en-AU"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5640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714669"/>
            <a:ext cx="10571998" cy="970450"/>
          </a:xfrm>
        </p:spPr>
        <p:txBody>
          <a:bodyPr/>
          <a:lstStyle/>
          <a:p>
            <a:r>
              <a:rPr lang="en-US" sz="6000" dirty="0">
                <a:latin typeface="OpenDyslexic" charset="0"/>
                <a:ea typeface="OpenDyslexic" charset="0"/>
                <a:cs typeface="OpenDyslexic" charset="0"/>
              </a:rPr>
              <a:t>LET’S PRACTICE</a:t>
            </a:r>
          </a:p>
        </p:txBody>
      </p:sp>
      <p:sp>
        <p:nvSpPr>
          <p:cNvPr id="3" name="Content Placeholder 2"/>
          <p:cNvSpPr>
            <a:spLocks noGrp="1"/>
          </p:cNvSpPr>
          <p:nvPr>
            <p:ph idx="1"/>
          </p:nvPr>
        </p:nvSpPr>
        <p:spPr>
          <a:xfrm>
            <a:off x="810000" y="2285153"/>
            <a:ext cx="10554574" cy="4107076"/>
          </a:xfrm>
        </p:spPr>
        <p:txBody>
          <a:bodyPr>
            <a:normAutofit/>
          </a:bodyPr>
          <a:lstStyle/>
          <a:p>
            <a:r>
              <a:rPr lang="en-US" sz="3600" dirty="0">
                <a:latin typeface="OpenDyslexic" charset="0"/>
                <a:ea typeface="OpenDyslexic" charset="0"/>
                <a:cs typeface="OpenDyslexic" charset="0"/>
              </a:rPr>
              <a:t> A silly teacher with a mass of 60kg swings from a vine and feels her hands slipping when she reaches a height of 4m. What is her GPE before she falls and breaks her back?</a:t>
            </a:r>
            <a:endParaRPr lang="en-US" sz="3200" dirty="0">
              <a:latin typeface="OpenDyslexic" charset="0"/>
              <a:ea typeface="OpenDyslexic" charset="0"/>
              <a:cs typeface="OpenDyslexic" charset="0"/>
            </a:endParaRPr>
          </a:p>
        </p:txBody>
      </p:sp>
      <p:graphicFrame>
        <p:nvGraphicFramePr>
          <p:cNvPr id="7" name="Table 6"/>
          <p:cNvGraphicFramePr>
            <a:graphicFrameLocks noGrp="1"/>
          </p:cNvGraphicFramePr>
          <p:nvPr>
            <p:extLst/>
          </p:nvPr>
        </p:nvGraphicFramePr>
        <p:xfrm>
          <a:off x="9454371" y="114635"/>
          <a:ext cx="2605964" cy="2237947"/>
        </p:xfrm>
        <a:graphic>
          <a:graphicData uri="http://schemas.openxmlformats.org/drawingml/2006/table">
            <a:tbl>
              <a:tblPr firstRow="1" bandRow="1">
                <a:tableStyleId>{073A0DAA-6AF3-43AB-8588-CEC1D06C72B9}</a:tableStyleId>
              </a:tblPr>
              <a:tblGrid>
                <a:gridCol w="2605964">
                  <a:extLst>
                    <a:ext uri="{9D8B030D-6E8A-4147-A177-3AD203B41FA5}">
                      <a16:colId xmlns:a16="http://schemas.microsoft.com/office/drawing/2014/main" val="20000"/>
                    </a:ext>
                  </a:extLst>
                </a:gridCol>
              </a:tblGrid>
              <a:tr h="340398">
                <a:tc>
                  <a:txBody>
                    <a:bodyPr/>
                    <a:lstStyle/>
                    <a:p>
                      <a:r>
                        <a:rPr lang="en-AU" dirty="0"/>
                        <a:t>Process</a:t>
                      </a:r>
                    </a:p>
                  </a:txBody>
                  <a:tcPr/>
                </a:tc>
                <a:extLst>
                  <a:ext uri="{0D108BD9-81ED-4DB2-BD59-A6C34878D82A}">
                    <a16:rowId xmlns:a16="http://schemas.microsoft.com/office/drawing/2014/main" val="10000"/>
                  </a:ext>
                </a:extLst>
              </a:tr>
              <a:tr h="1872187">
                <a:tc>
                  <a:txBody>
                    <a:bodyPr/>
                    <a:lstStyle/>
                    <a:p>
                      <a:pPr marL="342900" indent="-342900">
                        <a:buFont typeface="+mj-lt"/>
                        <a:buAutoNum type="arabicPeriod"/>
                      </a:pPr>
                      <a:r>
                        <a:rPr lang="en-AU" dirty="0"/>
                        <a:t>Identify</a:t>
                      </a:r>
                      <a:r>
                        <a:rPr lang="en-AU" baseline="0" dirty="0"/>
                        <a:t> variables</a:t>
                      </a:r>
                    </a:p>
                    <a:p>
                      <a:pPr marL="342900" indent="-342900">
                        <a:buFont typeface="+mj-lt"/>
                        <a:buAutoNum type="arabicPeriod"/>
                      </a:pPr>
                      <a:r>
                        <a:rPr lang="en-AU" baseline="0" dirty="0"/>
                        <a:t>Check/convert units</a:t>
                      </a:r>
                    </a:p>
                    <a:p>
                      <a:pPr marL="342900" indent="-342900">
                        <a:buFont typeface="+mj-lt"/>
                        <a:buAutoNum type="arabicPeriod"/>
                      </a:pPr>
                      <a:r>
                        <a:rPr lang="en-AU" baseline="0" dirty="0"/>
                        <a:t>Write formula</a:t>
                      </a:r>
                    </a:p>
                    <a:p>
                      <a:pPr marL="342900" indent="-342900">
                        <a:buFont typeface="+mj-lt"/>
                        <a:buAutoNum type="arabicPeriod"/>
                      </a:pPr>
                      <a:r>
                        <a:rPr lang="en-AU" baseline="0" dirty="0"/>
                        <a:t>Substitute values</a:t>
                      </a:r>
                    </a:p>
                    <a:p>
                      <a:pPr marL="342900" indent="-342900">
                        <a:buFont typeface="+mj-lt"/>
                        <a:buAutoNum type="arabicPeriod"/>
                      </a:pPr>
                      <a:r>
                        <a:rPr lang="en-AU" baseline="0" dirty="0"/>
                        <a:t>Calculate</a:t>
                      </a:r>
                    </a:p>
                    <a:p>
                      <a:pPr marL="342900" indent="-342900">
                        <a:buFont typeface="+mj-lt"/>
                        <a:buAutoNum type="arabicPeriod"/>
                      </a:pPr>
                      <a:endParaRPr lang="en-AU"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917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40973"/>
            <a:ext cx="10571998" cy="970450"/>
          </a:xfrm>
        </p:spPr>
        <p:txBody>
          <a:bodyPr/>
          <a:lstStyle/>
          <a:p>
            <a:r>
              <a:rPr lang="en-US" sz="6000">
                <a:latin typeface="OpenDyslexic" charset="0"/>
                <a:ea typeface="OpenDyslexic" charset="0"/>
                <a:cs typeface="OpenDyslexic" charset="0"/>
              </a:rPr>
              <a:t>ENERGY</a:t>
            </a:r>
            <a:endParaRPr lang="en-US" sz="6000" dirty="0">
              <a:latin typeface="OpenDyslexic" charset="0"/>
              <a:ea typeface="OpenDyslexic" charset="0"/>
              <a:cs typeface="OpenDyslexic" charset="0"/>
            </a:endParaRPr>
          </a:p>
        </p:txBody>
      </p:sp>
      <p:sp>
        <p:nvSpPr>
          <p:cNvPr id="3" name="Content Placeholder 2"/>
          <p:cNvSpPr>
            <a:spLocks noGrp="1"/>
          </p:cNvSpPr>
          <p:nvPr>
            <p:ph idx="1"/>
          </p:nvPr>
        </p:nvSpPr>
        <p:spPr>
          <a:xfrm>
            <a:off x="827424" y="2365162"/>
            <a:ext cx="10554574" cy="4107076"/>
          </a:xfrm>
          <a:effectLst/>
        </p:spPr>
        <p:txBody>
          <a:bodyPr>
            <a:normAutofit/>
          </a:bodyPr>
          <a:lstStyle/>
          <a:p>
            <a:r>
              <a:rPr lang="en-US" sz="3600" dirty="0">
                <a:latin typeface="OpenDyslexic" charset="0"/>
                <a:ea typeface="OpenDyslexic" charset="0"/>
                <a:cs typeface="OpenDyslexic" charset="0"/>
              </a:rPr>
              <a:t> Energy is the ____________________</a:t>
            </a:r>
          </a:p>
        </p:txBody>
      </p:sp>
      <p:graphicFrame>
        <p:nvGraphicFramePr>
          <p:cNvPr id="4" name="Table 3"/>
          <p:cNvGraphicFramePr>
            <a:graphicFrameLocks noGrp="1"/>
          </p:cNvGraphicFramePr>
          <p:nvPr>
            <p:extLst/>
          </p:nvPr>
        </p:nvGraphicFramePr>
        <p:xfrm>
          <a:off x="9453160" y="1026198"/>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1">
                        <a:lumMod val="50000"/>
                      </a:schemeClr>
                    </a:solidFill>
                  </a:tcPr>
                </a:tc>
                <a:extLst>
                  <a:ext uri="{0D108BD9-81ED-4DB2-BD59-A6C34878D82A}">
                    <a16:rowId xmlns:a16="http://schemas.microsoft.com/office/drawing/2014/main" val="10000"/>
                  </a:ext>
                </a:extLst>
              </a:tr>
              <a:tr h="370840">
                <a:tc>
                  <a:txBody>
                    <a:bodyPr/>
                    <a:lstStyle/>
                    <a:p>
                      <a:r>
                        <a:rPr lang="en-AU" dirty="0"/>
                        <a:t>In your own words, what </a:t>
                      </a:r>
                      <a:r>
                        <a:rPr lang="en-AU" i="1" dirty="0"/>
                        <a:t>is</a:t>
                      </a:r>
                      <a:r>
                        <a:rPr lang="en-AU" i="0" baseline="0" dirty="0"/>
                        <a:t> energy?</a:t>
                      </a:r>
                      <a:endParaRPr lang="en-AU" dirty="0"/>
                    </a:p>
                  </a:txBody>
                  <a:tcPr>
                    <a:solidFill>
                      <a:schemeClr val="accent1">
                        <a:lumMod val="20000"/>
                        <a:lumOff val="80000"/>
                        <a:alpha val="91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9234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5DFA-A353-9543-8035-35784D0C196A}"/>
              </a:ext>
            </a:extLst>
          </p:cNvPr>
          <p:cNvSpPr>
            <a:spLocks noGrp="1"/>
          </p:cNvSpPr>
          <p:nvPr>
            <p:ph type="title"/>
          </p:nvPr>
        </p:nvSpPr>
        <p:spPr/>
        <p:txBody>
          <a:bodyPr/>
          <a:lstStyle/>
          <a:p>
            <a:r>
              <a:rPr lang="en-AU" b="1" dirty="0"/>
              <a:t>YOUR TASK</a:t>
            </a:r>
            <a:endParaRPr lang="en-US" dirty="0"/>
          </a:p>
        </p:txBody>
      </p:sp>
      <p:sp>
        <p:nvSpPr>
          <p:cNvPr id="3" name="Content Placeholder 2">
            <a:extLst>
              <a:ext uri="{FF2B5EF4-FFF2-40B4-BE49-F238E27FC236}">
                <a16:creationId xmlns:a16="http://schemas.microsoft.com/office/drawing/2014/main" id="{3F4C5CED-2D6D-E74A-88F7-82246776FE0D}"/>
              </a:ext>
            </a:extLst>
          </p:cNvPr>
          <p:cNvSpPr>
            <a:spLocks noGrp="1"/>
          </p:cNvSpPr>
          <p:nvPr>
            <p:ph idx="1"/>
          </p:nvPr>
        </p:nvSpPr>
        <p:spPr/>
        <p:txBody>
          <a:bodyPr/>
          <a:lstStyle/>
          <a:p>
            <a:pPr marL="0" indent="0">
              <a:buNone/>
            </a:pPr>
            <a:r>
              <a:rPr lang="en-AU" dirty="0"/>
              <a:t>Use the formula’s provided to calculate GPE in the following situations.</a:t>
            </a:r>
          </a:p>
          <a:p>
            <a:pPr lvl="0"/>
            <a:r>
              <a:rPr lang="en-AU" dirty="0" err="1"/>
              <a:t>Caden</a:t>
            </a:r>
            <a:r>
              <a:rPr lang="en-AU" dirty="0"/>
              <a:t>, who weighs 441 N, jumped from the 3 m diving board of a swimming pool. Calculate his GPE on the diving board. </a:t>
            </a:r>
          </a:p>
          <a:p>
            <a:endParaRPr lang="en-US" dirty="0"/>
          </a:p>
        </p:txBody>
      </p:sp>
    </p:spTree>
    <p:extLst>
      <p:ext uri="{BB962C8B-B14F-4D97-AF65-F5344CB8AC3E}">
        <p14:creationId xmlns:p14="http://schemas.microsoft.com/office/powerpoint/2010/main" val="1894042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C64D-457E-6540-A0F4-A9125953B544}"/>
              </a:ext>
            </a:extLst>
          </p:cNvPr>
          <p:cNvSpPr>
            <a:spLocks noGrp="1"/>
          </p:cNvSpPr>
          <p:nvPr>
            <p:ph type="title"/>
          </p:nvPr>
        </p:nvSpPr>
        <p:spPr/>
        <p:txBody>
          <a:bodyPr/>
          <a:lstStyle/>
          <a:p>
            <a:r>
              <a:rPr lang="en-US" dirty="0"/>
              <a:t>Your task</a:t>
            </a:r>
          </a:p>
        </p:txBody>
      </p:sp>
      <p:sp>
        <p:nvSpPr>
          <p:cNvPr id="3" name="Content Placeholder 2">
            <a:extLst>
              <a:ext uri="{FF2B5EF4-FFF2-40B4-BE49-F238E27FC236}">
                <a16:creationId xmlns:a16="http://schemas.microsoft.com/office/drawing/2014/main" id="{5D6A9A8A-4284-6A43-9B4A-5BA31E08919C}"/>
              </a:ext>
            </a:extLst>
          </p:cNvPr>
          <p:cNvSpPr>
            <a:spLocks noGrp="1"/>
          </p:cNvSpPr>
          <p:nvPr>
            <p:ph idx="1"/>
          </p:nvPr>
        </p:nvSpPr>
        <p:spPr/>
        <p:txBody>
          <a:bodyPr/>
          <a:lstStyle/>
          <a:p>
            <a:r>
              <a:rPr lang="en-GB" dirty="0"/>
              <a:t>If Lotte lifts a mass of 7 kg onto a table 1.25 m high. How much GPE has the mass gained?</a:t>
            </a:r>
            <a:endParaRPr lang="en-AU" dirty="0"/>
          </a:p>
          <a:p>
            <a:endParaRPr lang="en-US" dirty="0"/>
          </a:p>
        </p:txBody>
      </p:sp>
    </p:spTree>
    <p:extLst>
      <p:ext uri="{BB962C8B-B14F-4D97-AF65-F5344CB8AC3E}">
        <p14:creationId xmlns:p14="http://schemas.microsoft.com/office/powerpoint/2010/main" val="367086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714669"/>
            <a:ext cx="10571998" cy="970450"/>
          </a:xfrm>
        </p:spPr>
        <p:txBody>
          <a:bodyPr/>
          <a:lstStyle/>
          <a:p>
            <a:r>
              <a:rPr lang="en-US" sz="6000" dirty="0">
                <a:latin typeface="OpenDyslexic" charset="0"/>
                <a:ea typeface="OpenDyslexic" charset="0"/>
                <a:cs typeface="OpenDyslexic" charset="0"/>
              </a:rPr>
              <a:t>Your task</a:t>
            </a:r>
          </a:p>
        </p:txBody>
      </p:sp>
      <p:sp>
        <p:nvSpPr>
          <p:cNvPr id="3" name="Content Placeholder 2"/>
          <p:cNvSpPr>
            <a:spLocks noGrp="1"/>
          </p:cNvSpPr>
          <p:nvPr>
            <p:ph idx="1"/>
          </p:nvPr>
        </p:nvSpPr>
        <p:spPr>
          <a:xfrm>
            <a:off x="810000" y="2285153"/>
            <a:ext cx="10554574" cy="4107076"/>
          </a:xfrm>
        </p:spPr>
        <p:txBody>
          <a:bodyPr>
            <a:normAutofit/>
          </a:bodyPr>
          <a:lstStyle/>
          <a:p>
            <a:r>
              <a:rPr lang="en-US" sz="3600" dirty="0">
                <a:latin typeface="OpenDyslexic" charset="0"/>
                <a:ea typeface="OpenDyslexic" charset="0"/>
                <a:cs typeface="OpenDyslexic" charset="0"/>
              </a:rPr>
              <a:t> A rollercoaster cart weighing 500kg reaches the top of a 15 </a:t>
            </a:r>
            <a:r>
              <a:rPr lang="en-US" sz="3600" dirty="0" err="1">
                <a:latin typeface="OpenDyslexic" charset="0"/>
                <a:ea typeface="OpenDyslexic" charset="0"/>
                <a:cs typeface="OpenDyslexic" charset="0"/>
              </a:rPr>
              <a:t>metre</a:t>
            </a:r>
            <a:r>
              <a:rPr lang="en-US" sz="3600" dirty="0">
                <a:latin typeface="OpenDyslexic" charset="0"/>
                <a:ea typeface="OpenDyslexic" charset="0"/>
                <a:cs typeface="OpenDyslexic" charset="0"/>
              </a:rPr>
              <a:t> climb. What is its GPE before it rolls down the other side?</a:t>
            </a:r>
            <a:endParaRPr lang="en-US" sz="3200" dirty="0">
              <a:latin typeface="OpenDyslexic" charset="0"/>
              <a:ea typeface="OpenDyslexic" charset="0"/>
              <a:cs typeface="OpenDyslexic" charset="0"/>
            </a:endParaRPr>
          </a:p>
        </p:txBody>
      </p:sp>
      <p:graphicFrame>
        <p:nvGraphicFramePr>
          <p:cNvPr id="7" name="Table 6"/>
          <p:cNvGraphicFramePr>
            <a:graphicFrameLocks noGrp="1"/>
          </p:cNvGraphicFramePr>
          <p:nvPr>
            <p:extLst/>
          </p:nvPr>
        </p:nvGraphicFramePr>
        <p:xfrm>
          <a:off x="9454371" y="114635"/>
          <a:ext cx="2605964" cy="2237947"/>
        </p:xfrm>
        <a:graphic>
          <a:graphicData uri="http://schemas.openxmlformats.org/drawingml/2006/table">
            <a:tbl>
              <a:tblPr firstRow="1" bandRow="1">
                <a:tableStyleId>{073A0DAA-6AF3-43AB-8588-CEC1D06C72B9}</a:tableStyleId>
              </a:tblPr>
              <a:tblGrid>
                <a:gridCol w="2605964">
                  <a:extLst>
                    <a:ext uri="{9D8B030D-6E8A-4147-A177-3AD203B41FA5}">
                      <a16:colId xmlns:a16="http://schemas.microsoft.com/office/drawing/2014/main" val="20000"/>
                    </a:ext>
                  </a:extLst>
                </a:gridCol>
              </a:tblGrid>
              <a:tr h="340398">
                <a:tc>
                  <a:txBody>
                    <a:bodyPr/>
                    <a:lstStyle/>
                    <a:p>
                      <a:r>
                        <a:rPr lang="en-AU" dirty="0"/>
                        <a:t>Process</a:t>
                      </a:r>
                    </a:p>
                  </a:txBody>
                  <a:tcPr/>
                </a:tc>
                <a:extLst>
                  <a:ext uri="{0D108BD9-81ED-4DB2-BD59-A6C34878D82A}">
                    <a16:rowId xmlns:a16="http://schemas.microsoft.com/office/drawing/2014/main" val="10000"/>
                  </a:ext>
                </a:extLst>
              </a:tr>
              <a:tr h="1872187">
                <a:tc>
                  <a:txBody>
                    <a:bodyPr/>
                    <a:lstStyle/>
                    <a:p>
                      <a:pPr marL="342900" indent="-342900">
                        <a:buFont typeface="+mj-lt"/>
                        <a:buAutoNum type="arabicPeriod"/>
                      </a:pPr>
                      <a:r>
                        <a:rPr lang="en-AU" dirty="0"/>
                        <a:t>Identify</a:t>
                      </a:r>
                      <a:r>
                        <a:rPr lang="en-AU" baseline="0" dirty="0"/>
                        <a:t> variables</a:t>
                      </a:r>
                    </a:p>
                    <a:p>
                      <a:pPr marL="342900" indent="-342900">
                        <a:buFont typeface="+mj-lt"/>
                        <a:buAutoNum type="arabicPeriod"/>
                      </a:pPr>
                      <a:r>
                        <a:rPr lang="en-AU" baseline="0" dirty="0"/>
                        <a:t>Check/convert units</a:t>
                      </a:r>
                    </a:p>
                    <a:p>
                      <a:pPr marL="342900" indent="-342900">
                        <a:buFont typeface="+mj-lt"/>
                        <a:buAutoNum type="arabicPeriod"/>
                      </a:pPr>
                      <a:r>
                        <a:rPr lang="en-AU" baseline="0" dirty="0"/>
                        <a:t>Write formula</a:t>
                      </a:r>
                    </a:p>
                    <a:p>
                      <a:pPr marL="342900" indent="-342900">
                        <a:buFont typeface="+mj-lt"/>
                        <a:buAutoNum type="arabicPeriod"/>
                      </a:pPr>
                      <a:r>
                        <a:rPr lang="en-AU" baseline="0" dirty="0"/>
                        <a:t>Substitute values</a:t>
                      </a:r>
                    </a:p>
                    <a:p>
                      <a:pPr marL="342900" indent="-342900">
                        <a:buFont typeface="+mj-lt"/>
                        <a:buAutoNum type="arabicPeriod"/>
                      </a:pPr>
                      <a:r>
                        <a:rPr lang="en-AU" baseline="0" dirty="0"/>
                        <a:t>Calculate</a:t>
                      </a:r>
                    </a:p>
                    <a:p>
                      <a:pPr marL="342900" indent="-342900">
                        <a:buFont typeface="+mj-lt"/>
                        <a:buAutoNum type="arabicPeriod"/>
                      </a:pPr>
                      <a:endParaRPr lang="en-AU"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215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714669"/>
            <a:ext cx="10571998" cy="970450"/>
          </a:xfrm>
        </p:spPr>
        <p:txBody>
          <a:bodyPr/>
          <a:lstStyle/>
          <a:p>
            <a:r>
              <a:rPr lang="en-US" sz="6000" dirty="0">
                <a:latin typeface="OpenDyslexic" charset="0"/>
                <a:ea typeface="OpenDyslexic" charset="0"/>
                <a:cs typeface="OpenDyslexic" charset="0"/>
              </a:rPr>
              <a:t>Your task</a:t>
            </a:r>
          </a:p>
        </p:txBody>
      </p:sp>
      <p:sp>
        <p:nvSpPr>
          <p:cNvPr id="3" name="Content Placeholder 2"/>
          <p:cNvSpPr>
            <a:spLocks noGrp="1"/>
          </p:cNvSpPr>
          <p:nvPr>
            <p:ph idx="1"/>
          </p:nvPr>
        </p:nvSpPr>
        <p:spPr>
          <a:xfrm>
            <a:off x="810000" y="2285153"/>
            <a:ext cx="10554574" cy="4107076"/>
          </a:xfrm>
        </p:spPr>
        <p:txBody>
          <a:bodyPr>
            <a:normAutofit/>
          </a:bodyPr>
          <a:lstStyle/>
          <a:p>
            <a:r>
              <a:rPr lang="en-US" sz="3600" dirty="0">
                <a:latin typeface="OpenDyslexic" charset="0"/>
                <a:ea typeface="OpenDyslexic" charset="0"/>
                <a:cs typeface="OpenDyslexic" charset="0"/>
              </a:rPr>
              <a:t> An apple with a mass of 50g hangs from a tree at a height of 7 metres. What is its GPE?</a:t>
            </a:r>
            <a:endParaRPr lang="en-US" sz="3200" dirty="0">
              <a:latin typeface="OpenDyslexic" charset="0"/>
              <a:ea typeface="OpenDyslexic" charset="0"/>
              <a:cs typeface="OpenDyslexic" charset="0"/>
            </a:endParaRPr>
          </a:p>
        </p:txBody>
      </p:sp>
      <p:graphicFrame>
        <p:nvGraphicFramePr>
          <p:cNvPr id="7" name="Table 6"/>
          <p:cNvGraphicFramePr>
            <a:graphicFrameLocks noGrp="1"/>
          </p:cNvGraphicFramePr>
          <p:nvPr>
            <p:extLst/>
          </p:nvPr>
        </p:nvGraphicFramePr>
        <p:xfrm>
          <a:off x="9454371" y="114635"/>
          <a:ext cx="2605964" cy="2237947"/>
        </p:xfrm>
        <a:graphic>
          <a:graphicData uri="http://schemas.openxmlformats.org/drawingml/2006/table">
            <a:tbl>
              <a:tblPr firstRow="1" bandRow="1">
                <a:tableStyleId>{073A0DAA-6AF3-43AB-8588-CEC1D06C72B9}</a:tableStyleId>
              </a:tblPr>
              <a:tblGrid>
                <a:gridCol w="2605964">
                  <a:extLst>
                    <a:ext uri="{9D8B030D-6E8A-4147-A177-3AD203B41FA5}">
                      <a16:colId xmlns:a16="http://schemas.microsoft.com/office/drawing/2014/main" val="20000"/>
                    </a:ext>
                  </a:extLst>
                </a:gridCol>
              </a:tblGrid>
              <a:tr h="340398">
                <a:tc>
                  <a:txBody>
                    <a:bodyPr/>
                    <a:lstStyle/>
                    <a:p>
                      <a:r>
                        <a:rPr lang="en-AU" dirty="0"/>
                        <a:t>Process</a:t>
                      </a:r>
                    </a:p>
                  </a:txBody>
                  <a:tcPr/>
                </a:tc>
                <a:extLst>
                  <a:ext uri="{0D108BD9-81ED-4DB2-BD59-A6C34878D82A}">
                    <a16:rowId xmlns:a16="http://schemas.microsoft.com/office/drawing/2014/main" val="10000"/>
                  </a:ext>
                </a:extLst>
              </a:tr>
              <a:tr h="1872187">
                <a:tc>
                  <a:txBody>
                    <a:bodyPr/>
                    <a:lstStyle/>
                    <a:p>
                      <a:pPr marL="342900" indent="-342900">
                        <a:buFont typeface="+mj-lt"/>
                        <a:buAutoNum type="arabicPeriod"/>
                      </a:pPr>
                      <a:r>
                        <a:rPr lang="en-AU" dirty="0"/>
                        <a:t>Identify</a:t>
                      </a:r>
                      <a:r>
                        <a:rPr lang="en-AU" baseline="0" dirty="0"/>
                        <a:t> variables</a:t>
                      </a:r>
                    </a:p>
                    <a:p>
                      <a:pPr marL="342900" indent="-342900">
                        <a:buFont typeface="+mj-lt"/>
                        <a:buAutoNum type="arabicPeriod"/>
                      </a:pPr>
                      <a:r>
                        <a:rPr lang="en-AU" baseline="0" dirty="0"/>
                        <a:t>Check/convert units</a:t>
                      </a:r>
                    </a:p>
                    <a:p>
                      <a:pPr marL="342900" indent="-342900">
                        <a:buFont typeface="+mj-lt"/>
                        <a:buAutoNum type="arabicPeriod"/>
                      </a:pPr>
                      <a:r>
                        <a:rPr lang="en-AU" baseline="0" dirty="0"/>
                        <a:t>Write formula</a:t>
                      </a:r>
                    </a:p>
                    <a:p>
                      <a:pPr marL="342900" indent="-342900">
                        <a:buFont typeface="+mj-lt"/>
                        <a:buAutoNum type="arabicPeriod"/>
                      </a:pPr>
                      <a:r>
                        <a:rPr lang="en-AU" baseline="0" dirty="0"/>
                        <a:t>Substitute values</a:t>
                      </a:r>
                    </a:p>
                    <a:p>
                      <a:pPr marL="342900" indent="-342900">
                        <a:buFont typeface="+mj-lt"/>
                        <a:buAutoNum type="arabicPeriod"/>
                      </a:pPr>
                      <a:r>
                        <a:rPr lang="en-AU" baseline="0" dirty="0"/>
                        <a:t>Calculate</a:t>
                      </a:r>
                    </a:p>
                    <a:p>
                      <a:pPr marL="342900" indent="-342900">
                        <a:buFont typeface="+mj-lt"/>
                        <a:buAutoNum type="arabicPeriod"/>
                      </a:pPr>
                      <a:endParaRPr lang="en-AU"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738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714669"/>
            <a:ext cx="10571998" cy="970450"/>
          </a:xfrm>
        </p:spPr>
        <p:txBody>
          <a:bodyPr/>
          <a:lstStyle/>
          <a:p>
            <a:r>
              <a:rPr lang="en-US" sz="6000" dirty="0">
                <a:latin typeface="OpenDyslexic" charset="0"/>
                <a:ea typeface="OpenDyslexic" charset="0"/>
                <a:cs typeface="OpenDyslexic" charset="0"/>
              </a:rPr>
              <a:t>Your Task</a:t>
            </a:r>
          </a:p>
        </p:txBody>
      </p:sp>
      <p:sp>
        <p:nvSpPr>
          <p:cNvPr id="3" name="Content Placeholder 2"/>
          <p:cNvSpPr>
            <a:spLocks noGrp="1"/>
          </p:cNvSpPr>
          <p:nvPr>
            <p:ph idx="1"/>
          </p:nvPr>
        </p:nvSpPr>
        <p:spPr>
          <a:xfrm>
            <a:off x="810000" y="2285153"/>
            <a:ext cx="10554574" cy="4107076"/>
          </a:xfrm>
        </p:spPr>
        <p:txBody>
          <a:bodyPr>
            <a:normAutofit/>
          </a:bodyPr>
          <a:lstStyle/>
          <a:p>
            <a:r>
              <a:rPr lang="en-US" sz="3600" dirty="0">
                <a:latin typeface="OpenDyslexic" charset="0"/>
                <a:ea typeface="OpenDyslexic" charset="0"/>
                <a:cs typeface="OpenDyslexic" charset="0"/>
              </a:rPr>
              <a:t> A basketballer with a mass of 70kg slam-dunks a goal. When she holds the hoop, she is 0.9 metres above the ground. What is her GPE before she lets go?</a:t>
            </a:r>
            <a:endParaRPr lang="en-US" sz="3200" dirty="0">
              <a:latin typeface="OpenDyslexic" charset="0"/>
              <a:ea typeface="OpenDyslexic" charset="0"/>
              <a:cs typeface="OpenDyslexic" charset="0"/>
            </a:endParaRPr>
          </a:p>
        </p:txBody>
      </p:sp>
      <p:graphicFrame>
        <p:nvGraphicFramePr>
          <p:cNvPr id="7" name="Table 6"/>
          <p:cNvGraphicFramePr>
            <a:graphicFrameLocks noGrp="1"/>
          </p:cNvGraphicFramePr>
          <p:nvPr>
            <p:extLst/>
          </p:nvPr>
        </p:nvGraphicFramePr>
        <p:xfrm>
          <a:off x="9454371" y="114635"/>
          <a:ext cx="2605964" cy="2237947"/>
        </p:xfrm>
        <a:graphic>
          <a:graphicData uri="http://schemas.openxmlformats.org/drawingml/2006/table">
            <a:tbl>
              <a:tblPr firstRow="1" bandRow="1">
                <a:tableStyleId>{073A0DAA-6AF3-43AB-8588-CEC1D06C72B9}</a:tableStyleId>
              </a:tblPr>
              <a:tblGrid>
                <a:gridCol w="2605964">
                  <a:extLst>
                    <a:ext uri="{9D8B030D-6E8A-4147-A177-3AD203B41FA5}">
                      <a16:colId xmlns:a16="http://schemas.microsoft.com/office/drawing/2014/main" val="20000"/>
                    </a:ext>
                  </a:extLst>
                </a:gridCol>
              </a:tblGrid>
              <a:tr h="340398">
                <a:tc>
                  <a:txBody>
                    <a:bodyPr/>
                    <a:lstStyle/>
                    <a:p>
                      <a:r>
                        <a:rPr lang="en-AU" dirty="0"/>
                        <a:t>Process</a:t>
                      </a:r>
                    </a:p>
                  </a:txBody>
                  <a:tcPr/>
                </a:tc>
                <a:extLst>
                  <a:ext uri="{0D108BD9-81ED-4DB2-BD59-A6C34878D82A}">
                    <a16:rowId xmlns:a16="http://schemas.microsoft.com/office/drawing/2014/main" val="10000"/>
                  </a:ext>
                </a:extLst>
              </a:tr>
              <a:tr h="1872187">
                <a:tc>
                  <a:txBody>
                    <a:bodyPr/>
                    <a:lstStyle/>
                    <a:p>
                      <a:pPr marL="342900" indent="-342900">
                        <a:buFont typeface="+mj-lt"/>
                        <a:buAutoNum type="arabicPeriod"/>
                      </a:pPr>
                      <a:r>
                        <a:rPr lang="en-AU" dirty="0"/>
                        <a:t>Identify</a:t>
                      </a:r>
                      <a:r>
                        <a:rPr lang="en-AU" baseline="0" dirty="0"/>
                        <a:t> variables</a:t>
                      </a:r>
                    </a:p>
                    <a:p>
                      <a:pPr marL="342900" indent="-342900">
                        <a:buFont typeface="+mj-lt"/>
                        <a:buAutoNum type="arabicPeriod"/>
                      </a:pPr>
                      <a:r>
                        <a:rPr lang="en-AU" baseline="0" dirty="0"/>
                        <a:t>Check/convert units</a:t>
                      </a:r>
                    </a:p>
                    <a:p>
                      <a:pPr marL="342900" indent="-342900">
                        <a:buFont typeface="+mj-lt"/>
                        <a:buAutoNum type="arabicPeriod"/>
                      </a:pPr>
                      <a:r>
                        <a:rPr lang="en-AU" baseline="0" dirty="0"/>
                        <a:t>Write formula</a:t>
                      </a:r>
                    </a:p>
                    <a:p>
                      <a:pPr marL="342900" indent="-342900">
                        <a:buFont typeface="+mj-lt"/>
                        <a:buAutoNum type="arabicPeriod"/>
                      </a:pPr>
                      <a:r>
                        <a:rPr lang="en-AU" baseline="0" dirty="0"/>
                        <a:t>Substitute values</a:t>
                      </a:r>
                    </a:p>
                    <a:p>
                      <a:pPr marL="342900" indent="-342900">
                        <a:buFont typeface="+mj-lt"/>
                        <a:buAutoNum type="arabicPeriod"/>
                      </a:pPr>
                      <a:r>
                        <a:rPr lang="en-AU" baseline="0" dirty="0"/>
                        <a:t>Calculate</a:t>
                      </a:r>
                    </a:p>
                    <a:p>
                      <a:pPr marL="342900" indent="-342900">
                        <a:buFont typeface="+mj-lt"/>
                        <a:buAutoNum type="arabicPeriod"/>
                      </a:pPr>
                      <a:endParaRPr lang="en-AU"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62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714669"/>
            <a:ext cx="10571998" cy="970450"/>
          </a:xfrm>
        </p:spPr>
        <p:txBody>
          <a:bodyPr/>
          <a:lstStyle/>
          <a:p>
            <a:r>
              <a:rPr lang="en-US" sz="6000" dirty="0">
                <a:latin typeface="OpenDyslexic" charset="0"/>
                <a:ea typeface="OpenDyslexic" charset="0"/>
                <a:cs typeface="OpenDyslexic" charset="0"/>
              </a:rPr>
              <a:t>Your Task</a:t>
            </a:r>
          </a:p>
        </p:txBody>
      </p:sp>
      <p:sp>
        <p:nvSpPr>
          <p:cNvPr id="3" name="Content Placeholder 2"/>
          <p:cNvSpPr>
            <a:spLocks noGrp="1"/>
          </p:cNvSpPr>
          <p:nvPr>
            <p:ph idx="1"/>
          </p:nvPr>
        </p:nvSpPr>
        <p:spPr>
          <a:xfrm>
            <a:off x="810000" y="2285153"/>
            <a:ext cx="10554574" cy="4107076"/>
          </a:xfrm>
        </p:spPr>
        <p:txBody>
          <a:bodyPr>
            <a:normAutofit/>
          </a:bodyPr>
          <a:lstStyle/>
          <a:p>
            <a:r>
              <a:rPr lang="en-US" sz="3600" dirty="0">
                <a:latin typeface="OpenDyslexic" charset="0"/>
                <a:ea typeface="OpenDyslexic" charset="0"/>
                <a:cs typeface="OpenDyslexic" charset="0"/>
              </a:rPr>
              <a:t> A 3kg possum is in the tree in Miss Ludekens’ front yard. If the possum is on a branch 20m above the ground, what is its GPE?</a:t>
            </a:r>
          </a:p>
          <a:p>
            <a:pPr lvl="1"/>
            <a:r>
              <a:rPr lang="en-US" sz="3600" dirty="0">
                <a:latin typeface="OpenDyslexic" charset="0"/>
                <a:ea typeface="OpenDyslexic" charset="0"/>
                <a:cs typeface="OpenDyslexic" charset="0"/>
              </a:rPr>
              <a:t> If a 6kg possum is sitting on the branch next to the first possum, how will its GPE compare?</a:t>
            </a:r>
          </a:p>
        </p:txBody>
      </p:sp>
      <p:graphicFrame>
        <p:nvGraphicFramePr>
          <p:cNvPr id="7" name="Table 6"/>
          <p:cNvGraphicFramePr>
            <a:graphicFrameLocks noGrp="1"/>
          </p:cNvGraphicFramePr>
          <p:nvPr>
            <p:extLst/>
          </p:nvPr>
        </p:nvGraphicFramePr>
        <p:xfrm>
          <a:off x="9454371" y="114635"/>
          <a:ext cx="2605964" cy="2237947"/>
        </p:xfrm>
        <a:graphic>
          <a:graphicData uri="http://schemas.openxmlformats.org/drawingml/2006/table">
            <a:tbl>
              <a:tblPr firstRow="1" bandRow="1">
                <a:tableStyleId>{073A0DAA-6AF3-43AB-8588-CEC1D06C72B9}</a:tableStyleId>
              </a:tblPr>
              <a:tblGrid>
                <a:gridCol w="2605964">
                  <a:extLst>
                    <a:ext uri="{9D8B030D-6E8A-4147-A177-3AD203B41FA5}">
                      <a16:colId xmlns:a16="http://schemas.microsoft.com/office/drawing/2014/main" val="20000"/>
                    </a:ext>
                  </a:extLst>
                </a:gridCol>
              </a:tblGrid>
              <a:tr h="340398">
                <a:tc>
                  <a:txBody>
                    <a:bodyPr/>
                    <a:lstStyle/>
                    <a:p>
                      <a:r>
                        <a:rPr lang="en-AU" dirty="0"/>
                        <a:t>Process</a:t>
                      </a:r>
                    </a:p>
                  </a:txBody>
                  <a:tcPr/>
                </a:tc>
                <a:extLst>
                  <a:ext uri="{0D108BD9-81ED-4DB2-BD59-A6C34878D82A}">
                    <a16:rowId xmlns:a16="http://schemas.microsoft.com/office/drawing/2014/main" val="10000"/>
                  </a:ext>
                </a:extLst>
              </a:tr>
              <a:tr h="1872187">
                <a:tc>
                  <a:txBody>
                    <a:bodyPr/>
                    <a:lstStyle/>
                    <a:p>
                      <a:pPr marL="342900" indent="-342900">
                        <a:buFont typeface="+mj-lt"/>
                        <a:buAutoNum type="arabicPeriod"/>
                      </a:pPr>
                      <a:r>
                        <a:rPr lang="en-AU" dirty="0"/>
                        <a:t>Identify</a:t>
                      </a:r>
                      <a:r>
                        <a:rPr lang="en-AU" baseline="0" dirty="0"/>
                        <a:t> variables</a:t>
                      </a:r>
                    </a:p>
                    <a:p>
                      <a:pPr marL="342900" indent="-342900">
                        <a:buFont typeface="+mj-lt"/>
                        <a:buAutoNum type="arabicPeriod"/>
                      </a:pPr>
                      <a:r>
                        <a:rPr lang="en-AU" baseline="0" dirty="0"/>
                        <a:t>Check/convert units</a:t>
                      </a:r>
                    </a:p>
                    <a:p>
                      <a:pPr marL="342900" indent="-342900">
                        <a:buFont typeface="+mj-lt"/>
                        <a:buAutoNum type="arabicPeriod"/>
                      </a:pPr>
                      <a:r>
                        <a:rPr lang="en-AU" baseline="0" dirty="0"/>
                        <a:t>Write formula</a:t>
                      </a:r>
                    </a:p>
                    <a:p>
                      <a:pPr marL="342900" indent="-342900">
                        <a:buFont typeface="+mj-lt"/>
                        <a:buAutoNum type="arabicPeriod"/>
                      </a:pPr>
                      <a:r>
                        <a:rPr lang="en-AU" baseline="0" dirty="0"/>
                        <a:t>Substitute values</a:t>
                      </a:r>
                    </a:p>
                    <a:p>
                      <a:pPr marL="342900" indent="-342900">
                        <a:buFont typeface="+mj-lt"/>
                        <a:buAutoNum type="arabicPeriod"/>
                      </a:pPr>
                      <a:r>
                        <a:rPr lang="en-AU" baseline="0" dirty="0"/>
                        <a:t>Calculate</a:t>
                      </a:r>
                    </a:p>
                    <a:p>
                      <a:pPr marL="342900" indent="-342900">
                        <a:buFont typeface="+mj-lt"/>
                        <a:buAutoNum type="arabicPeriod"/>
                      </a:pPr>
                      <a:endParaRPr lang="en-AU"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6048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714669"/>
            <a:ext cx="10571998" cy="970450"/>
          </a:xfrm>
        </p:spPr>
        <p:txBody>
          <a:bodyPr/>
          <a:lstStyle/>
          <a:p>
            <a:r>
              <a:rPr lang="en-US" sz="6000" dirty="0">
                <a:latin typeface="OpenDyslexic" charset="0"/>
                <a:ea typeface="OpenDyslexic" charset="0"/>
                <a:cs typeface="OpenDyslexic" charset="0"/>
              </a:rPr>
              <a:t>Your Task</a:t>
            </a:r>
          </a:p>
        </p:txBody>
      </p:sp>
      <p:sp>
        <p:nvSpPr>
          <p:cNvPr id="3" name="Content Placeholder 2"/>
          <p:cNvSpPr>
            <a:spLocks noGrp="1"/>
          </p:cNvSpPr>
          <p:nvPr>
            <p:ph idx="1"/>
          </p:nvPr>
        </p:nvSpPr>
        <p:spPr>
          <a:xfrm>
            <a:off x="810000" y="2285153"/>
            <a:ext cx="10554574" cy="4107076"/>
          </a:xfrm>
        </p:spPr>
        <p:txBody>
          <a:bodyPr>
            <a:normAutofit/>
          </a:bodyPr>
          <a:lstStyle/>
          <a:p>
            <a:r>
              <a:rPr lang="en-US" sz="3600" dirty="0">
                <a:latin typeface="OpenDyslexic" charset="0"/>
                <a:ea typeface="OpenDyslexic" charset="0"/>
                <a:cs typeface="OpenDyslexic" charset="0"/>
              </a:rPr>
              <a:t> An aerial skier practices their tricks by jumping on a trampoline. At her highest point, she reaches 4.2m above the ground. If she weighs 45kg, what is her GPE?</a:t>
            </a:r>
            <a:endParaRPr lang="en-US" sz="3000" dirty="0">
              <a:latin typeface="OpenDyslexic" charset="0"/>
              <a:ea typeface="OpenDyslexic" charset="0"/>
              <a:cs typeface="OpenDyslexic" charset="0"/>
            </a:endParaRPr>
          </a:p>
        </p:txBody>
      </p:sp>
      <p:graphicFrame>
        <p:nvGraphicFramePr>
          <p:cNvPr id="7" name="Table 6"/>
          <p:cNvGraphicFramePr>
            <a:graphicFrameLocks noGrp="1"/>
          </p:cNvGraphicFramePr>
          <p:nvPr>
            <p:extLst/>
          </p:nvPr>
        </p:nvGraphicFramePr>
        <p:xfrm>
          <a:off x="9454371" y="114635"/>
          <a:ext cx="2605964" cy="2237947"/>
        </p:xfrm>
        <a:graphic>
          <a:graphicData uri="http://schemas.openxmlformats.org/drawingml/2006/table">
            <a:tbl>
              <a:tblPr firstRow="1" bandRow="1">
                <a:tableStyleId>{073A0DAA-6AF3-43AB-8588-CEC1D06C72B9}</a:tableStyleId>
              </a:tblPr>
              <a:tblGrid>
                <a:gridCol w="2605964">
                  <a:extLst>
                    <a:ext uri="{9D8B030D-6E8A-4147-A177-3AD203B41FA5}">
                      <a16:colId xmlns:a16="http://schemas.microsoft.com/office/drawing/2014/main" val="20000"/>
                    </a:ext>
                  </a:extLst>
                </a:gridCol>
              </a:tblGrid>
              <a:tr h="340398">
                <a:tc>
                  <a:txBody>
                    <a:bodyPr/>
                    <a:lstStyle/>
                    <a:p>
                      <a:r>
                        <a:rPr lang="en-AU" dirty="0"/>
                        <a:t>Process</a:t>
                      </a:r>
                    </a:p>
                  </a:txBody>
                  <a:tcPr/>
                </a:tc>
                <a:extLst>
                  <a:ext uri="{0D108BD9-81ED-4DB2-BD59-A6C34878D82A}">
                    <a16:rowId xmlns:a16="http://schemas.microsoft.com/office/drawing/2014/main" val="10000"/>
                  </a:ext>
                </a:extLst>
              </a:tr>
              <a:tr h="1872187">
                <a:tc>
                  <a:txBody>
                    <a:bodyPr/>
                    <a:lstStyle/>
                    <a:p>
                      <a:pPr marL="342900" indent="-342900">
                        <a:buFont typeface="+mj-lt"/>
                        <a:buAutoNum type="arabicPeriod"/>
                      </a:pPr>
                      <a:r>
                        <a:rPr lang="en-AU" dirty="0"/>
                        <a:t>Identify</a:t>
                      </a:r>
                      <a:r>
                        <a:rPr lang="en-AU" baseline="0" dirty="0"/>
                        <a:t> variables</a:t>
                      </a:r>
                    </a:p>
                    <a:p>
                      <a:pPr marL="342900" indent="-342900">
                        <a:buFont typeface="+mj-lt"/>
                        <a:buAutoNum type="arabicPeriod"/>
                      </a:pPr>
                      <a:r>
                        <a:rPr lang="en-AU" baseline="0" dirty="0"/>
                        <a:t>Check/convert units</a:t>
                      </a:r>
                    </a:p>
                    <a:p>
                      <a:pPr marL="342900" indent="-342900">
                        <a:buFont typeface="+mj-lt"/>
                        <a:buAutoNum type="arabicPeriod"/>
                      </a:pPr>
                      <a:r>
                        <a:rPr lang="en-AU" baseline="0" dirty="0"/>
                        <a:t>Write formula</a:t>
                      </a:r>
                    </a:p>
                    <a:p>
                      <a:pPr marL="342900" indent="-342900">
                        <a:buFont typeface="+mj-lt"/>
                        <a:buAutoNum type="arabicPeriod"/>
                      </a:pPr>
                      <a:r>
                        <a:rPr lang="en-AU" baseline="0" dirty="0"/>
                        <a:t>Substitute values</a:t>
                      </a:r>
                    </a:p>
                    <a:p>
                      <a:pPr marL="342900" indent="-342900">
                        <a:buFont typeface="+mj-lt"/>
                        <a:buAutoNum type="arabicPeriod"/>
                      </a:pPr>
                      <a:r>
                        <a:rPr lang="en-AU" baseline="0" dirty="0"/>
                        <a:t>Calculate</a:t>
                      </a:r>
                    </a:p>
                    <a:p>
                      <a:pPr marL="342900" indent="-342900">
                        <a:buFont typeface="+mj-lt"/>
                        <a:buAutoNum type="arabicPeriod"/>
                      </a:pPr>
                      <a:endParaRPr lang="en-AU"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43359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714669"/>
            <a:ext cx="10571998" cy="970450"/>
          </a:xfrm>
        </p:spPr>
        <p:txBody>
          <a:bodyPr/>
          <a:lstStyle/>
          <a:p>
            <a:r>
              <a:rPr lang="en-US" sz="6000" dirty="0">
                <a:latin typeface="OpenDyslexic" charset="0"/>
                <a:ea typeface="OpenDyslexic" charset="0"/>
                <a:cs typeface="OpenDyslexic" charset="0"/>
              </a:rPr>
              <a:t>Your Task</a:t>
            </a:r>
          </a:p>
        </p:txBody>
      </p:sp>
      <p:sp>
        <p:nvSpPr>
          <p:cNvPr id="3" name="Content Placeholder 2"/>
          <p:cNvSpPr>
            <a:spLocks noGrp="1"/>
          </p:cNvSpPr>
          <p:nvPr>
            <p:ph idx="1"/>
          </p:nvPr>
        </p:nvSpPr>
        <p:spPr>
          <a:xfrm>
            <a:off x="810000" y="2492075"/>
            <a:ext cx="10554574" cy="4107076"/>
          </a:xfrm>
        </p:spPr>
        <p:txBody>
          <a:bodyPr>
            <a:normAutofit/>
          </a:bodyPr>
          <a:lstStyle/>
          <a:p>
            <a:r>
              <a:rPr lang="en-US" sz="3600" dirty="0">
                <a:latin typeface="OpenDyslexic" charset="0"/>
                <a:ea typeface="OpenDyslexic" charset="0"/>
                <a:cs typeface="OpenDyslexic" charset="0"/>
              </a:rPr>
              <a:t> Liam has a 2kg water balloon that he wants to drop out of an upstairs window onto his sister’s head. The window is 500cm high. He knows that if the GPE is greater than 500J, he is likely to hurt her (he doesn’t want to). Should he drop the balloon?</a:t>
            </a:r>
            <a:endParaRPr lang="en-US" sz="3000" dirty="0">
              <a:latin typeface="OpenDyslexic" charset="0"/>
              <a:ea typeface="OpenDyslexic" charset="0"/>
              <a:cs typeface="OpenDyslexic" charset="0"/>
            </a:endParaRPr>
          </a:p>
        </p:txBody>
      </p:sp>
      <p:graphicFrame>
        <p:nvGraphicFramePr>
          <p:cNvPr id="7" name="Table 6"/>
          <p:cNvGraphicFramePr>
            <a:graphicFrameLocks noGrp="1"/>
          </p:cNvGraphicFramePr>
          <p:nvPr>
            <p:extLst/>
          </p:nvPr>
        </p:nvGraphicFramePr>
        <p:xfrm>
          <a:off x="9454371" y="114635"/>
          <a:ext cx="2605964" cy="2237947"/>
        </p:xfrm>
        <a:graphic>
          <a:graphicData uri="http://schemas.openxmlformats.org/drawingml/2006/table">
            <a:tbl>
              <a:tblPr firstRow="1" bandRow="1">
                <a:tableStyleId>{073A0DAA-6AF3-43AB-8588-CEC1D06C72B9}</a:tableStyleId>
              </a:tblPr>
              <a:tblGrid>
                <a:gridCol w="2605964">
                  <a:extLst>
                    <a:ext uri="{9D8B030D-6E8A-4147-A177-3AD203B41FA5}">
                      <a16:colId xmlns:a16="http://schemas.microsoft.com/office/drawing/2014/main" val="20000"/>
                    </a:ext>
                  </a:extLst>
                </a:gridCol>
              </a:tblGrid>
              <a:tr h="340398">
                <a:tc>
                  <a:txBody>
                    <a:bodyPr/>
                    <a:lstStyle/>
                    <a:p>
                      <a:r>
                        <a:rPr lang="en-AU" dirty="0"/>
                        <a:t>Process</a:t>
                      </a:r>
                    </a:p>
                  </a:txBody>
                  <a:tcPr/>
                </a:tc>
                <a:extLst>
                  <a:ext uri="{0D108BD9-81ED-4DB2-BD59-A6C34878D82A}">
                    <a16:rowId xmlns:a16="http://schemas.microsoft.com/office/drawing/2014/main" val="10000"/>
                  </a:ext>
                </a:extLst>
              </a:tr>
              <a:tr h="1872187">
                <a:tc>
                  <a:txBody>
                    <a:bodyPr/>
                    <a:lstStyle/>
                    <a:p>
                      <a:pPr marL="342900" indent="-342900">
                        <a:buFont typeface="+mj-lt"/>
                        <a:buAutoNum type="arabicPeriod"/>
                      </a:pPr>
                      <a:r>
                        <a:rPr lang="en-AU" dirty="0"/>
                        <a:t>Identify</a:t>
                      </a:r>
                      <a:r>
                        <a:rPr lang="en-AU" baseline="0" dirty="0"/>
                        <a:t> variables</a:t>
                      </a:r>
                    </a:p>
                    <a:p>
                      <a:pPr marL="342900" indent="-342900">
                        <a:buFont typeface="+mj-lt"/>
                        <a:buAutoNum type="arabicPeriod"/>
                      </a:pPr>
                      <a:r>
                        <a:rPr lang="en-AU" baseline="0" dirty="0"/>
                        <a:t>Check/convert units</a:t>
                      </a:r>
                    </a:p>
                    <a:p>
                      <a:pPr marL="342900" indent="-342900">
                        <a:buFont typeface="+mj-lt"/>
                        <a:buAutoNum type="arabicPeriod"/>
                      </a:pPr>
                      <a:r>
                        <a:rPr lang="en-AU" baseline="0" dirty="0"/>
                        <a:t>Write formula</a:t>
                      </a:r>
                    </a:p>
                    <a:p>
                      <a:pPr marL="342900" indent="-342900">
                        <a:buFont typeface="+mj-lt"/>
                        <a:buAutoNum type="arabicPeriod"/>
                      </a:pPr>
                      <a:r>
                        <a:rPr lang="en-AU" baseline="0" dirty="0"/>
                        <a:t>Substitute values</a:t>
                      </a:r>
                    </a:p>
                    <a:p>
                      <a:pPr marL="342900" indent="-342900">
                        <a:buFont typeface="+mj-lt"/>
                        <a:buAutoNum type="arabicPeriod"/>
                      </a:pPr>
                      <a:r>
                        <a:rPr lang="en-AU" baseline="0" dirty="0"/>
                        <a:t>Calculate</a:t>
                      </a:r>
                    </a:p>
                    <a:p>
                      <a:pPr marL="342900" indent="-342900">
                        <a:buFont typeface="+mj-lt"/>
                        <a:buAutoNum type="arabicPeriod"/>
                      </a:pPr>
                      <a:endParaRPr lang="en-AU"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9868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4999-1E52-424F-B814-1F8D94252F5C}"/>
              </a:ext>
            </a:extLst>
          </p:cNvPr>
          <p:cNvSpPr>
            <a:spLocks noGrp="1"/>
          </p:cNvSpPr>
          <p:nvPr>
            <p:ph type="title"/>
          </p:nvPr>
        </p:nvSpPr>
        <p:spPr/>
        <p:txBody>
          <a:bodyPr/>
          <a:lstStyle/>
          <a:p>
            <a:r>
              <a:rPr lang="en-US" dirty="0"/>
              <a:t>GPE Questions</a:t>
            </a:r>
          </a:p>
        </p:txBody>
      </p:sp>
      <p:sp>
        <p:nvSpPr>
          <p:cNvPr id="3" name="Content Placeholder 2">
            <a:extLst>
              <a:ext uri="{FF2B5EF4-FFF2-40B4-BE49-F238E27FC236}">
                <a16:creationId xmlns:a16="http://schemas.microsoft.com/office/drawing/2014/main" id="{06DE530C-DC13-E44E-9CE0-40C5A062FF0F}"/>
              </a:ext>
            </a:extLst>
          </p:cNvPr>
          <p:cNvSpPr>
            <a:spLocks noGrp="1"/>
          </p:cNvSpPr>
          <p:nvPr>
            <p:ph idx="1"/>
          </p:nvPr>
        </p:nvSpPr>
        <p:spPr>
          <a:xfrm>
            <a:off x="838200" y="1825624"/>
            <a:ext cx="10515600" cy="4883647"/>
          </a:xfrm>
        </p:spPr>
        <p:txBody>
          <a:bodyPr>
            <a:normAutofit/>
          </a:bodyPr>
          <a:lstStyle/>
          <a:p>
            <a:pPr marL="514350" indent="-514350">
              <a:buFont typeface="+mj-lt"/>
              <a:buAutoNum type="arabicPeriod"/>
            </a:pPr>
            <a:r>
              <a:rPr lang="en-AU" dirty="0"/>
              <a:t>List four examples of devices or situations that involve potential energy. </a:t>
            </a:r>
          </a:p>
          <a:p>
            <a:pPr marL="514350" indent="-514350">
              <a:buFont typeface="+mj-lt"/>
              <a:buAutoNum type="arabicPeriod"/>
            </a:pPr>
            <a:r>
              <a:rPr lang="en-AU" dirty="0"/>
              <a:t>What type of energy is stored in a battery? </a:t>
            </a:r>
          </a:p>
          <a:p>
            <a:pPr marL="514350" indent="-514350">
              <a:buFont typeface="+mj-lt"/>
              <a:buAutoNum type="arabicPeriod"/>
            </a:pPr>
            <a:r>
              <a:rPr lang="en-AU" dirty="0"/>
              <a:t>We get our energy from the chemicals in food. What type of energy is this? </a:t>
            </a:r>
          </a:p>
          <a:p>
            <a:pPr marL="514350" indent="-514350">
              <a:buFont typeface="+mj-lt"/>
              <a:buAutoNum type="arabicPeriod"/>
            </a:pPr>
            <a:r>
              <a:rPr lang="en-AU" dirty="0"/>
              <a:t>Biofuel is an alternative source of energy that comes from burning the energy stored in plants. What type of potential energy is biofuel? </a:t>
            </a:r>
          </a:p>
          <a:p>
            <a:pPr marL="514350" indent="-514350">
              <a:buFont typeface="+mj-lt"/>
              <a:buAutoNum type="arabicPeriod"/>
            </a:pPr>
            <a:r>
              <a:rPr lang="en-AU" dirty="0"/>
              <a:t>Describe four devices, other than those mentioned already, that possess elastic energy. </a:t>
            </a:r>
          </a:p>
          <a:p>
            <a:endParaRPr lang="en-US" dirty="0"/>
          </a:p>
        </p:txBody>
      </p:sp>
    </p:spTree>
    <p:extLst>
      <p:ext uri="{BB962C8B-B14F-4D97-AF65-F5344CB8AC3E}">
        <p14:creationId xmlns:p14="http://schemas.microsoft.com/office/powerpoint/2010/main" val="3505870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955290"/>
            <a:ext cx="10571998" cy="970450"/>
          </a:xfrm>
        </p:spPr>
        <p:txBody>
          <a:bodyPr/>
          <a:lstStyle/>
          <a:p>
            <a:r>
              <a:rPr lang="en-US" sz="6000" dirty="0">
                <a:latin typeface="OpenDyslexic" charset="0"/>
                <a:ea typeface="OpenDyslexic" charset="0"/>
                <a:cs typeface="OpenDyslexic" charset="0"/>
              </a:rPr>
              <a:t>WHY IS THIS IMPORTANT?</a:t>
            </a:r>
          </a:p>
        </p:txBody>
      </p:sp>
      <p:sp>
        <p:nvSpPr>
          <p:cNvPr id="3" name="Content Placeholder 2"/>
          <p:cNvSpPr>
            <a:spLocks noGrp="1"/>
          </p:cNvSpPr>
          <p:nvPr>
            <p:ph idx="1"/>
          </p:nvPr>
        </p:nvSpPr>
        <p:spPr>
          <a:xfrm>
            <a:off x="810000" y="2285153"/>
            <a:ext cx="10554574" cy="4107076"/>
          </a:xfrm>
        </p:spPr>
        <p:txBody>
          <a:bodyPr>
            <a:normAutofit lnSpcReduction="10000"/>
          </a:bodyPr>
          <a:lstStyle/>
          <a:p>
            <a:r>
              <a:rPr lang="en-US" sz="3600" dirty="0">
                <a:latin typeface="OpenDyslexic" charset="0"/>
                <a:ea typeface="OpenDyslexic" charset="0"/>
                <a:cs typeface="OpenDyslexic" charset="0"/>
              </a:rPr>
              <a:t> When we do physics calculations, it is important to show working in order to get full marks – this also allows us to identify mistakes and fix them</a:t>
            </a:r>
          </a:p>
          <a:p>
            <a:r>
              <a:rPr lang="en-US" sz="3600" dirty="0">
                <a:latin typeface="OpenDyslexic" charset="0"/>
                <a:ea typeface="OpenDyslexic" charset="0"/>
                <a:cs typeface="OpenDyslexic" charset="0"/>
              </a:rPr>
              <a:t> Being able to calculate GPE allows us to see the relationship between mass, height </a:t>
            </a:r>
            <a:r>
              <a:rPr lang="en-US" sz="3600">
                <a:latin typeface="OpenDyslexic" charset="0"/>
                <a:ea typeface="OpenDyslexic" charset="0"/>
                <a:cs typeface="OpenDyslexic" charset="0"/>
              </a:rPr>
              <a:t>and GPE</a:t>
            </a:r>
            <a:endParaRPr lang="en-US" sz="3600" dirty="0">
              <a:latin typeface="OpenDyslexic" charset="0"/>
              <a:ea typeface="OpenDyslexic" charset="0"/>
              <a:cs typeface="OpenDyslexic" charset="0"/>
            </a:endParaRPr>
          </a:p>
          <a:p>
            <a:r>
              <a:rPr lang="en-US" sz="3600" dirty="0">
                <a:latin typeface="OpenDyslexic" charset="0"/>
                <a:ea typeface="OpenDyslexic" charset="0"/>
                <a:cs typeface="OpenDyslexic" charset="0"/>
              </a:rPr>
              <a:t> Calculating GPE is the first step towards us being able to demonstrate how GPE and kinetic energy are related.</a:t>
            </a:r>
            <a:endParaRPr lang="en-US" sz="3200" dirty="0">
              <a:latin typeface="OpenDyslexic" charset="0"/>
              <a:ea typeface="OpenDyslexic" charset="0"/>
              <a:cs typeface="OpenDyslexic" charset="0"/>
            </a:endParaRPr>
          </a:p>
        </p:txBody>
      </p:sp>
    </p:spTree>
    <p:extLst>
      <p:ext uri="{BB962C8B-B14F-4D97-AF65-F5344CB8AC3E}">
        <p14:creationId xmlns:p14="http://schemas.microsoft.com/office/powerpoint/2010/main" val="115499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540973"/>
            <a:ext cx="10571998" cy="970450"/>
          </a:xfrm>
        </p:spPr>
        <p:txBody>
          <a:bodyPr/>
          <a:lstStyle/>
          <a:p>
            <a:r>
              <a:rPr lang="en-US" sz="6000">
                <a:latin typeface="OpenDyslexic" charset="0"/>
                <a:ea typeface="OpenDyslexic" charset="0"/>
                <a:cs typeface="OpenDyslexic" charset="0"/>
              </a:rPr>
              <a:t>ENERGY</a:t>
            </a:r>
            <a:endParaRPr lang="en-US" sz="6000" dirty="0">
              <a:latin typeface="OpenDyslexic" charset="0"/>
              <a:ea typeface="OpenDyslexic" charset="0"/>
              <a:cs typeface="OpenDyslexic" charset="0"/>
            </a:endParaRPr>
          </a:p>
        </p:txBody>
      </p:sp>
      <p:sp>
        <p:nvSpPr>
          <p:cNvPr id="3" name="Content Placeholder 2"/>
          <p:cNvSpPr>
            <a:spLocks noGrp="1"/>
          </p:cNvSpPr>
          <p:nvPr>
            <p:ph idx="1"/>
          </p:nvPr>
        </p:nvSpPr>
        <p:spPr>
          <a:xfrm>
            <a:off x="827424" y="2365162"/>
            <a:ext cx="10554574" cy="4107076"/>
          </a:xfrm>
          <a:effectLst/>
        </p:spPr>
        <p:txBody>
          <a:bodyPr>
            <a:normAutofit/>
          </a:bodyPr>
          <a:lstStyle/>
          <a:p>
            <a:r>
              <a:rPr lang="en-US" sz="3600" dirty="0">
                <a:latin typeface="OpenDyslexic" charset="0"/>
                <a:ea typeface="OpenDyslexic" charset="0"/>
                <a:cs typeface="OpenDyslexic" charset="0"/>
              </a:rPr>
              <a:t> Energy is </a:t>
            </a:r>
            <a:r>
              <a:rPr lang="en-US" sz="3600" u="sng" dirty="0">
                <a:latin typeface="OpenDyslexic" charset="0"/>
                <a:ea typeface="OpenDyslexic" charset="0"/>
                <a:cs typeface="OpenDyslexic" charset="0"/>
              </a:rPr>
              <a:t>the ability to do work</a:t>
            </a:r>
          </a:p>
        </p:txBody>
      </p:sp>
      <p:graphicFrame>
        <p:nvGraphicFramePr>
          <p:cNvPr id="4" name="Table 3"/>
          <p:cNvGraphicFramePr>
            <a:graphicFrameLocks noGrp="1"/>
          </p:cNvGraphicFramePr>
          <p:nvPr>
            <p:extLst/>
          </p:nvPr>
        </p:nvGraphicFramePr>
        <p:xfrm>
          <a:off x="9453160" y="1026198"/>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1">
                        <a:lumMod val="50000"/>
                      </a:schemeClr>
                    </a:solidFill>
                  </a:tcPr>
                </a:tc>
                <a:extLst>
                  <a:ext uri="{0D108BD9-81ED-4DB2-BD59-A6C34878D82A}">
                    <a16:rowId xmlns:a16="http://schemas.microsoft.com/office/drawing/2014/main" val="10000"/>
                  </a:ext>
                </a:extLst>
              </a:tr>
              <a:tr h="370840">
                <a:tc>
                  <a:txBody>
                    <a:bodyPr/>
                    <a:lstStyle/>
                    <a:p>
                      <a:r>
                        <a:rPr lang="en-AU" dirty="0"/>
                        <a:t>In your own words, what </a:t>
                      </a:r>
                      <a:r>
                        <a:rPr lang="en-AU" i="1" dirty="0"/>
                        <a:t>is</a:t>
                      </a:r>
                      <a:r>
                        <a:rPr lang="en-AU" i="0" baseline="0" dirty="0"/>
                        <a:t> energy?</a:t>
                      </a:r>
                      <a:endParaRPr lang="en-AU" dirty="0"/>
                    </a:p>
                  </a:txBody>
                  <a:tcPr>
                    <a:solidFill>
                      <a:schemeClr val="accent1">
                        <a:lumMod val="20000"/>
                        <a:lumOff val="80000"/>
                        <a:alpha val="91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2441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026198"/>
            <a:ext cx="10571998" cy="970450"/>
          </a:xfrm>
        </p:spPr>
        <p:txBody>
          <a:bodyPr>
            <a:normAutofit fontScale="90000"/>
          </a:bodyPr>
          <a:lstStyle/>
          <a:p>
            <a:r>
              <a:rPr lang="en-US" sz="6000" dirty="0">
                <a:latin typeface="OpenDyslexic" charset="0"/>
                <a:ea typeface="OpenDyslexic" charset="0"/>
                <a:cs typeface="OpenDyslexic" charset="0"/>
              </a:rPr>
              <a:t>LAW OF CONSERVATION OF ENERGY</a:t>
            </a:r>
          </a:p>
        </p:txBody>
      </p:sp>
      <p:sp>
        <p:nvSpPr>
          <p:cNvPr id="3" name="Content Placeholder 2"/>
          <p:cNvSpPr>
            <a:spLocks noGrp="1"/>
          </p:cNvSpPr>
          <p:nvPr>
            <p:ph idx="1"/>
          </p:nvPr>
        </p:nvSpPr>
        <p:spPr>
          <a:xfrm>
            <a:off x="827424" y="2365162"/>
            <a:ext cx="10554574" cy="4107076"/>
          </a:xfrm>
          <a:effectLst/>
        </p:spPr>
        <p:txBody>
          <a:bodyPr>
            <a:normAutofit/>
          </a:bodyPr>
          <a:lstStyle/>
          <a:p>
            <a:r>
              <a:rPr lang="en-US" sz="3600" dirty="0">
                <a:latin typeface="OpenDyslexic" charset="0"/>
                <a:ea typeface="OpenDyslexic" charset="0"/>
                <a:cs typeface="OpenDyslexic" charset="0"/>
              </a:rPr>
              <a:t> Energy cannot be _______ or _________, it can only be _______ or _________</a:t>
            </a:r>
            <a:endParaRPr lang="en-US" sz="3600" u="sng" dirty="0">
              <a:latin typeface="OpenDyslexic" charset="0"/>
              <a:ea typeface="OpenDyslexic" charset="0"/>
              <a:cs typeface="OpenDyslexic" charset="0"/>
            </a:endParaRPr>
          </a:p>
        </p:txBody>
      </p:sp>
    </p:spTree>
    <p:extLst>
      <p:ext uri="{BB962C8B-B14F-4D97-AF65-F5344CB8AC3E}">
        <p14:creationId xmlns:p14="http://schemas.microsoft.com/office/powerpoint/2010/main" val="159963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026198"/>
            <a:ext cx="10571998" cy="970450"/>
          </a:xfrm>
        </p:spPr>
        <p:txBody>
          <a:bodyPr>
            <a:normAutofit fontScale="90000"/>
          </a:bodyPr>
          <a:lstStyle/>
          <a:p>
            <a:r>
              <a:rPr lang="en-US" sz="6000" dirty="0">
                <a:latin typeface="OpenDyslexic" charset="0"/>
                <a:ea typeface="OpenDyslexic" charset="0"/>
                <a:cs typeface="OpenDyslexic" charset="0"/>
              </a:rPr>
              <a:t>LAW OF CONSERVATION OF ENERGY</a:t>
            </a:r>
          </a:p>
        </p:txBody>
      </p:sp>
      <p:sp>
        <p:nvSpPr>
          <p:cNvPr id="3" name="Content Placeholder 2"/>
          <p:cNvSpPr>
            <a:spLocks noGrp="1"/>
          </p:cNvSpPr>
          <p:nvPr>
            <p:ph idx="1"/>
          </p:nvPr>
        </p:nvSpPr>
        <p:spPr>
          <a:xfrm>
            <a:off x="827424" y="2365162"/>
            <a:ext cx="10554574" cy="4107076"/>
          </a:xfrm>
          <a:effectLst/>
        </p:spPr>
        <p:txBody>
          <a:bodyPr>
            <a:normAutofit/>
          </a:bodyPr>
          <a:lstStyle/>
          <a:p>
            <a:r>
              <a:rPr lang="en-US" sz="3600" dirty="0">
                <a:latin typeface="OpenDyslexic" charset="0"/>
                <a:ea typeface="OpenDyslexic" charset="0"/>
                <a:cs typeface="OpenDyslexic" charset="0"/>
              </a:rPr>
              <a:t> Energy cannot be </a:t>
            </a:r>
            <a:r>
              <a:rPr lang="en-US" sz="3600" dirty="0">
                <a:solidFill>
                  <a:srgbClr val="FF0000"/>
                </a:solidFill>
                <a:latin typeface="OpenDyslexic" charset="0"/>
                <a:ea typeface="OpenDyslexic" charset="0"/>
                <a:cs typeface="OpenDyslexic" charset="0"/>
              </a:rPr>
              <a:t>created</a:t>
            </a:r>
            <a:r>
              <a:rPr lang="en-US" sz="3600" dirty="0">
                <a:latin typeface="OpenDyslexic" charset="0"/>
                <a:ea typeface="OpenDyslexic" charset="0"/>
                <a:cs typeface="OpenDyslexic" charset="0"/>
              </a:rPr>
              <a:t> or </a:t>
            </a:r>
            <a:r>
              <a:rPr lang="en-US" sz="3600" dirty="0">
                <a:solidFill>
                  <a:srgbClr val="FF0000"/>
                </a:solidFill>
                <a:latin typeface="OpenDyslexic" charset="0"/>
                <a:ea typeface="OpenDyslexic" charset="0"/>
                <a:cs typeface="OpenDyslexic" charset="0"/>
              </a:rPr>
              <a:t>destroyed</a:t>
            </a:r>
            <a:r>
              <a:rPr lang="en-US" sz="3600" dirty="0">
                <a:latin typeface="OpenDyslexic" charset="0"/>
                <a:ea typeface="OpenDyslexic" charset="0"/>
                <a:cs typeface="OpenDyslexic" charset="0"/>
              </a:rPr>
              <a:t>, it can only be </a:t>
            </a:r>
            <a:r>
              <a:rPr lang="en-US" sz="3600" dirty="0">
                <a:solidFill>
                  <a:srgbClr val="FF0000"/>
                </a:solidFill>
                <a:latin typeface="OpenDyslexic" charset="0"/>
                <a:ea typeface="OpenDyslexic" charset="0"/>
                <a:cs typeface="OpenDyslexic" charset="0"/>
              </a:rPr>
              <a:t>transferred</a:t>
            </a:r>
            <a:r>
              <a:rPr lang="en-US" sz="3600" dirty="0">
                <a:latin typeface="OpenDyslexic" charset="0"/>
                <a:ea typeface="OpenDyslexic" charset="0"/>
                <a:cs typeface="OpenDyslexic" charset="0"/>
              </a:rPr>
              <a:t> or </a:t>
            </a:r>
            <a:r>
              <a:rPr lang="en-US" sz="3600" dirty="0">
                <a:solidFill>
                  <a:srgbClr val="FF0000"/>
                </a:solidFill>
                <a:latin typeface="OpenDyslexic" charset="0"/>
                <a:ea typeface="OpenDyslexic" charset="0"/>
                <a:cs typeface="OpenDyslexic" charset="0"/>
              </a:rPr>
              <a:t>transformed</a:t>
            </a:r>
            <a:r>
              <a:rPr lang="en-US" sz="3600" dirty="0">
                <a:latin typeface="OpenDyslexic" charset="0"/>
                <a:ea typeface="OpenDyslexic" charset="0"/>
                <a:cs typeface="OpenDyslexic" charset="0"/>
              </a:rPr>
              <a:t>.</a:t>
            </a:r>
            <a:endParaRPr lang="en-US" sz="3600" u="sng" dirty="0">
              <a:latin typeface="OpenDyslexic" charset="0"/>
              <a:ea typeface="OpenDyslexic" charset="0"/>
              <a:cs typeface="OpenDyslexic" charset="0"/>
            </a:endParaRPr>
          </a:p>
        </p:txBody>
      </p:sp>
    </p:spTree>
    <p:extLst>
      <p:ext uri="{BB962C8B-B14F-4D97-AF65-F5344CB8AC3E}">
        <p14:creationId xmlns:p14="http://schemas.microsoft.com/office/powerpoint/2010/main" val="388757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900538"/>
            <a:ext cx="10571998" cy="970450"/>
          </a:xfrm>
        </p:spPr>
        <p:txBody>
          <a:bodyPr/>
          <a:lstStyle/>
          <a:p>
            <a:r>
              <a:rPr lang="en-US" sz="4800" dirty="0">
                <a:latin typeface="OpenDyslexic" charset="0"/>
                <a:ea typeface="OpenDyslexic" charset="0"/>
                <a:cs typeface="OpenDyslexic" charset="0"/>
              </a:rPr>
              <a:t>FORMS OF ENERGY</a:t>
            </a:r>
          </a:p>
        </p:txBody>
      </p:sp>
      <p:graphicFrame>
        <p:nvGraphicFramePr>
          <p:cNvPr id="4" name="Content Placeholder 3"/>
          <p:cNvGraphicFramePr>
            <a:graphicFrameLocks noGrp="1"/>
          </p:cNvGraphicFramePr>
          <p:nvPr>
            <p:ph idx="1"/>
            <p:extLst/>
          </p:nvPr>
        </p:nvGraphicFramePr>
        <p:xfrm>
          <a:off x="288758" y="2347996"/>
          <a:ext cx="11534274" cy="4293436"/>
        </p:xfrm>
        <a:graphic>
          <a:graphicData uri="http://schemas.openxmlformats.org/drawingml/2006/table">
            <a:tbl>
              <a:tblPr firstRow="1" bandRow="1">
                <a:tableStyleId>{5C22544A-7EE6-4342-B048-85BDC9FD1C3A}</a:tableStyleId>
              </a:tblPr>
              <a:tblGrid>
                <a:gridCol w="6994358">
                  <a:extLst>
                    <a:ext uri="{9D8B030D-6E8A-4147-A177-3AD203B41FA5}">
                      <a16:colId xmlns:a16="http://schemas.microsoft.com/office/drawing/2014/main" val="20000"/>
                    </a:ext>
                  </a:extLst>
                </a:gridCol>
                <a:gridCol w="4539916">
                  <a:extLst>
                    <a:ext uri="{9D8B030D-6E8A-4147-A177-3AD203B41FA5}">
                      <a16:colId xmlns:a16="http://schemas.microsoft.com/office/drawing/2014/main" val="20001"/>
                    </a:ext>
                  </a:extLst>
                </a:gridCol>
              </a:tblGrid>
              <a:tr h="1418016">
                <a:tc>
                  <a:txBody>
                    <a:bodyPr/>
                    <a:lstStyle/>
                    <a:p>
                      <a:r>
                        <a:rPr lang="en-US" sz="2400" dirty="0">
                          <a:solidFill>
                            <a:schemeClr val="bg1"/>
                          </a:solidFill>
                          <a:latin typeface="OpenDyslexic" charset="0"/>
                          <a:ea typeface="OpenDyslexic" charset="0"/>
                          <a:cs typeface="OpenDyslexic" charset="0"/>
                        </a:rPr>
                        <a:t>Potential – </a:t>
                      </a:r>
                      <a:r>
                        <a:rPr lang="en-US" sz="2400" b="0" dirty="0">
                          <a:solidFill>
                            <a:schemeClr val="bg1"/>
                          </a:solidFill>
                          <a:latin typeface="OpenDyslexic" charset="0"/>
                          <a:ea typeface="OpenDyslexic" charset="0"/>
                          <a:cs typeface="OpenDyslexic" charset="0"/>
                        </a:rPr>
                        <a:t>stored</a:t>
                      </a:r>
                      <a:r>
                        <a:rPr lang="en-US" sz="2400" b="0" baseline="0" dirty="0">
                          <a:solidFill>
                            <a:schemeClr val="bg1"/>
                          </a:solidFill>
                          <a:latin typeface="OpenDyslexic" charset="0"/>
                          <a:ea typeface="OpenDyslexic" charset="0"/>
                          <a:cs typeface="OpenDyslexic" charset="0"/>
                        </a:rPr>
                        <a:t> energy that, when released, is converted to other forms such as kinetic, heat or light energy</a:t>
                      </a:r>
                      <a:endParaRPr lang="en-US" sz="2400" b="0" dirty="0">
                        <a:solidFill>
                          <a:schemeClr val="bg1"/>
                        </a:solidFill>
                        <a:latin typeface="OpenDyslexic" charset="0"/>
                        <a:ea typeface="OpenDyslexic" charset="0"/>
                        <a:cs typeface="OpenDyslexic" charset="0"/>
                      </a:endParaRPr>
                    </a:p>
                  </a:txBody>
                  <a:tcPr anchor="ctr"/>
                </a:tc>
                <a:tc>
                  <a:txBody>
                    <a:bodyPr/>
                    <a:lstStyle/>
                    <a:p>
                      <a:r>
                        <a:rPr lang="en-US" sz="2400" dirty="0">
                          <a:solidFill>
                            <a:schemeClr val="bg1"/>
                          </a:solidFill>
                          <a:latin typeface="OpenDyslexic" charset="0"/>
                          <a:ea typeface="OpenDyslexic" charset="0"/>
                          <a:cs typeface="OpenDyslexic" charset="0"/>
                        </a:rPr>
                        <a:t>Other</a:t>
                      </a:r>
                    </a:p>
                  </a:txBody>
                  <a:tcPr anchor="ctr"/>
                </a:tc>
                <a:extLst>
                  <a:ext uri="{0D108BD9-81ED-4DB2-BD59-A6C34878D82A}">
                    <a16:rowId xmlns:a16="http://schemas.microsoft.com/office/drawing/2014/main" val="10000"/>
                  </a:ext>
                </a:extLst>
              </a:tr>
              <a:tr h="575084">
                <a:tc>
                  <a:txBody>
                    <a:bodyPr/>
                    <a:lstStyle/>
                    <a:p>
                      <a:r>
                        <a:rPr lang="en-US" sz="2400" dirty="0">
                          <a:latin typeface="OpenDyslexic" charset="0"/>
                          <a:ea typeface="OpenDyslexic" charset="0"/>
                          <a:cs typeface="OpenDyslexic" charset="0"/>
                        </a:rPr>
                        <a:t>Gravitational Potential</a:t>
                      </a:r>
                    </a:p>
                  </a:txBody>
                  <a:tcPr anchor="ctr"/>
                </a:tc>
                <a:tc>
                  <a:txBody>
                    <a:bodyPr/>
                    <a:lstStyle/>
                    <a:p>
                      <a:r>
                        <a:rPr lang="en-US" sz="2400" dirty="0">
                          <a:latin typeface="OpenDyslexic" charset="0"/>
                          <a:ea typeface="OpenDyslexic" charset="0"/>
                          <a:cs typeface="OpenDyslexic" charset="0"/>
                        </a:rPr>
                        <a:t>Kinetic</a:t>
                      </a:r>
                    </a:p>
                  </a:txBody>
                  <a:tcPr anchor="ctr"/>
                </a:tc>
                <a:extLst>
                  <a:ext uri="{0D108BD9-81ED-4DB2-BD59-A6C34878D82A}">
                    <a16:rowId xmlns:a16="http://schemas.microsoft.com/office/drawing/2014/main" val="10001"/>
                  </a:ext>
                </a:extLst>
              </a:tr>
              <a:tr h="575084">
                <a:tc>
                  <a:txBody>
                    <a:bodyPr/>
                    <a:lstStyle/>
                    <a:p>
                      <a:r>
                        <a:rPr lang="en-US" sz="2400" dirty="0">
                          <a:latin typeface="OpenDyslexic" charset="0"/>
                          <a:ea typeface="OpenDyslexic" charset="0"/>
                          <a:cs typeface="OpenDyslexic" charset="0"/>
                        </a:rPr>
                        <a:t>Elastic potential</a:t>
                      </a:r>
                    </a:p>
                  </a:txBody>
                  <a:tcPr anchor="ctr"/>
                </a:tc>
                <a:tc>
                  <a:txBody>
                    <a:bodyPr/>
                    <a:lstStyle/>
                    <a:p>
                      <a:r>
                        <a:rPr lang="en-US" sz="2400" dirty="0">
                          <a:latin typeface="OpenDyslexic" charset="0"/>
                          <a:ea typeface="OpenDyslexic" charset="0"/>
                          <a:cs typeface="OpenDyslexic" charset="0"/>
                        </a:rPr>
                        <a:t>Heat</a:t>
                      </a:r>
                    </a:p>
                  </a:txBody>
                  <a:tcPr anchor="ctr"/>
                </a:tc>
                <a:extLst>
                  <a:ext uri="{0D108BD9-81ED-4DB2-BD59-A6C34878D82A}">
                    <a16:rowId xmlns:a16="http://schemas.microsoft.com/office/drawing/2014/main" val="10002"/>
                  </a:ext>
                </a:extLst>
              </a:tr>
              <a:tr h="575084">
                <a:tc>
                  <a:txBody>
                    <a:bodyPr/>
                    <a:lstStyle/>
                    <a:p>
                      <a:r>
                        <a:rPr lang="en-US" sz="2400" dirty="0">
                          <a:latin typeface="OpenDyslexic" charset="0"/>
                          <a:ea typeface="OpenDyslexic" charset="0"/>
                          <a:cs typeface="OpenDyslexic" charset="0"/>
                        </a:rPr>
                        <a:t>Chemical potential</a:t>
                      </a:r>
                    </a:p>
                  </a:txBody>
                  <a:tcPr anchor="ctr"/>
                </a:tc>
                <a:tc>
                  <a:txBody>
                    <a:bodyPr/>
                    <a:lstStyle/>
                    <a:p>
                      <a:r>
                        <a:rPr lang="en-US" sz="2400" dirty="0">
                          <a:latin typeface="OpenDyslexic" charset="0"/>
                          <a:ea typeface="OpenDyslexic" charset="0"/>
                          <a:cs typeface="OpenDyslexic" charset="0"/>
                        </a:rPr>
                        <a:t>Light</a:t>
                      </a:r>
                    </a:p>
                  </a:txBody>
                  <a:tcPr anchor="ctr"/>
                </a:tc>
                <a:extLst>
                  <a:ext uri="{0D108BD9-81ED-4DB2-BD59-A6C34878D82A}">
                    <a16:rowId xmlns:a16="http://schemas.microsoft.com/office/drawing/2014/main" val="10003"/>
                  </a:ext>
                </a:extLst>
              </a:tr>
              <a:tr h="575084">
                <a:tc>
                  <a:txBody>
                    <a:bodyPr/>
                    <a:lstStyle/>
                    <a:p>
                      <a:r>
                        <a:rPr lang="en-US" sz="2400" dirty="0">
                          <a:latin typeface="OpenDyslexic" charset="0"/>
                          <a:ea typeface="OpenDyslexic" charset="0"/>
                          <a:cs typeface="OpenDyslexic" charset="0"/>
                        </a:rPr>
                        <a:t>Nuclear potential</a:t>
                      </a:r>
                    </a:p>
                  </a:txBody>
                  <a:tcPr anchor="ctr"/>
                </a:tc>
                <a:tc>
                  <a:txBody>
                    <a:bodyPr/>
                    <a:lstStyle/>
                    <a:p>
                      <a:r>
                        <a:rPr lang="en-US" sz="2400" dirty="0">
                          <a:latin typeface="OpenDyslexic" charset="0"/>
                          <a:ea typeface="OpenDyslexic" charset="0"/>
                          <a:cs typeface="OpenDyslexic" charset="0"/>
                        </a:rPr>
                        <a:t>Sound</a:t>
                      </a:r>
                    </a:p>
                  </a:txBody>
                  <a:tcPr anchor="ctr"/>
                </a:tc>
                <a:extLst>
                  <a:ext uri="{0D108BD9-81ED-4DB2-BD59-A6C34878D82A}">
                    <a16:rowId xmlns:a16="http://schemas.microsoft.com/office/drawing/2014/main" val="10004"/>
                  </a:ext>
                </a:extLst>
              </a:tr>
              <a:tr h="575084">
                <a:tc>
                  <a:txBody>
                    <a:bodyPr/>
                    <a:lstStyle/>
                    <a:p>
                      <a:r>
                        <a:rPr lang="en-US" sz="2400" dirty="0">
                          <a:latin typeface="OpenDyslexic" charset="0"/>
                          <a:ea typeface="OpenDyslexic" charset="0"/>
                          <a:cs typeface="OpenDyslexic" charset="0"/>
                        </a:rPr>
                        <a:t>Electrical potential</a:t>
                      </a:r>
                    </a:p>
                  </a:txBody>
                  <a:tcPr anchor="ctr"/>
                </a:tc>
                <a:tc>
                  <a:txBody>
                    <a:bodyPr/>
                    <a:lstStyle/>
                    <a:p>
                      <a:endParaRPr lang="en-US" sz="2400" dirty="0">
                        <a:latin typeface="OpenDyslexic" charset="0"/>
                        <a:ea typeface="OpenDyslexic" charset="0"/>
                        <a:cs typeface="OpenDyslexic" charset="0"/>
                      </a:endParaRPr>
                    </a:p>
                  </a:txBody>
                  <a:tcPr anchor="ct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nvPr>
        </p:nvGraphicFramePr>
        <p:xfrm>
          <a:off x="9421076" y="151053"/>
          <a:ext cx="2605964" cy="1038303"/>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278492">
                <a:tc>
                  <a:txBody>
                    <a:bodyPr/>
                    <a:lstStyle/>
                    <a:p>
                      <a:r>
                        <a:rPr lang="en-AU" dirty="0"/>
                        <a:t>Vocabulary</a:t>
                      </a:r>
                    </a:p>
                  </a:txBody>
                  <a:tcPr>
                    <a:solidFill>
                      <a:schemeClr val="tx2"/>
                    </a:solidFill>
                  </a:tcPr>
                </a:tc>
                <a:extLst>
                  <a:ext uri="{0D108BD9-81ED-4DB2-BD59-A6C34878D82A}">
                    <a16:rowId xmlns:a16="http://schemas.microsoft.com/office/drawing/2014/main" val="10000"/>
                  </a:ext>
                </a:extLst>
              </a:tr>
              <a:tr h="672543">
                <a:tc>
                  <a:txBody>
                    <a:bodyPr/>
                    <a:lstStyle/>
                    <a:p>
                      <a:pPr marL="285750" indent="-285750">
                        <a:buFont typeface="Arial" charset="0"/>
                        <a:buChar char="•"/>
                      </a:pPr>
                      <a:r>
                        <a:rPr lang="en-AU" b="1" dirty="0"/>
                        <a:t>Energy – </a:t>
                      </a:r>
                      <a:r>
                        <a:rPr lang="en-AU" b="0" dirty="0"/>
                        <a:t>The ability to do work</a:t>
                      </a:r>
                    </a:p>
                  </a:txBody>
                  <a:tcPr>
                    <a:solidFill>
                      <a:schemeClr val="tx2">
                        <a:lumMod val="20000"/>
                        <a:lumOff val="80000"/>
                        <a:alpha val="91000"/>
                      </a:schemeClr>
                    </a:solidFill>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652100406"/>
              </p:ext>
            </p:extLst>
          </p:nvPr>
        </p:nvGraphicFramePr>
        <p:xfrm>
          <a:off x="9421076" y="1265756"/>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Relate to real world</a:t>
                      </a:r>
                    </a:p>
                  </a:txBody>
                  <a:tcPr>
                    <a:solidFill>
                      <a:schemeClr val="accent1">
                        <a:lumMod val="50000"/>
                      </a:schemeClr>
                    </a:solidFill>
                  </a:tcPr>
                </a:tc>
                <a:extLst>
                  <a:ext uri="{0D108BD9-81ED-4DB2-BD59-A6C34878D82A}">
                    <a16:rowId xmlns:a16="http://schemas.microsoft.com/office/drawing/2014/main" val="10000"/>
                  </a:ext>
                </a:extLst>
              </a:tr>
              <a:tr h="370840">
                <a:tc>
                  <a:txBody>
                    <a:bodyPr/>
                    <a:lstStyle/>
                    <a:p>
                      <a:r>
                        <a:rPr lang="en-AU" dirty="0"/>
                        <a:t>Can you give an example of something that has each of these types of energy?</a:t>
                      </a:r>
                    </a:p>
                  </a:txBody>
                  <a:tcPr>
                    <a:solidFill>
                      <a:schemeClr val="accent1">
                        <a:lumMod val="20000"/>
                        <a:lumOff val="80000"/>
                        <a:alpha val="91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109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0262" y="1122790"/>
            <a:ext cx="10991475" cy="2971051"/>
          </a:xfrm>
        </p:spPr>
        <p:txBody>
          <a:bodyPr/>
          <a:lstStyle/>
          <a:p>
            <a:r>
              <a:rPr lang="en-US" sz="7200" dirty="0">
                <a:latin typeface="OpenDyslexic" charset="0"/>
                <a:ea typeface="OpenDyslexic" charset="0"/>
                <a:cs typeface="OpenDyslexic" charset="0"/>
              </a:rPr>
              <a:t>GRAVITATIONAL POTENTIAL ENERGY</a:t>
            </a:r>
          </a:p>
        </p:txBody>
      </p:sp>
    </p:spTree>
    <p:extLst>
      <p:ext uri="{BB962C8B-B14F-4D97-AF65-F5344CB8AC3E}">
        <p14:creationId xmlns:p14="http://schemas.microsoft.com/office/powerpoint/2010/main" val="199293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814" y="2221479"/>
            <a:ext cx="10571998" cy="970450"/>
          </a:xfrm>
        </p:spPr>
        <p:txBody>
          <a:bodyPr>
            <a:normAutofit/>
          </a:bodyPr>
          <a:lstStyle/>
          <a:p>
            <a:r>
              <a:rPr lang="en-US" dirty="0">
                <a:latin typeface="OpenDyslexic" charset="0"/>
                <a:ea typeface="OpenDyslexic" charset="0"/>
                <a:cs typeface="OpenDyslexic" charset="0"/>
              </a:rPr>
              <a:t>Success Criteria</a:t>
            </a:r>
          </a:p>
        </p:txBody>
      </p:sp>
      <p:sp>
        <p:nvSpPr>
          <p:cNvPr id="3" name="Content Placeholder 2"/>
          <p:cNvSpPr>
            <a:spLocks noGrp="1"/>
          </p:cNvSpPr>
          <p:nvPr>
            <p:ph idx="1"/>
          </p:nvPr>
        </p:nvSpPr>
        <p:spPr>
          <a:xfrm>
            <a:off x="979824" y="1502607"/>
            <a:ext cx="10554574" cy="2082235"/>
          </a:xfrm>
        </p:spPr>
        <p:txBody>
          <a:bodyPr>
            <a:normAutofit/>
          </a:bodyPr>
          <a:lstStyle/>
          <a:p>
            <a:r>
              <a:rPr lang="en-AU" dirty="0"/>
              <a:t>Understand gravitational potential energy (GPE).</a:t>
            </a:r>
            <a:endParaRPr lang="en-US" sz="3600" dirty="0">
              <a:latin typeface="OpenDyslexic" charset="0"/>
              <a:ea typeface="OpenDyslexic" charset="0"/>
              <a:cs typeface="OpenDyslexic"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02286873"/>
              </p:ext>
            </p:extLst>
          </p:nvPr>
        </p:nvGraphicFramePr>
        <p:xfrm>
          <a:off x="9382033" y="251846"/>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1">
                        <a:lumMod val="50000"/>
                      </a:schemeClr>
                    </a:solidFill>
                  </a:tcPr>
                </a:tc>
                <a:extLst>
                  <a:ext uri="{0D108BD9-81ED-4DB2-BD59-A6C34878D82A}">
                    <a16:rowId xmlns:a16="http://schemas.microsoft.com/office/drawing/2014/main" val="10000"/>
                  </a:ext>
                </a:extLst>
              </a:tr>
              <a:tr h="370840">
                <a:tc>
                  <a:txBody>
                    <a:bodyPr/>
                    <a:lstStyle/>
                    <a:p>
                      <a:r>
                        <a:rPr lang="en-AU" dirty="0"/>
                        <a:t>What are we learning</a:t>
                      </a:r>
                      <a:r>
                        <a:rPr lang="en-AU" baseline="0" dirty="0"/>
                        <a:t> today?</a:t>
                      </a:r>
                      <a:endParaRPr lang="en-AU" dirty="0"/>
                    </a:p>
                  </a:txBody>
                  <a:tcPr>
                    <a:solidFill>
                      <a:schemeClr val="accent1">
                        <a:lumMod val="20000"/>
                        <a:lumOff val="80000"/>
                        <a:alpha val="91000"/>
                      </a:schemeClr>
                    </a:solidFill>
                  </a:tcPr>
                </a:tc>
                <a:extLst>
                  <a:ext uri="{0D108BD9-81ED-4DB2-BD59-A6C34878D82A}">
                    <a16:rowId xmlns:a16="http://schemas.microsoft.com/office/drawing/2014/main" val="10001"/>
                  </a:ext>
                </a:extLst>
              </a:tr>
            </a:tbl>
          </a:graphicData>
        </a:graphic>
      </p:graphicFrame>
      <p:sp>
        <p:nvSpPr>
          <p:cNvPr id="5" name="Title 1">
            <a:extLst>
              <a:ext uri="{FF2B5EF4-FFF2-40B4-BE49-F238E27FC236}">
                <a16:creationId xmlns:a16="http://schemas.microsoft.com/office/drawing/2014/main" id="{F7ECF8A6-059B-1541-8BDA-76CF4D71A5C6}"/>
              </a:ext>
            </a:extLst>
          </p:cNvPr>
          <p:cNvSpPr txBox="1">
            <a:spLocks/>
          </p:cNvSpPr>
          <p:nvPr/>
        </p:nvSpPr>
        <p:spPr>
          <a:xfrm>
            <a:off x="827424" y="532157"/>
            <a:ext cx="10571998"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OpenDyslexic" charset="0"/>
                <a:ea typeface="OpenDyslexic" charset="0"/>
                <a:cs typeface="OpenDyslexic" charset="0"/>
              </a:rPr>
              <a:t>Learning Intentions</a:t>
            </a:r>
          </a:p>
        </p:txBody>
      </p:sp>
      <p:sp>
        <p:nvSpPr>
          <p:cNvPr id="7" name="Content Placeholder 2">
            <a:extLst>
              <a:ext uri="{FF2B5EF4-FFF2-40B4-BE49-F238E27FC236}">
                <a16:creationId xmlns:a16="http://schemas.microsoft.com/office/drawing/2014/main" id="{EA365E3B-11A2-EE40-8FB5-4CC6D2FAE044}"/>
              </a:ext>
            </a:extLst>
          </p:cNvPr>
          <p:cNvSpPr txBox="1">
            <a:spLocks/>
          </p:cNvSpPr>
          <p:nvPr/>
        </p:nvSpPr>
        <p:spPr>
          <a:xfrm>
            <a:off x="979824" y="3369325"/>
            <a:ext cx="10554574" cy="31196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AU" dirty="0"/>
              <a:t>Define gravitational potential energy and provide examples.</a:t>
            </a:r>
          </a:p>
          <a:p>
            <a:pPr lvl="0"/>
            <a:r>
              <a:rPr lang="en-AU" dirty="0"/>
              <a:t>Describe the concept of gravitational potential energy.</a:t>
            </a:r>
          </a:p>
          <a:p>
            <a:pPr lvl="0"/>
            <a:r>
              <a:rPr lang="en-AU" dirty="0"/>
              <a:t>Explain how GPE changes with height and mass. </a:t>
            </a:r>
          </a:p>
          <a:p>
            <a:r>
              <a:rPr lang="en-AU" dirty="0"/>
              <a:t>Calculate gravitational energy using: </a:t>
            </a:r>
            <a:br>
              <a:rPr lang="en-AU" dirty="0"/>
            </a:br>
            <a:r>
              <a:rPr lang="en-AU" dirty="0"/>
              <a:t>GPE or E</a:t>
            </a:r>
            <a:r>
              <a:rPr lang="en-AU" baseline="-25000" dirty="0"/>
              <a:t>p</a:t>
            </a:r>
            <a:r>
              <a:rPr lang="en-AU" dirty="0"/>
              <a:t> = weight x height = mass x gravity x height</a:t>
            </a:r>
            <a:endParaRPr lang="en-US" sz="3600" dirty="0">
              <a:latin typeface="OpenDyslexic" charset="0"/>
              <a:ea typeface="OpenDyslexic" charset="0"/>
              <a:cs typeface="OpenDyslexic" charset="0"/>
            </a:endParaRPr>
          </a:p>
        </p:txBody>
      </p:sp>
    </p:spTree>
    <p:extLst>
      <p:ext uri="{BB962C8B-B14F-4D97-AF65-F5344CB8AC3E}">
        <p14:creationId xmlns:p14="http://schemas.microsoft.com/office/powerpoint/2010/main" val="99151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887196"/>
            <a:ext cx="10571998" cy="970450"/>
          </a:xfrm>
        </p:spPr>
        <p:txBody>
          <a:bodyPr>
            <a:normAutofit fontScale="90000"/>
          </a:bodyPr>
          <a:lstStyle/>
          <a:p>
            <a:r>
              <a:rPr lang="en-US" sz="6000" dirty="0">
                <a:latin typeface="OpenDyslexic" charset="0"/>
                <a:ea typeface="OpenDyslexic" charset="0"/>
                <a:cs typeface="OpenDyslexic" charset="0"/>
              </a:rPr>
              <a:t>GRAVITY  </a:t>
            </a:r>
            <a:br>
              <a:rPr lang="en-US" sz="6000" dirty="0">
                <a:latin typeface="OpenDyslexic" charset="0"/>
                <a:ea typeface="OpenDyslexic" charset="0"/>
                <a:cs typeface="OpenDyslexic" charset="0"/>
              </a:rPr>
            </a:br>
            <a:r>
              <a:rPr lang="en-US" sz="4400" dirty="0">
                <a:latin typeface="OpenDyslexic" charset="0"/>
                <a:ea typeface="OpenDyslexic" charset="0"/>
                <a:cs typeface="OpenDyslexic" charset="0"/>
              </a:rPr>
              <a:t>WHAT WE ALREADY KNOW</a:t>
            </a:r>
          </a:p>
        </p:txBody>
      </p:sp>
      <p:sp>
        <p:nvSpPr>
          <p:cNvPr id="3" name="Content Placeholder 2"/>
          <p:cNvSpPr>
            <a:spLocks noGrp="1"/>
          </p:cNvSpPr>
          <p:nvPr>
            <p:ph idx="1"/>
          </p:nvPr>
        </p:nvSpPr>
        <p:spPr>
          <a:xfrm>
            <a:off x="827424" y="2492075"/>
            <a:ext cx="10554574" cy="4107076"/>
          </a:xfrm>
        </p:spPr>
        <p:txBody>
          <a:bodyPr>
            <a:normAutofit/>
          </a:bodyPr>
          <a:lstStyle/>
          <a:p>
            <a:r>
              <a:rPr lang="en-US" sz="3600" dirty="0">
                <a:latin typeface="OpenDyslexic" charset="0"/>
                <a:ea typeface="OpenDyslexic" charset="0"/>
                <a:cs typeface="OpenDyslexic" charset="0"/>
              </a:rPr>
              <a:t>Gravity is the force that attracts any objects with mass</a:t>
            </a:r>
          </a:p>
          <a:p>
            <a:r>
              <a:rPr lang="en-US" sz="3400" dirty="0">
                <a:latin typeface="OpenDyslexic" charset="0"/>
                <a:ea typeface="OpenDyslexic" charset="0"/>
                <a:cs typeface="OpenDyslexic" charset="0"/>
              </a:rPr>
              <a:t>Gravity is the force that holds us on the surface of the Earth and holds the Earth in orbit around the Sun</a:t>
            </a:r>
          </a:p>
        </p:txBody>
      </p:sp>
      <p:graphicFrame>
        <p:nvGraphicFramePr>
          <p:cNvPr id="6" name="Table 5"/>
          <p:cNvGraphicFramePr>
            <a:graphicFrameLocks noGrp="1"/>
          </p:cNvGraphicFramePr>
          <p:nvPr>
            <p:extLst>
              <p:ext uri="{D42A27DB-BD31-4B8C-83A1-F6EECF244321}">
                <p14:modId xmlns:p14="http://schemas.microsoft.com/office/powerpoint/2010/main" val="116956590"/>
              </p:ext>
            </p:extLst>
          </p:nvPr>
        </p:nvGraphicFramePr>
        <p:xfrm>
          <a:off x="9437118" y="1848613"/>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1">
                        <a:lumMod val="50000"/>
                      </a:schemeClr>
                    </a:solidFill>
                  </a:tcPr>
                </a:tc>
                <a:extLst>
                  <a:ext uri="{0D108BD9-81ED-4DB2-BD59-A6C34878D82A}">
                    <a16:rowId xmlns:a16="http://schemas.microsoft.com/office/drawing/2014/main" val="10000"/>
                  </a:ext>
                </a:extLst>
              </a:tr>
              <a:tr h="370840">
                <a:tc>
                  <a:txBody>
                    <a:bodyPr/>
                    <a:lstStyle/>
                    <a:p>
                      <a:r>
                        <a:rPr lang="en-AU" dirty="0"/>
                        <a:t>What is gravity?</a:t>
                      </a:r>
                    </a:p>
                  </a:txBody>
                  <a:tcPr>
                    <a:solidFill>
                      <a:schemeClr val="accent1">
                        <a:lumMod val="20000"/>
                        <a:lumOff val="80000"/>
                        <a:alpha val="91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0219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2F3B165-4965-47B9-AF58-32773B7FB90A}"/>
</file>

<file path=customXml/itemProps2.xml><?xml version="1.0" encoding="utf-8"?>
<ds:datastoreItem xmlns:ds="http://schemas.openxmlformats.org/officeDocument/2006/customXml" ds:itemID="{C6490424-A51C-466C-9805-9A4086C1B825}"/>
</file>

<file path=customXml/itemProps3.xml><?xml version="1.0" encoding="utf-8"?>
<ds:datastoreItem xmlns:ds="http://schemas.openxmlformats.org/officeDocument/2006/customXml" ds:itemID="{21834122-CFCB-41AB-9D6D-47AF6CBBCE68}"/>
</file>

<file path=docProps/app.xml><?xml version="1.0" encoding="utf-8"?>
<Properties xmlns="http://schemas.openxmlformats.org/officeDocument/2006/extended-properties" xmlns:vt="http://schemas.openxmlformats.org/officeDocument/2006/docPropsVTypes">
  <Template/>
  <TotalTime>6176</TotalTime>
  <Words>1194</Words>
  <Application>Microsoft Macintosh PowerPoint</Application>
  <PresentationFormat>Widescreen</PresentationFormat>
  <Paragraphs>208</Paragraphs>
  <Slides>29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OpenDyslexic</vt:lpstr>
      <vt:lpstr>Wingdings 2</vt:lpstr>
      <vt:lpstr>Office Theme</vt:lpstr>
      <vt:lpstr>PowerPoint Presentation</vt:lpstr>
      <vt:lpstr>ENERGY</vt:lpstr>
      <vt:lpstr>ENERGY</vt:lpstr>
      <vt:lpstr>LAW OF CONSERVATION OF ENERGY</vt:lpstr>
      <vt:lpstr>LAW OF CONSERVATION OF ENERGY</vt:lpstr>
      <vt:lpstr>FORMS OF ENERGY</vt:lpstr>
      <vt:lpstr>GRAVITATIONAL POTENTIAL ENERGY</vt:lpstr>
      <vt:lpstr>Success Criteria</vt:lpstr>
      <vt:lpstr>GRAVITY   WHAT WE ALREADY KNOW</vt:lpstr>
      <vt:lpstr>GPE</vt:lpstr>
      <vt:lpstr>GRAVITY</vt:lpstr>
      <vt:lpstr>GRAVITATIONAL POTENTIAL ENERGY</vt:lpstr>
      <vt:lpstr>PowerPoint Presentation</vt:lpstr>
      <vt:lpstr>PowerPoint Presentation</vt:lpstr>
      <vt:lpstr>PowerPoint Presentation</vt:lpstr>
      <vt:lpstr>I’LL SHOW YOU</vt:lpstr>
      <vt:lpstr>LET’S PRACTICE</vt:lpstr>
      <vt:lpstr>LET’S PRACTICE</vt:lpstr>
      <vt:lpstr>LET’S PRACTICE</vt:lpstr>
      <vt:lpstr>YOUR TASK</vt:lpstr>
      <vt:lpstr>Your task</vt:lpstr>
      <vt:lpstr>Your task</vt:lpstr>
      <vt:lpstr>Your task</vt:lpstr>
      <vt:lpstr>Your Task</vt:lpstr>
      <vt:lpstr>Your Task</vt:lpstr>
      <vt:lpstr>Your Task</vt:lpstr>
      <vt:lpstr>Your Task</vt:lpstr>
      <vt:lpstr>GPE Questions</vt:lpstr>
      <vt:lpstr>WHY IS THIS IMPORTANT?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LUDEKENS</dc:creator>
  <cp:lastModifiedBy>BURNS Sandra [Southern River College]</cp:lastModifiedBy>
  <cp:revision>20</cp:revision>
  <dcterms:created xsi:type="dcterms:W3CDTF">2018-02-10T12:27:35Z</dcterms:created>
  <dcterms:modified xsi:type="dcterms:W3CDTF">2020-09-14T00:37:05Z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44300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