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7" r:id="rId4"/>
  </p:sldMasterIdLst>
  <p:notesMasterIdLst>
    <p:notesMasterId r:id="rId21"/>
  </p:notesMasterIdLst>
  <p:sldIdLst>
    <p:sldId id="256" r:id="rId5"/>
    <p:sldId id="298" r:id="rId6"/>
    <p:sldId id="299" r:id="rId7"/>
    <p:sldId id="300" r:id="rId8"/>
    <p:sldId id="258" r:id="rId9"/>
    <p:sldId id="259" r:id="rId10"/>
    <p:sldId id="260" r:id="rId11"/>
    <p:sldId id="282" r:id="rId12"/>
    <p:sldId id="283" r:id="rId13"/>
    <p:sldId id="291" r:id="rId14"/>
    <p:sldId id="292" r:id="rId15"/>
    <p:sldId id="293" r:id="rId16"/>
    <p:sldId id="294" r:id="rId17"/>
    <p:sldId id="296" r:id="rId18"/>
    <p:sldId id="295" r:id="rId19"/>
    <p:sldId id="297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9D8B"/>
    <a:srgbClr val="FFF2E6"/>
    <a:srgbClr val="FFE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640CECF-2EC5-44C4-A8A7-45B56658353C}">
  <a:tblStyle styleId="{3640CECF-2EC5-44C4-A8A7-45B56658353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7"/>
    <p:restoredTop sz="69432"/>
  </p:normalViewPr>
  <p:slideViewPr>
    <p:cSldViewPr snapToGrid="0">
      <p:cViewPr varScale="1">
        <p:scale>
          <a:sx n="110" d="100"/>
          <a:sy n="110" d="100"/>
        </p:scale>
        <p:origin x="941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NEW-BUSH Tiela [Southern River College]" userId="bf386e6b-4d7d-43de-b407-a69201ec0eea" providerId="ADAL" clId="{46A12E91-DAAF-4D66-85D8-6EC4BEA4E245}"/>
    <pc:docChg chg="modSld">
      <pc:chgData name="AGNEW-BUSH Tiela [Southern River College]" userId="bf386e6b-4d7d-43de-b407-a69201ec0eea" providerId="ADAL" clId="{46A12E91-DAAF-4D66-85D8-6EC4BEA4E245}" dt="2025-01-23T04:02:56.777" v="0" actId="1076"/>
      <pc:docMkLst>
        <pc:docMk/>
      </pc:docMkLst>
      <pc:sldChg chg="modSp mod">
        <pc:chgData name="AGNEW-BUSH Tiela [Southern River College]" userId="bf386e6b-4d7d-43de-b407-a69201ec0eea" providerId="ADAL" clId="{46A12E91-DAAF-4D66-85D8-6EC4BEA4E245}" dt="2025-01-23T04:02:56.777" v="0" actId="1076"/>
        <pc:sldMkLst>
          <pc:docMk/>
          <pc:sldMk cId="0" sldId="282"/>
        </pc:sldMkLst>
        <pc:picChg chg="mod">
          <ac:chgData name="AGNEW-BUSH Tiela [Southern River College]" userId="bf386e6b-4d7d-43de-b407-a69201ec0eea" providerId="ADAL" clId="{46A12E91-DAAF-4D66-85D8-6EC4BEA4E245}" dt="2025-01-23T04:02:56.777" v="0" actId="1076"/>
          <ac:picMkLst>
            <pc:docMk/>
            <pc:sldMk cId="0" sldId="282"/>
            <ac:picMk id="3" creationId="{85F2417A-E454-964A-A4C1-4F6E3740520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ce2bc161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g4ce2bc161c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075260b5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5075260b5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Learning Objectives contain </a:t>
            </a:r>
            <a:r>
              <a:rPr lang="en-GB" b="1" dirty="0">
                <a:solidFill>
                  <a:schemeClr val="dk1"/>
                </a:solidFill>
              </a:rPr>
              <a:t>concepts </a:t>
            </a:r>
            <a:r>
              <a:rPr lang="en-GB" dirty="0">
                <a:solidFill>
                  <a:schemeClr val="dk1"/>
                </a:solidFill>
              </a:rPr>
              <a:t>(nouns, big ideas), </a:t>
            </a:r>
            <a:r>
              <a:rPr lang="en-GB" b="1" dirty="0">
                <a:solidFill>
                  <a:schemeClr val="dk1"/>
                </a:solidFill>
              </a:rPr>
              <a:t>skills </a:t>
            </a:r>
            <a:r>
              <a:rPr lang="en-GB" dirty="0">
                <a:solidFill>
                  <a:schemeClr val="dk1"/>
                </a:solidFill>
              </a:rPr>
              <a:t>(verbs, measurable behaviours) and sometimes </a:t>
            </a:r>
            <a:r>
              <a:rPr lang="en-GB" b="1" dirty="0">
                <a:solidFill>
                  <a:schemeClr val="dk1"/>
                </a:solidFill>
              </a:rPr>
              <a:t>context </a:t>
            </a:r>
            <a:r>
              <a:rPr lang="en-GB" dirty="0">
                <a:solidFill>
                  <a:schemeClr val="dk1"/>
                </a:solidFill>
              </a:rPr>
              <a:t>(restricting or targeting conditions).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●Example: Students will be able to </a:t>
            </a:r>
            <a:r>
              <a:rPr lang="en-GB" b="1" dirty="0">
                <a:solidFill>
                  <a:schemeClr val="dk1"/>
                </a:solidFill>
              </a:rPr>
              <a:t>describe</a:t>
            </a:r>
            <a:r>
              <a:rPr lang="en-GB" dirty="0">
                <a:solidFill>
                  <a:schemeClr val="dk1"/>
                </a:solidFill>
              </a:rPr>
              <a:t> the concept of </a:t>
            </a:r>
            <a:r>
              <a:rPr lang="en-GB" b="1" dirty="0">
                <a:solidFill>
                  <a:schemeClr val="dk1"/>
                </a:solidFill>
              </a:rPr>
              <a:t>density </a:t>
            </a:r>
            <a:r>
              <a:rPr lang="en-GB" dirty="0">
                <a:solidFill>
                  <a:schemeClr val="dk1"/>
                </a:solidFill>
              </a:rPr>
              <a:t>and apply it to </a:t>
            </a:r>
            <a:r>
              <a:rPr lang="en-GB" b="1" dirty="0">
                <a:solidFill>
                  <a:schemeClr val="dk1"/>
                </a:solidFill>
              </a:rPr>
              <a:t>floating and sinking.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Examples: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8292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BLANK_1_1_1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363666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DEVELOPMENT/GUIDED PRACTICE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0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Closure">
  <p:cSld name="BLANK_1_1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9"/>
          <p:cNvSpPr txBox="1"/>
          <p:nvPr/>
        </p:nvSpPr>
        <p:spPr>
          <a:xfrm rot="-5400000">
            <a:off x="-667850" y="2399550"/>
            <a:ext cx="17718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1600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CLOSURE</a:t>
            </a:r>
            <a:endParaRPr sz="1600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9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19D8B">
            <a:alpha val="1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600"/>
              <a:buNone/>
            </a:pPr>
            <a:r>
              <a:rPr lang="en-AU" sz="6000" dirty="0"/>
              <a:t>Kinetic Energy</a:t>
            </a:r>
            <a:endParaRPr sz="6000" dirty="0"/>
          </a:p>
        </p:txBody>
      </p:sp>
      <p:sp>
        <p:nvSpPr>
          <p:cNvPr id="68" name="Google Shape;68;p11"/>
          <p:cNvSpPr/>
          <p:nvPr/>
        </p:nvSpPr>
        <p:spPr>
          <a:xfrm>
            <a:off x="230150" y="4553100"/>
            <a:ext cx="890700" cy="440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BB0E88A-5AE7-2E41-8E2F-B03AE0C22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E91C0D-A67C-5B4A-825A-DAA39121EE8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8A17CE-3B5A-8A4D-BC08-DAFCB61F1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476"/>
            <a:ext cx="9144000" cy="49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D207E49-213A-384E-BA36-6A4E51ED6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27DF8-B44F-2441-B920-9F172023454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D461A-DECC-6043-AC23-B500E0B8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81"/>
            <a:ext cx="9144000" cy="490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055FFCA-7C69-C945-BB97-EFF468FFF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D0D84-5946-FF43-B0FC-73DA31541C7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DE5CC-3014-354E-9485-65AC0D6FC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862"/>
            <a:ext cx="9144000" cy="49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13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086DE0D-3C09-C547-9FB6-230B053F28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B982-6B2A-E54D-84D0-29B03D092C2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65E45-25F0-234D-A758-B93BFE02E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69"/>
            <a:ext cx="9144000" cy="506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3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51AADA6-BE5B-1644-A5F4-FD2738C6E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13C98-A235-544E-8932-F373067E5E0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5E568-872D-A448-B4A3-8867B2EC7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591"/>
            <a:ext cx="9144000" cy="48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585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F86DC87-AF58-EE46-84EE-E2478025A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905DC-4AE5-7C4B-83D5-50505A0456D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D41B6-CF11-5F42-A602-3218EC661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911"/>
            <a:ext cx="9144000" cy="504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688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baseline="30000" dirty="0"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graphicFrame>
        <p:nvGraphicFramePr>
          <p:cNvPr id="77" name="Google Shape;77;p12"/>
          <p:cNvGraphicFramePr/>
          <p:nvPr/>
        </p:nvGraphicFramePr>
        <p:xfrm>
          <a:off x="6693450" y="4023650"/>
          <a:ext cx="2134475" cy="877315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8" name="Google Shape;78;p12"/>
          <p:cNvGraphicFramePr/>
          <p:nvPr/>
        </p:nvGraphicFramePr>
        <p:xfrm>
          <a:off x="6729700" y="2720300"/>
          <a:ext cx="2134475" cy="86862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DEFINITION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Define a key word in the learning objective here.</a:t>
                      </a:r>
                      <a:endParaRPr sz="11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9" name="Google Shape;79;p12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207CE31-BAF2-A144-8250-E497B4F08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83"/>
            <a:ext cx="9144000" cy="506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98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17B4F-F363-4748-8FA8-A8208C01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Understand kinetic energy in terms of speed, distance and time.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4387D-7A6E-4F48-9803-ED390F89E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804" y="2764628"/>
            <a:ext cx="8148484" cy="2012400"/>
          </a:xfrm>
        </p:spPr>
        <p:txBody>
          <a:bodyPr/>
          <a:lstStyle/>
          <a:p>
            <a:pPr lvl="0"/>
            <a:r>
              <a:rPr lang="en-AU" dirty="0"/>
              <a:t>Define kinetic energy. </a:t>
            </a:r>
          </a:p>
          <a:p>
            <a:pPr lvl="0"/>
            <a:r>
              <a:rPr lang="en-AU" dirty="0"/>
              <a:t>Define mechanical energy. </a:t>
            </a:r>
          </a:p>
          <a:p>
            <a:pPr lvl="0"/>
            <a:r>
              <a:rPr lang="en-AU" dirty="0"/>
              <a:t>Relate kinetic energy to speed.</a:t>
            </a:r>
          </a:p>
          <a:p>
            <a:pPr lvl="0"/>
            <a:r>
              <a:rPr lang="en-AU" dirty="0"/>
              <a:t>Identify the standard units for speed, distance and time.</a:t>
            </a:r>
          </a:p>
          <a:p>
            <a:pPr lvl="0"/>
            <a:r>
              <a:rPr lang="en-AU" dirty="0"/>
              <a:t>Use the equation </a:t>
            </a:r>
            <a:r>
              <a:rPr lang="en-AU" i="1" dirty="0"/>
              <a:t>speed = distance / time </a:t>
            </a:r>
            <a:endParaRPr lang="en-AU" dirty="0"/>
          </a:p>
          <a:p>
            <a:r>
              <a:rPr lang="en-AU" dirty="0"/>
              <a:t>Apply the equation above in real life situations, such as speed limits and paper planes.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8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492B996-CFCA-F448-92A6-CAB417AC6F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i="1" dirty="0"/>
              <a:t>Mechanical Energy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103BA-3F76-7643-9AC2-5026D521D92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An object that is moving is said to have kinetic </a:t>
            </a:r>
            <a:br>
              <a:rPr lang="en-US" dirty="0"/>
            </a:br>
            <a:r>
              <a:rPr lang="en-US" dirty="0"/>
              <a:t>energy, but it also has potential energy. Therefore </a:t>
            </a:r>
            <a:br>
              <a:rPr lang="en-US" dirty="0"/>
            </a:br>
            <a:r>
              <a:rPr lang="en-US" dirty="0"/>
              <a:t>it is best to describe an object in motion as having </a:t>
            </a:r>
            <a:r>
              <a:rPr lang="en-US" b="1" dirty="0"/>
              <a:t>mechanical energy</a:t>
            </a:r>
            <a:r>
              <a:rPr lang="en-US" dirty="0"/>
              <a:t>. </a:t>
            </a:r>
          </a:p>
        </p:txBody>
      </p:sp>
      <p:pic>
        <p:nvPicPr>
          <p:cNvPr id="4" name="Picture 3" descr="Mechanical Energy">
            <a:extLst>
              <a:ext uri="{FF2B5EF4-FFF2-40B4-BE49-F238E27FC236}">
                <a16:creationId xmlns:a16="http://schemas.microsoft.com/office/drawing/2014/main" id="{39F1A037-AE25-0449-873C-0CEA69392BC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324" y="2054579"/>
            <a:ext cx="2861897" cy="26303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2505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876315B-CBAA-1F4F-B5AB-87B4CF2692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Mechanical energy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33558-748C-1D48-8410-F8B2DDAECC6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/>
              <a:t>Mechanical energy </a:t>
            </a:r>
            <a:r>
              <a:rPr lang="en-US" dirty="0"/>
              <a:t>is the sum of an objects potential energy and kinetic energy. </a:t>
            </a:r>
          </a:p>
          <a:p>
            <a:r>
              <a:rPr lang="en-US" dirty="0"/>
              <a:t>Examples of mechanical energy include a roller coaster, skateboarder</a:t>
            </a:r>
            <a:r>
              <a:rPr lang="en-AU" dirty="0"/>
              <a:t>, an </a:t>
            </a:r>
            <a:r>
              <a:rPr lang="en-US" dirty="0"/>
              <a:t>arrow flying through the air</a:t>
            </a:r>
            <a:r>
              <a:rPr lang="en-AU" dirty="0"/>
              <a:t>, a </a:t>
            </a:r>
            <a:r>
              <a:rPr lang="en-US" dirty="0"/>
              <a:t>weight lifter</a:t>
            </a:r>
            <a:r>
              <a:rPr lang="en-AU" dirty="0"/>
              <a:t> and a</a:t>
            </a:r>
            <a:r>
              <a:rPr lang="en-US" dirty="0"/>
              <a:t>anything in motion.</a:t>
            </a:r>
            <a:endParaRPr lang="en-AU" dirty="0"/>
          </a:p>
          <a:p>
            <a:endParaRPr lang="en-US" dirty="0"/>
          </a:p>
        </p:txBody>
      </p:sp>
      <p:pic>
        <p:nvPicPr>
          <p:cNvPr id="4" name="Picture 3" descr="The journey of the roller coaster.">
            <a:extLst>
              <a:ext uri="{FF2B5EF4-FFF2-40B4-BE49-F238E27FC236}">
                <a16:creationId xmlns:a16="http://schemas.microsoft.com/office/drawing/2014/main" id="{6AEBBCD0-6FFB-C248-B243-B26BA776399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338" y="2954866"/>
            <a:ext cx="3507827" cy="1763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22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0FBF12-FFCE-EF4E-870C-D0D204433A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Kinetic Energy</a:t>
            </a:r>
          </a:p>
        </p:txBody>
      </p:sp>
      <p:graphicFrame>
        <p:nvGraphicFramePr>
          <p:cNvPr id="8" name="Google Shape;95;p14">
            <a:extLst>
              <a:ext uri="{FF2B5EF4-FFF2-40B4-BE49-F238E27FC236}">
                <a16:creationId xmlns:a16="http://schemas.microsoft.com/office/drawing/2014/main" id="{3A8E913A-1003-3C40-83D4-166E714D4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320842"/>
              </p:ext>
            </p:extLst>
          </p:nvPr>
        </p:nvGraphicFramePr>
        <p:xfrm>
          <a:off x="6685300" y="3781875"/>
          <a:ext cx="2134475" cy="7466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D9097FC-9FFD-BB47-A7BC-964E842C8934}"/>
              </a:ext>
            </a:extLst>
          </p:cNvPr>
          <p:cNvSpPr txBox="1"/>
          <p:nvPr/>
        </p:nvSpPr>
        <p:spPr>
          <a:xfrm>
            <a:off x="722489" y="1072444"/>
            <a:ext cx="80972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0C0"/>
                </a:solidFill>
              </a:rPr>
              <a:t>Kinetic energy is the energy possessed by a moving object</a:t>
            </a:r>
          </a:p>
          <a:p>
            <a:endParaRPr lang="en-US" sz="3600" dirty="0">
              <a:solidFill>
                <a:srgbClr val="0070C0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70C0"/>
                </a:solidFill>
              </a:rPr>
              <a:t>We measure kinetic energy in joules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dirty="0"/>
          </a:p>
        </p:txBody>
      </p:sp>
      <p:graphicFrame>
        <p:nvGraphicFramePr>
          <p:cNvPr id="95" name="Google Shape;95;p14"/>
          <p:cNvGraphicFramePr/>
          <p:nvPr>
            <p:extLst>
              <p:ext uri="{D42A27DB-BD31-4B8C-83A1-F6EECF244321}">
                <p14:modId xmlns:p14="http://schemas.microsoft.com/office/powerpoint/2010/main" val="2684577108"/>
              </p:ext>
            </p:extLst>
          </p:nvPr>
        </p:nvGraphicFramePr>
        <p:xfrm>
          <a:off x="6685300" y="3781875"/>
          <a:ext cx="2134475" cy="74669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1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2E9EED21-1757-A245-9067-53A56D6417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210110-FB1A-2F4D-822A-24303606C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744"/>
            <a:ext cx="9144000" cy="44360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		</a:t>
            </a:r>
            <a:endParaRPr dirty="0"/>
          </a:p>
        </p:txBody>
      </p:sp>
      <p:graphicFrame>
        <p:nvGraphicFramePr>
          <p:cNvPr id="102" name="Google Shape;102;p15"/>
          <p:cNvGraphicFramePr/>
          <p:nvPr>
            <p:extLst>
              <p:ext uri="{D42A27DB-BD31-4B8C-83A1-F6EECF244321}">
                <p14:modId xmlns:p14="http://schemas.microsoft.com/office/powerpoint/2010/main" val="382278595"/>
              </p:ext>
            </p:extLst>
          </p:nvPr>
        </p:nvGraphicFramePr>
        <p:xfrm>
          <a:off x="6797400" y="3114550"/>
          <a:ext cx="2134475" cy="70098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DEFINITION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4FFBE25-52E6-AA4E-9840-C44FFD6AA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25"/>
            <a:ext cx="9144000" cy="50934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256" name="Google Shape;256;p37"/>
          <p:cNvGraphicFramePr/>
          <p:nvPr>
            <p:extLst>
              <p:ext uri="{D42A27DB-BD31-4B8C-83A1-F6EECF244321}">
                <p14:modId xmlns:p14="http://schemas.microsoft.com/office/powerpoint/2010/main" val="911353443"/>
              </p:ext>
            </p:extLst>
          </p:nvPr>
        </p:nvGraphicFramePr>
        <p:xfrm>
          <a:off x="6821550" y="3572825"/>
          <a:ext cx="2134475" cy="70098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DEFINITION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5F2417A-E454-964A-A4C1-4F6E37405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0" y="53433"/>
            <a:ext cx="9144000" cy="50366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263" name="Google Shape;263;p38"/>
          <p:cNvGraphicFramePr/>
          <p:nvPr>
            <p:extLst>
              <p:ext uri="{D42A27DB-BD31-4B8C-83A1-F6EECF244321}">
                <p14:modId xmlns:p14="http://schemas.microsoft.com/office/powerpoint/2010/main" val="1822498298"/>
              </p:ext>
            </p:extLst>
          </p:nvPr>
        </p:nvGraphicFramePr>
        <p:xfrm>
          <a:off x="6821550" y="3572825"/>
          <a:ext cx="2134475" cy="700980"/>
        </p:xfrm>
        <a:graphic>
          <a:graphicData uri="http://schemas.openxmlformats.org/drawingml/2006/table">
            <a:tbl>
              <a:tblPr>
                <a:noFill/>
                <a:tableStyleId>{3640CECF-2EC5-44C4-A8A7-45B56658353C}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1" u="none" strike="noStrike" cap="none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DEFINITION</a:t>
                      </a:r>
                      <a:endParaRPr sz="1100" b="1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endParaRPr sz="11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510D63E-3787-5B49-9F43-28D0F8CAC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83"/>
            <a:ext cx="9144000" cy="50675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RC EI 2019" id="{1E6A75BE-CF33-F242-9C64-715278FD6E06}" vid="{9B559CC9-536E-7C40-ADA6-15D406DA04D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BCA23A-CE95-4B33-968C-D0E7E982F9E0}">
  <ds:schemaRefs>
    <ds:schemaRef ds:uri="http://schemas.microsoft.com/office/2006/metadata/properties"/>
    <ds:schemaRef ds:uri="http://schemas.microsoft.com/office/infopath/2007/PartnerControls"/>
    <ds:schemaRef ds:uri="8f659357-f805-491c-ad0b-5621b2de6466"/>
    <ds:schemaRef ds:uri="d5c732d2-f217-444a-91d8-37c5714ca695"/>
  </ds:schemaRefs>
</ds:datastoreItem>
</file>

<file path=customXml/itemProps2.xml><?xml version="1.0" encoding="utf-8"?>
<ds:datastoreItem xmlns:ds="http://schemas.openxmlformats.org/officeDocument/2006/customXml" ds:itemID="{0E299E76-E739-4DAF-B17F-5A8A30B5DA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082B64-4AC3-4D09-9293-03823393ACCE}"/>
</file>

<file path=docProps/app.xml><?xml version="1.0" encoding="utf-8"?>
<Properties xmlns="http://schemas.openxmlformats.org/officeDocument/2006/extended-properties" xmlns:vt="http://schemas.openxmlformats.org/officeDocument/2006/docPropsVTypes">
  <Template>Simple Light</Template>
  <TotalTime>4280</TotalTime>
  <Words>309</Words>
  <Application>Microsoft Office PowerPoint</Application>
  <PresentationFormat>On-screen Show (16:9)</PresentationFormat>
  <Paragraphs>36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Century Gothic</vt:lpstr>
      <vt:lpstr>Simple Light</vt:lpstr>
      <vt:lpstr>Kinetic Energy</vt:lpstr>
      <vt:lpstr>Understand kinetic energy in terms of speed, distance and time.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Kinetic Energy</dc:title>
  <dc:creator>BURNS Sandra [Southern River College]</dc:creator>
  <cp:lastModifiedBy>AGNEW-BUSH Tiela [Southern River College]</cp:lastModifiedBy>
  <cp:revision>7</cp:revision>
  <dcterms:created xsi:type="dcterms:W3CDTF">2020-08-30T04:04:42Z</dcterms:created>
  <dcterms:modified xsi:type="dcterms:W3CDTF">2025-01-23T04:03:06Z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45100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MediaServiceImageTags">
    <vt:lpwstr/>
  </property>
</Properties>
</file>