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7" r:id="rId3"/>
    <p:sldId id="298" r:id="rId4"/>
    <p:sldId id="258" r:id="rId5"/>
    <p:sldId id="260" r:id="rId6"/>
    <p:sldId id="283" r:id="rId7"/>
    <p:sldId id="291" r:id="rId8"/>
    <p:sldId id="292" r:id="rId9"/>
    <p:sldId id="294" r:id="rId10"/>
    <p:sldId id="296" r:id="rId11"/>
    <p:sldId id="295" r:id="rId12"/>
    <p:sldId id="297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D8B"/>
    <a:srgbClr val="FFF2E6"/>
    <a:srgbClr val="FF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40CECF-2EC5-44C4-A8A7-45B56658353C}">
  <a:tblStyle styleId="{3640CECF-2EC5-44C4-A8A7-45B5665835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77"/>
    <p:restoredTop sz="69432"/>
  </p:normalViewPr>
  <p:slideViewPr>
    <p:cSldViewPr snapToGrid="0">
      <p:cViewPr varScale="1">
        <p:scale>
          <a:sx n="172" d="100"/>
          <a:sy n="172" d="100"/>
        </p:scale>
        <p:origin x="27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075260b5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5075260b5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Learning Objectives contain </a:t>
            </a:r>
            <a:r>
              <a:rPr lang="en-GB" b="1" dirty="0">
                <a:solidFill>
                  <a:schemeClr val="dk1"/>
                </a:solidFill>
              </a:rPr>
              <a:t>concepts </a:t>
            </a:r>
            <a:r>
              <a:rPr lang="en-GB" dirty="0">
                <a:solidFill>
                  <a:schemeClr val="dk1"/>
                </a:solidFill>
              </a:rPr>
              <a:t>(nouns, big ideas), </a:t>
            </a:r>
            <a:r>
              <a:rPr lang="en-GB" b="1" dirty="0">
                <a:solidFill>
                  <a:schemeClr val="dk1"/>
                </a:solidFill>
              </a:rPr>
              <a:t>skills </a:t>
            </a:r>
            <a:r>
              <a:rPr lang="en-GB" dirty="0">
                <a:solidFill>
                  <a:schemeClr val="dk1"/>
                </a:solidFill>
              </a:rPr>
              <a:t>(verbs, measurable behaviours) and sometimes </a:t>
            </a:r>
            <a:r>
              <a:rPr lang="en-GB" b="1" dirty="0">
                <a:solidFill>
                  <a:schemeClr val="dk1"/>
                </a:solidFill>
              </a:rPr>
              <a:t>context </a:t>
            </a:r>
            <a:r>
              <a:rPr lang="en-GB" dirty="0">
                <a:solidFill>
                  <a:schemeClr val="dk1"/>
                </a:solidFill>
              </a:rPr>
              <a:t>(restricting or targeting conditions).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●Example: Students will be able to </a:t>
            </a:r>
            <a:r>
              <a:rPr lang="en-GB" b="1" dirty="0">
                <a:solidFill>
                  <a:schemeClr val="dk1"/>
                </a:solidFill>
              </a:rPr>
              <a:t>describe</a:t>
            </a:r>
            <a:r>
              <a:rPr lang="en-GB" dirty="0">
                <a:solidFill>
                  <a:schemeClr val="dk1"/>
                </a:solidFill>
              </a:rPr>
              <a:t> the concept of </a:t>
            </a:r>
            <a:r>
              <a:rPr lang="en-GB" b="1" dirty="0">
                <a:solidFill>
                  <a:schemeClr val="dk1"/>
                </a:solidFill>
              </a:rPr>
              <a:t>density </a:t>
            </a:r>
            <a:r>
              <a:rPr lang="en-GB" dirty="0">
                <a:solidFill>
                  <a:schemeClr val="dk1"/>
                </a:solidFill>
              </a:rPr>
              <a:t>and apply it to </a:t>
            </a:r>
            <a:r>
              <a:rPr lang="en-GB" b="1" dirty="0">
                <a:solidFill>
                  <a:schemeClr val="dk1"/>
                </a:solidFill>
              </a:rPr>
              <a:t>floating and sinking.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Success criteria are specific measurable outcomes that if met mean that the student has met the learning objective.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Examples: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•Students will be able to compare densities of substances using mass and volume.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•Students will be able to identify whether a solid or liquid will float or sink in a liquid based on their densities.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ce2bc161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g4ce2bc161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075260b5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5075260b5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Learning Objectives contain </a:t>
            </a:r>
            <a:r>
              <a:rPr lang="en-GB" b="1" dirty="0">
                <a:solidFill>
                  <a:schemeClr val="dk1"/>
                </a:solidFill>
              </a:rPr>
              <a:t>concepts </a:t>
            </a:r>
            <a:r>
              <a:rPr lang="en-GB" dirty="0">
                <a:solidFill>
                  <a:schemeClr val="dk1"/>
                </a:solidFill>
              </a:rPr>
              <a:t>(nouns, big ideas), </a:t>
            </a:r>
            <a:r>
              <a:rPr lang="en-GB" b="1" dirty="0">
                <a:solidFill>
                  <a:schemeClr val="dk1"/>
                </a:solidFill>
              </a:rPr>
              <a:t>skills </a:t>
            </a:r>
            <a:r>
              <a:rPr lang="en-GB" dirty="0">
                <a:solidFill>
                  <a:schemeClr val="dk1"/>
                </a:solidFill>
              </a:rPr>
              <a:t>(verbs, measurable behaviours) and sometimes </a:t>
            </a:r>
            <a:r>
              <a:rPr lang="en-GB" b="1" dirty="0">
                <a:solidFill>
                  <a:schemeClr val="dk1"/>
                </a:solidFill>
              </a:rPr>
              <a:t>context </a:t>
            </a:r>
            <a:r>
              <a:rPr lang="en-GB" dirty="0">
                <a:solidFill>
                  <a:schemeClr val="dk1"/>
                </a:solidFill>
              </a:rPr>
              <a:t>(restricting or targeting conditions).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●Example: Students will be able to </a:t>
            </a:r>
            <a:r>
              <a:rPr lang="en-GB" b="1" dirty="0">
                <a:solidFill>
                  <a:schemeClr val="dk1"/>
                </a:solidFill>
              </a:rPr>
              <a:t>describe</a:t>
            </a:r>
            <a:r>
              <a:rPr lang="en-GB" dirty="0">
                <a:solidFill>
                  <a:schemeClr val="dk1"/>
                </a:solidFill>
              </a:rPr>
              <a:t> the concept of </a:t>
            </a:r>
            <a:r>
              <a:rPr lang="en-GB" b="1" dirty="0">
                <a:solidFill>
                  <a:schemeClr val="dk1"/>
                </a:solidFill>
              </a:rPr>
              <a:t>density </a:t>
            </a:r>
            <a:r>
              <a:rPr lang="en-GB" dirty="0">
                <a:solidFill>
                  <a:schemeClr val="dk1"/>
                </a:solidFill>
              </a:rPr>
              <a:t>and apply it to </a:t>
            </a:r>
            <a:r>
              <a:rPr lang="en-GB" b="1" dirty="0">
                <a:solidFill>
                  <a:schemeClr val="dk1"/>
                </a:solidFill>
              </a:rPr>
              <a:t>floating and sinking.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Success criteria are specific measurable outcomes that if met mean that the student has met the learning objective.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Examples: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•Students will be able to compare densities of substances using mass and volume.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•Students will be able to identify whether a solid or liquid will float or sink in a liquid based on their densities.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829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Century Gothic"/>
              <a:buNone/>
              <a:defRPr sz="6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>
  <p:cSld name="BLANK_1_1_1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/>
        </p:nvSpPr>
        <p:spPr>
          <a:xfrm rot="-5400000">
            <a:off x="-569675" y="2399550"/>
            <a:ext cx="15891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OBJECTIVE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BLANK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DEVELOPMENT/GUIDED PRACTICE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Closure">
  <p:cSld name="BLANK_1_1_1_1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9"/>
          <p:cNvSpPr txBox="1"/>
          <p:nvPr/>
        </p:nvSpPr>
        <p:spPr>
          <a:xfrm rot="-5400000">
            <a:off x="-667850" y="2399550"/>
            <a:ext cx="17718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CLOSURE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9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19D8B">
            <a:alpha val="1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bslm-contrib.s3.amazonaws.com/WGBH/conv16/conv16-int-thermalenergy/index.html#/intro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AU" sz="6000" dirty="0"/>
              <a:t>Heat Energy</a:t>
            </a:r>
            <a:endParaRPr sz="6000" dirty="0"/>
          </a:p>
        </p:txBody>
      </p:sp>
      <p:sp>
        <p:nvSpPr>
          <p:cNvPr id="68" name="Google Shape;68;p11"/>
          <p:cNvSpPr/>
          <p:nvPr/>
        </p:nvSpPr>
        <p:spPr>
          <a:xfrm>
            <a:off x="230150" y="4553100"/>
            <a:ext cx="890700" cy="44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51AADA6-BE5B-1644-A5F4-FD2738C6E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13C98-A235-544E-8932-F373067E5E0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8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F86DC87-AF58-EE46-84EE-E2478025A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905DC-4AE5-7C4B-83D5-50505A0456D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8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4" y="2892375"/>
            <a:ext cx="6081245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sz="1200" dirty="0"/>
              <a:t>Describe thermal energy.</a:t>
            </a:r>
          </a:p>
          <a:p>
            <a:pPr lvl="0"/>
            <a:r>
              <a:rPr lang="en-AU" sz="1200" dirty="0"/>
              <a:t>Describe the effects of adding/removing thermal energy to objects, in terms of:</a:t>
            </a:r>
          </a:p>
          <a:p>
            <a:pPr lvl="1"/>
            <a:r>
              <a:rPr lang="en-AU" sz="1200" dirty="0"/>
              <a:t>Change of temperature, Change of state, Movement of particles and Distance between particles</a:t>
            </a:r>
          </a:p>
          <a:p>
            <a:pPr marL="596900" lvl="1" indent="0">
              <a:buNone/>
            </a:pPr>
            <a:endParaRPr lang="en-AU" sz="1200" dirty="0"/>
          </a:p>
          <a:p>
            <a:r>
              <a:rPr lang="en-AU" sz="1200" dirty="0"/>
              <a:t>Recognise and list examples of useful and wasted heat energy. </a:t>
            </a:r>
            <a:endParaRPr lang="en-AU" sz="12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aseline="30000"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dirty="0"/>
              <a:t>Understand heat (thermal) energy. </a:t>
            </a:r>
            <a:endParaRPr dirty="0"/>
          </a:p>
        </p:txBody>
      </p:sp>
      <p:graphicFrame>
        <p:nvGraphicFramePr>
          <p:cNvPr id="77" name="Google Shape;77;p12"/>
          <p:cNvGraphicFramePr/>
          <p:nvPr/>
        </p:nvGraphicFramePr>
        <p:xfrm>
          <a:off x="6693450" y="4023650"/>
          <a:ext cx="2134475" cy="877315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DECLARE THE OBJECTIVE</a:t>
                      </a:r>
                      <a:endParaRPr sz="1100" b="1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the learning objective to your partner.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Google Shape;78;p12"/>
          <p:cNvGraphicFramePr/>
          <p:nvPr>
            <p:extLst/>
          </p:nvPr>
        </p:nvGraphicFramePr>
        <p:xfrm>
          <a:off x="6729700" y="2720300"/>
          <a:ext cx="2134475" cy="86862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DEFINITION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Define a key word in the learning objective here.</a:t>
                      </a:r>
                      <a:endParaRPr sz="11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79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4" y="2549912"/>
            <a:ext cx="8512211" cy="259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dirty="0"/>
              <a:t>Describe thermal energy.</a:t>
            </a:r>
          </a:p>
          <a:p>
            <a:pPr lvl="0"/>
            <a:r>
              <a:rPr lang="en-AU" dirty="0"/>
              <a:t>Describe the effects of adding/removing thermal energy to objects, in terms of:	Change of temperature, Change of state, Movement of 			particles and Distance between particles</a:t>
            </a:r>
          </a:p>
          <a:p>
            <a:r>
              <a:rPr lang="en-AU" dirty="0"/>
              <a:t>Recognise and list examples of useful and wasted heat energy. </a:t>
            </a:r>
            <a:endParaRPr baseline="30000"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AU" dirty="0"/>
              <a:t>Understand heat (thermal) energy. </a:t>
            </a:r>
            <a:endParaRPr dirty="0"/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868E089-59F2-D54E-8C8E-DB293CF83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does all the energy on Earth come from?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FE308-60EE-E748-9F2D-D14F7233DAAA}"/>
              </a:ext>
            </a:extLst>
          </p:cNvPr>
          <p:cNvPicPr/>
          <p:nvPr/>
        </p:nvPicPr>
        <p:blipFill rotWithShape="1">
          <a:blip r:embed="rId2"/>
          <a:srcRect b="70656"/>
          <a:stretch/>
        </p:blipFill>
        <p:spPr>
          <a:xfrm>
            <a:off x="1579735" y="1403177"/>
            <a:ext cx="5613544" cy="220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0FBF12-FFCE-EF4E-870C-D0D204433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the sun made of?</a:t>
            </a:r>
          </a:p>
        </p:txBody>
      </p:sp>
      <p:graphicFrame>
        <p:nvGraphicFramePr>
          <p:cNvPr id="8" name="Google Shape;95;p14">
            <a:extLst>
              <a:ext uri="{FF2B5EF4-FFF2-40B4-BE49-F238E27FC236}">
                <a16:creationId xmlns:a16="http://schemas.microsoft.com/office/drawing/2014/main" id="{3A8E913A-1003-3C40-83D4-166E714D4A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831317"/>
              </p:ext>
            </p:extLst>
          </p:nvPr>
        </p:nvGraphicFramePr>
        <p:xfrm>
          <a:off x="6900890" y="266050"/>
          <a:ext cx="2134475" cy="7466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1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all heat comes the sun</a:t>
                      </a:r>
                      <a:endParaRPr sz="11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B91BD6-6038-AE44-9DB2-7F48C51830A7}"/>
              </a:ext>
            </a:extLst>
          </p:cNvPr>
          <p:cNvSpPr txBox="1"/>
          <p:nvPr/>
        </p:nvSpPr>
        <p:spPr>
          <a:xfrm>
            <a:off x="750847" y="899531"/>
            <a:ext cx="73449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The sun consists mainly of hydrogen atoms fusing two by two into helium, unleashing immense energy in the process.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E29A0A-A5D7-0E4E-9379-B572F8A9B4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39517" y="2570007"/>
            <a:ext cx="4848225" cy="2221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63DCEC-CCBD-0344-BE35-1BD0A08A2B6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10021" y="2424980"/>
            <a:ext cx="1607820" cy="2256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AU" dirty="0">
                <a:solidFill>
                  <a:schemeClr val="lt1"/>
                </a:solidFill>
              </a:rPr>
              <a:t>Useful and Non-useful Energy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2"/>
          </p:nvPr>
        </p:nvSpPr>
        <p:spPr>
          <a:xfrm>
            <a:off x="552550" y="691376"/>
            <a:ext cx="6173700" cy="422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100"/>
              </a:spcBef>
              <a:buNone/>
            </a:pPr>
            <a:r>
              <a:rPr lang="en-US" dirty="0"/>
              <a:t>Most heat energy is not useful and considered wasted energy. </a:t>
            </a:r>
          </a:p>
          <a:p>
            <a:pPr marL="0" indent="0">
              <a:lnSpc>
                <a:spcPct val="100000"/>
              </a:lnSpc>
              <a:spcBef>
                <a:spcPts val="1100"/>
              </a:spcBef>
              <a:buNone/>
            </a:pPr>
            <a:r>
              <a:rPr lang="en-US" dirty="0"/>
              <a:t>List examples of heat energy that is useful and another list of heat energy that is not useful. </a:t>
            </a:r>
            <a:endParaRPr lang="en-AU" dirty="0"/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	</a:t>
            </a:r>
            <a:endParaRPr dirty="0"/>
          </a:p>
        </p:txBody>
      </p:sp>
      <p:graphicFrame>
        <p:nvGraphicFramePr>
          <p:cNvPr id="102" name="Google Shape;102;p15"/>
          <p:cNvGraphicFramePr/>
          <p:nvPr>
            <p:extLst>
              <p:ext uri="{D42A27DB-BD31-4B8C-83A1-F6EECF244321}">
                <p14:modId xmlns:p14="http://schemas.microsoft.com/office/powerpoint/2010/main" val="1873720755"/>
              </p:ext>
            </p:extLst>
          </p:nvPr>
        </p:nvGraphicFramePr>
        <p:xfrm>
          <a:off x="6871742" y="184274"/>
          <a:ext cx="2134475" cy="170682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DEFINITION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1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Thermal Energy: </a:t>
                      </a:r>
                      <a:r>
                        <a:rPr lang="en-AU" sz="1100" i="1" dirty="0"/>
                        <a:t>Thermal energy</a:t>
                      </a:r>
                      <a:r>
                        <a:rPr lang="en-AU" sz="1100" dirty="0"/>
                        <a:t> (also called heat energy) is produced when a rise in temperature causes atoms and molecules to move faster and collide with each other</a:t>
                      </a:r>
                      <a:endParaRPr sz="11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3687F2-9D54-DF45-9632-B298DD22F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615893"/>
              </p:ext>
            </p:extLst>
          </p:nvPr>
        </p:nvGraphicFramePr>
        <p:xfrm>
          <a:off x="662109" y="2483004"/>
          <a:ext cx="8184526" cy="2289717"/>
        </p:xfrm>
        <a:graphic>
          <a:graphicData uri="http://schemas.openxmlformats.org/drawingml/2006/table">
            <a:tbl>
              <a:tblPr firstRow="1" bandRow="1">
                <a:tableStyleId>{3640CECF-2EC5-44C4-A8A7-45B56658353C}</a:tableStyleId>
              </a:tblPr>
              <a:tblGrid>
                <a:gridCol w="4092263">
                  <a:extLst>
                    <a:ext uri="{9D8B030D-6E8A-4147-A177-3AD203B41FA5}">
                      <a16:colId xmlns:a16="http://schemas.microsoft.com/office/drawing/2014/main" val="2491092355"/>
                    </a:ext>
                  </a:extLst>
                </a:gridCol>
                <a:gridCol w="4092263">
                  <a:extLst>
                    <a:ext uri="{9D8B030D-6E8A-4147-A177-3AD203B41FA5}">
                      <a16:colId xmlns:a16="http://schemas.microsoft.com/office/drawing/2014/main" val="17430670"/>
                    </a:ext>
                  </a:extLst>
                </a:gridCol>
              </a:tblGrid>
              <a:tr h="556637">
                <a:tc>
                  <a:txBody>
                    <a:bodyPr/>
                    <a:lstStyle/>
                    <a:p>
                      <a:r>
                        <a:rPr lang="en-US" dirty="0"/>
                        <a:t>Useful Heat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Non-Useful Heat Energy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602090"/>
                  </a:ext>
                </a:extLst>
              </a:tr>
              <a:tr h="1733080">
                <a:tc>
                  <a:txBody>
                    <a:bodyPr/>
                    <a:lstStyle/>
                    <a:p>
                      <a:r>
                        <a:rPr lang="en-US" dirty="0"/>
                        <a:t>Hair Dryer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Heat from 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3856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263" name="Google Shape;263;p38"/>
          <p:cNvGraphicFramePr/>
          <p:nvPr>
            <p:extLst>
              <p:ext uri="{D42A27DB-BD31-4B8C-83A1-F6EECF244321}">
                <p14:modId xmlns:p14="http://schemas.microsoft.com/office/powerpoint/2010/main" val="1822498298"/>
              </p:ext>
            </p:extLst>
          </p:nvPr>
        </p:nvGraphicFramePr>
        <p:xfrm>
          <a:off x="6821550" y="3572825"/>
          <a:ext cx="2134475" cy="70098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DEFINITION</a:t>
                      </a:r>
                      <a:endParaRPr sz="1100" b="1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FE1B7A4-2811-8446-A322-D5B11F7E6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387"/>
            <a:ext cx="9144000" cy="4592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BB0E88A-5AE7-2E41-8E2F-B03AE0C22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91C0D-A67C-5B4A-825A-DAA39121EE8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09B044-F4BC-E840-BFC0-947A50980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3314"/>
            <a:ext cx="9144000" cy="429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D207E49-213A-384E-BA36-6A4E51ED6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dirty="0"/>
              <a:t>ACTIVITY: </a:t>
            </a:r>
            <a:r>
              <a:rPr lang="en-AU" i="1" dirty="0"/>
              <a:t>Thermal Energy Transfer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27DF8-B44F-2441-B920-9F172023454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AU" b="1" dirty="0"/>
              <a:t>Hand out worksheet: Thermal Energy Transfer</a:t>
            </a:r>
          </a:p>
          <a:p>
            <a:r>
              <a:rPr lang="en-AU" b="1" dirty="0"/>
              <a:t>GO TO: </a:t>
            </a:r>
            <a:r>
              <a:rPr lang="en-AU" dirty="0">
                <a:hlinkClick r:id="rId2"/>
              </a:rPr>
              <a:t>http://pbslm-contrib.s3.amazonaws.com/WGBH/conv16/conv16-int-thermalenergy/index.html - /intro</a:t>
            </a:r>
            <a:endParaRPr lang="en-AU" dirty="0"/>
          </a:p>
          <a:p>
            <a:endParaRPr lang="en-AU" dirty="0"/>
          </a:p>
          <a:p>
            <a:r>
              <a:rPr lang="en-AU" b="1" dirty="0"/>
              <a:t>YOUR TASK: </a:t>
            </a:r>
            <a:r>
              <a:rPr lang="en-AU" dirty="0"/>
              <a:t>Work through the interactive and answer the questions provided. </a:t>
            </a:r>
          </a:p>
          <a:p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086DE0D-3C09-C547-9FB6-230B053F2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i="1" dirty="0"/>
              <a:t>Heat vs. Temperature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AB982-6B2A-E54D-84D0-29B03D092C2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312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RC EI 2019" id="{1E6A75BE-CF33-F242-9C64-715278FD6E06}" vid="{9B559CC9-536E-7C40-ADA6-15D406DA04D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0B4EB6A-1666-4C59-BD65-263A1143C3AA}"/>
</file>

<file path=customXml/itemProps2.xml><?xml version="1.0" encoding="utf-8"?>
<ds:datastoreItem xmlns:ds="http://schemas.openxmlformats.org/officeDocument/2006/customXml" ds:itemID="{CA5FD9B3-955C-41B9-B96A-0723AE564C2B}"/>
</file>

<file path=customXml/itemProps3.xml><?xml version="1.0" encoding="utf-8"?>
<ds:datastoreItem xmlns:ds="http://schemas.openxmlformats.org/officeDocument/2006/customXml" ds:itemID="{A9911CB3-4988-416D-B8AF-799B2056C4FF}"/>
</file>

<file path=docProps/app.xml><?xml version="1.0" encoding="utf-8"?>
<Properties xmlns="http://schemas.openxmlformats.org/officeDocument/2006/extended-properties" xmlns:vt="http://schemas.openxmlformats.org/officeDocument/2006/docPropsVTypes">
  <Template>Simple Light</Template>
  <TotalTime>1625</TotalTime>
  <Words>538</Words>
  <Application>Microsoft Macintosh PowerPoint</Application>
  <PresentationFormat>On-screen Show (16:9)</PresentationFormat>
  <Paragraphs>55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Simple Light</vt:lpstr>
      <vt:lpstr>Heat Energy</vt:lpstr>
      <vt:lpstr>Understand heat (thermal) energy.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Understand heat (thermal) energy.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Kinetic Energy</dc:title>
  <dc:creator>BURNS Sandra [Southern River College]</dc:creator>
  <cp:lastModifiedBy>BURNS Sandra [Southern River College]</cp:lastModifiedBy>
  <cp:revision>11</cp:revision>
  <dcterms:created xsi:type="dcterms:W3CDTF">2020-08-30T04:04:42Z</dcterms:created>
  <dcterms:modified xsi:type="dcterms:W3CDTF">2020-09-17T06:36:34Z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44600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